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310" r:id="rId3"/>
    <p:sldId id="311" r:id="rId5"/>
    <p:sldId id="312" r:id="rId6"/>
    <p:sldId id="331" r:id="rId7"/>
    <p:sldId id="333" r:id="rId8"/>
    <p:sldId id="266" r:id="rId9"/>
    <p:sldId id="334" r:id="rId10"/>
    <p:sldId id="332" r:id="rId11"/>
    <p:sldId id="267" r:id="rId12"/>
    <p:sldId id="335" r:id="rId13"/>
    <p:sldId id="313" r:id="rId14"/>
    <p:sldId id="268" r:id="rId15"/>
    <p:sldId id="269" r:id="rId16"/>
    <p:sldId id="270" r:id="rId17"/>
    <p:sldId id="337" r:id="rId18"/>
    <p:sldId id="336" r:id="rId19"/>
    <p:sldId id="356" r:id="rId20"/>
    <p:sldId id="271" r:id="rId21"/>
    <p:sldId id="357" r:id="rId22"/>
    <p:sldId id="314" r:id="rId23"/>
    <p:sldId id="272" r:id="rId24"/>
    <p:sldId id="358"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B0E2"/>
    <a:srgbClr val="EFF7F7"/>
    <a:srgbClr val="79C1BD"/>
    <a:srgbClr val="FF9A9C"/>
    <a:srgbClr val="F5BBC4"/>
    <a:srgbClr val="EE8387"/>
    <a:srgbClr val="9DD8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6" autoAdjust="0"/>
    <p:restoredTop sz="94643"/>
  </p:normalViewPr>
  <p:slideViewPr>
    <p:cSldViewPr snapToGrid="0" snapToObjects="1" showGuides="1">
      <p:cViewPr>
        <p:scale>
          <a:sx n="50" d="100"/>
          <a:sy n="50" d="100"/>
        </p:scale>
        <p:origin x="1008" y="1140"/>
      </p:cViewPr>
      <p:guideLst>
        <p:guide orient="horz" pos="2250"/>
        <p:guide pos="3867"/>
        <p:guide pos="1672"/>
      </p:guideLst>
    </p:cSldViewPr>
  </p:slideViewPr>
  <p:notesTextViewPr>
    <p:cViewPr>
      <p:scale>
        <a:sx n="1" d="1"/>
        <a:sy n="1" d="1"/>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8.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7491D-85F6-5F43-B346-AC2A0938CDA0}" type="datetimeFigureOut">
              <a:rPr/>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B59E4-E236-0D49-AA05-3B74C679B2E2}" type="slidenum">
              <a:rPr/>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3D7695-A8F0-48C7-BAFA-3F48A95C75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3D7695-A8F0-48C7-BAFA-3F48A95C75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3D7695-A8F0-48C7-BAFA-3F48A95C75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3D7695-A8F0-48C7-BAFA-3F48A95C75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3D7695-A8F0-48C7-BAFA-3F48A95C75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3D7695-A8F0-48C7-BAFA-3F48A95C75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83D7695-A8F0-48C7-BAFA-3F48A95C75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4B59E4-E236-0D49-AA05-3B74C679B2E2}" type="slidenum">
              <a:rPr lang="en-US" altLang="zh-CN"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2DD6E51-6516-3F4A-BE28-422290775E39}" type="datetimeFigureOut">
              <a:rPr kumimoji="1" lang="zh-CN" altLang="en-US" smtClean="0"/>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06B8AB3-34BA-E040-B310-47871829DBAB}"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4" Type="http://schemas.openxmlformats.org/officeDocument/2006/relationships/notesSlide" Target="../notesSlides/notesSlide1.xml"/><Relationship Id="rId13" Type="http://schemas.openxmlformats.org/officeDocument/2006/relationships/slideLayout" Target="../slideLayouts/slideLayout1.xml"/><Relationship Id="rId12" Type="http://schemas.openxmlformats.org/officeDocument/2006/relationships/tags" Target="../tags/tag3.xml"/><Relationship Id="rId11" Type="http://schemas.openxmlformats.org/officeDocument/2006/relationships/tags" Target="../tags/tag2.xml"/><Relationship Id="rId10" Type="http://schemas.openxmlformats.org/officeDocument/2006/relationships/tags" Target="../tags/tag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4" Type="http://schemas.openxmlformats.org/officeDocument/2006/relationships/notesSlide" Target="../notesSlides/notesSlide22.xml"/><Relationship Id="rId13" Type="http://schemas.openxmlformats.org/officeDocument/2006/relationships/slideLayout" Target="../slideLayouts/slideLayout1.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8.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3.xml"/><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rot="5400000">
            <a:off x="2662391" y="-2653502"/>
            <a:ext cx="6884998" cy="12192002"/>
          </a:xfrm>
          <a:prstGeom prst="rect">
            <a:avLst/>
          </a:prstGeom>
        </p:spPr>
      </p:pic>
      <p:pic>
        <p:nvPicPr>
          <p:cNvPr id="9" name="图片 8"/>
          <p:cNvPicPr>
            <a:picLocks noChangeAspect="1"/>
          </p:cNvPicPr>
          <p:nvPr/>
        </p:nvPicPr>
        <p:blipFill>
          <a:blip r:embed="rId2" cstate="email"/>
          <a:stretch>
            <a:fillRect/>
          </a:stretch>
        </p:blipFill>
        <p:spPr>
          <a:xfrm>
            <a:off x="90" y="-3594"/>
            <a:ext cx="6858000" cy="6858000"/>
          </a:xfrm>
          <a:prstGeom prst="rect">
            <a:avLst/>
          </a:prstGeom>
        </p:spPr>
      </p:pic>
      <p:pic>
        <p:nvPicPr>
          <p:cNvPr id="13" name="图片 12"/>
          <p:cNvPicPr>
            <a:picLocks noChangeAspect="1"/>
          </p:cNvPicPr>
          <p:nvPr/>
        </p:nvPicPr>
        <p:blipFill>
          <a:blip r:embed="rId3" cstate="email"/>
          <a:stretch>
            <a:fillRect/>
          </a:stretch>
        </p:blipFill>
        <p:spPr>
          <a:xfrm>
            <a:off x="8109529" y="4269982"/>
            <a:ext cx="988329" cy="984979"/>
          </a:xfrm>
          <a:prstGeom prst="rect">
            <a:avLst/>
          </a:prstGeom>
        </p:spPr>
      </p:pic>
      <p:pic>
        <p:nvPicPr>
          <p:cNvPr id="15" name="图片 14"/>
          <p:cNvPicPr>
            <a:picLocks noChangeAspect="1"/>
          </p:cNvPicPr>
          <p:nvPr/>
        </p:nvPicPr>
        <p:blipFill>
          <a:blip r:embed="rId4" cstate="email"/>
          <a:stretch>
            <a:fillRect/>
          </a:stretch>
        </p:blipFill>
        <p:spPr>
          <a:xfrm>
            <a:off x="8791263" y="1449887"/>
            <a:ext cx="3233823" cy="5309126"/>
          </a:xfrm>
          <a:prstGeom prst="rect">
            <a:avLst/>
          </a:prstGeom>
        </p:spPr>
      </p:pic>
      <p:sp>
        <p:nvSpPr>
          <p:cNvPr id="16" name="矩形 15"/>
          <p:cNvSpPr/>
          <p:nvPr/>
        </p:nvSpPr>
        <p:spPr>
          <a:xfrm>
            <a:off x="337003" y="275772"/>
            <a:ext cx="11535682" cy="6299200"/>
          </a:xfrm>
          <a:prstGeom prst="rect">
            <a:avLst/>
          </a:prstGeom>
          <a:noFill/>
          <a:ln w="28575">
            <a:solidFill>
              <a:srgbClr val="51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1" name="图片 10"/>
          <p:cNvPicPr>
            <a:picLocks noChangeAspect="1"/>
          </p:cNvPicPr>
          <p:nvPr/>
        </p:nvPicPr>
        <p:blipFill>
          <a:blip r:embed="rId5" cstate="email"/>
          <a:stretch>
            <a:fillRect/>
          </a:stretch>
        </p:blipFill>
        <p:spPr>
          <a:xfrm>
            <a:off x="8394538" y="4232713"/>
            <a:ext cx="2623567" cy="2342259"/>
          </a:xfrm>
          <a:prstGeom prst="rect">
            <a:avLst/>
          </a:prstGeom>
        </p:spPr>
      </p:pic>
      <p:pic>
        <p:nvPicPr>
          <p:cNvPr id="17" name="图片 16"/>
          <p:cNvPicPr>
            <a:picLocks noChangeAspect="1"/>
          </p:cNvPicPr>
          <p:nvPr/>
        </p:nvPicPr>
        <p:blipFill>
          <a:blip r:embed="rId6" cstate="email"/>
          <a:stretch>
            <a:fillRect/>
          </a:stretch>
        </p:blipFill>
        <p:spPr>
          <a:xfrm>
            <a:off x="8934972" y="3416516"/>
            <a:ext cx="415856" cy="414446"/>
          </a:xfrm>
          <a:prstGeom prst="rect">
            <a:avLst/>
          </a:prstGeom>
        </p:spPr>
      </p:pic>
      <p:pic>
        <p:nvPicPr>
          <p:cNvPr id="18" name="图片 17"/>
          <p:cNvPicPr>
            <a:picLocks noChangeAspect="1"/>
          </p:cNvPicPr>
          <p:nvPr/>
        </p:nvPicPr>
        <p:blipFill>
          <a:blip r:embed="rId7" cstate="email"/>
          <a:stretch>
            <a:fillRect/>
          </a:stretch>
        </p:blipFill>
        <p:spPr>
          <a:xfrm rot="3869973">
            <a:off x="7660102" y="3432931"/>
            <a:ext cx="600594" cy="598557"/>
          </a:xfrm>
          <a:prstGeom prst="rect">
            <a:avLst/>
          </a:prstGeom>
        </p:spPr>
      </p:pic>
      <p:pic>
        <p:nvPicPr>
          <p:cNvPr id="20" name="图片 19"/>
          <p:cNvPicPr>
            <a:picLocks noChangeAspect="1"/>
          </p:cNvPicPr>
          <p:nvPr/>
        </p:nvPicPr>
        <p:blipFill>
          <a:blip r:embed="rId8" cstate="email"/>
          <a:stretch>
            <a:fillRect/>
          </a:stretch>
        </p:blipFill>
        <p:spPr>
          <a:xfrm flipH="1">
            <a:off x="2823053" y="624960"/>
            <a:ext cx="2919457" cy="729245"/>
          </a:xfrm>
          <a:prstGeom prst="rect">
            <a:avLst/>
          </a:prstGeom>
        </p:spPr>
      </p:pic>
      <p:pic>
        <p:nvPicPr>
          <p:cNvPr id="22" name="图片 21"/>
          <p:cNvPicPr>
            <a:picLocks noChangeAspect="1"/>
          </p:cNvPicPr>
          <p:nvPr/>
        </p:nvPicPr>
        <p:blipFill>
          <a:blip r:embed="rId9" cstate="email"/>
          <a:stretch>
            <a:fillRect/>
          </a:stretch>
        </p:blipFill>
        <p:spPr>
          <a:xfrm>
            <a:off x="6135259" y="5157843"/>
            <a:ext cx="2624240" cy="936095"/>
          </a:xfrm>
          <a:prstGeom prst="rect">
            <a:avLst/>
          </a:prstGeom>
        </p:spPr>
      </p:pic>
      <p:sp>
        <p:nvSpPr>
          <p:cNvPr id="62" name="PA_库_文本框 5"/>
          <p:cNvSpPr txBox="1"/>
          <p:nvPr>
            <p:custDataLst>
              <p:tags r:id="rId10"/>
            </p:custDataLst>
          </p:nvPr>
        </p:nvSpPr>
        <p:spPr>
          <a:xfrm>
            <a:off x="337082" y="171843"/>
            <a:ext cx="1833880" cy="2091690"/>
          </a:xfrm>
          <a:prstGeom prst="rect">
            <a:avLst/>
          </a:prstGeom>
          <a:noFill/>
        </p:spPr>
        <p:txBody>
          <a:bodyPr wrap="none" rtlCol="0" anchor="ctr" anchorCtr="0">
            <a:spAutoFit/>
          </a:bodyPr>
          <a:lstStyle>
            <a:defPPr>
              <a:defRPr lang="zh-CN"/>
            </a:defPPr>
            <a:lvl1pPr algn="ctr">
              <a:defRPr sz="7200" b="1">
                <a:solidFill>
                  <a:srgbClr val="51A2AE"/>
                </a:solidFill>
                <a:effectLst>
                  <a:innerShdw blurRad="63500" dist="50800" dir="18900000">
                    <a:prstClr val="black">
                      <a:alpha val="50000"/>
                    </a:prstClr>
                  </a:innerShdw>
                </a:effectLst>
                <a:latin typeface="印品丫丫体-D版" panose="02010601030101010101" pitchFamily="2" charset="-122"/>
                <a:ea typeface="印品丫丫体-D版" panose="02010601030101010101" pitchFamily="2" charset="-122"/>
              </a:defRPr>
            </a:lvl1pPr>
          </a:lstStyle>
          <a:p>
            <a:r>
              <a:rPr lang="zh-CN" altLang="en-US" sz="13000" b="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心</a:t>
            </a:r>
            <a:endParaRPr lang="zh-CN" altLang="en-US" sz="13000" b="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3" name="PA_库_矩形 6"/>
          <p:cNvSpPr/>
          <p:nvPr>
            <p:custDataLst>
              <p:tags r:id="rId11"/>
            </p:custDataLst>
          </p:nvPr>
        </p:nvSpPr>
        <p:spPr>
          <a:xfrm>
            <a:off x="1675650" y="1050690"/>
            <a:ext cx="1452880" cy="1630045"/>
          </a:xfrm>
          <a:prstGeom prst="rect">
            <a:avLst/>
          </a:prstGeom>
          <a:noFill/>
        </p:spPr>
        <p:txBody>
          <a:bodyPr wrap="none" rtlCol="0" anchor="ctr" anchorCtr="0">
            <a:spAutoFit/>
          </a:bodyPr>
          <a:lstStyle/>
          <a:p>
            <a:pPr algn="ctr"/>
            <a:r>
              <a:rPr lang="zh-CN" altLang="en-US" sz="10000" dirty="0">
                <a:solidFill>
                  <a:srgbClr val="51A2AE"/>
                </a:solidFill>
                <a:effectLst>
                  <a:innerShdw blurRad="63500" dist="50800" dir="18900000">
                    <a:prstClr val="black">
                      <a:alpha val="50000"/>
                    </a:prstClr>
                  </a:inn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理</a:t>
            </a:r>
            <a:endParaRPr lang="zh-CN" altLang="en-US" sz="10000" dirty="0">
              <a:solidFill>
                <a:srgbClr val="51A2AE"/>
              </a:solidFill>
              <a:effectLst>
                <a:innerShdw blurRad="63500" dist="50800" dir="18900000">
                  <a:prstClr val="black">
                    <a:alpha val="50000"/>
                  </a:prstClr>
                </a:inn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6" name="文本框 65"/>
          <p:cNvSpPr txBox="1"/>
          <p:nvPr/>
        </p:nvSpPr>
        <p:spPr>
          <a:xfrm>
            <a:off x="482600" y="5441950"/>
            <a:ext cx="5652770" cy="92202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汇报人</a:t>
            </a:r>
            <a:r>
              <a:rPr kumimoji="0" lang="zh-CN" altLang="en-US"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：杨德海 </a:t>
            </a:r>
            <a:r>
              <a:rPr lang="zh-CN" altLang="en-US" b="1"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李德浩</a:t>
            </a:r>
            <a:endParaRPr kumimoji="0" lang="zh-CN" altLang="en-US"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小组成员：杨德海 李德浩 </a:t>
            </a:r>
            <a:r>
              <a:rPr kumimoji="0" lang="zh-CN" altLang="en-US"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练志 林恒立 农安聪 刘宝玉</a:t>
            </a:r>
            <a:r>
              <a:rPr kumimoji="0" lang="zh-CN" altLang="en-US" sz="1400"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 </a:t>
            </a:r>
            <a:endParaRPr kumimoji="0" lang="zh-CN" altLang="en-US" sz="1400"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7" name="文本框 66"/>
          <p:cNvSpPr txBox="1"/>
          <p:nvPr/>
        </p:nvSpPr>
        <p:spPr>
          <a:xfrm>
            <a:off x="510760" y="2263545"/>
            <a:ext cx="9123680" cy="1715770"/>
          </a:xfrm>
          <a:prstGeom prst="rect">
            <a:avLst/>
          </a:prstGeom>
          <a:noFill/>
        </p:spPr>
        <p:txBody>
          <a:bodyPr wrap="none" rtlCol="0" anchor="ctr">
            <a:spAutoFit/>
          </a:bodyPr>
          <a:lstStyle/>
          <a:p>
            <a:pPr lvl="0" algn="l">
              <a:lnSpc>
                <a:spcPct val="120000"/>
              </a:lnSpc>
              <a:defRPr/>
            </a:pPr>
            <a:r>
              <a:rPr lang="zh-CN" altLang="en-US" sz="4400" dirty="0">
                <a:solidFill>
                  <a:srgbClr val="212227"/>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发展心理学：</a:t>
            </a:r>
            <a:endParaRPr lang="zh-CN" altLang="en-US" sz="4400" dirty="0">
              <a:solidFill>
                <a:srgbClr val="212227"/>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lvl="0" algn="l">
              <a:lnSpc>
                <a:spcPct val="120000"/>
              </a:lnSpc>
              <a:defRPr/>
            </a:pPr>
            <a:r>
              <a:rPr lang="zh-CN" altLang="en-US" sz="4400" dirty="0">
                <a:solidFill>
                  <a:srgbClr val="212227"/>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将皮亚杰和维果茨基的理论纳入课堂</a:t>
            </a:r>
            <a:endParaRPr lang="zh-CN" altLang="en-US" sz="4400" dirty="0">
              <a:solidFill>
                <a:srgbClr val="212227"/>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8" name="矩形 67"/>
          <p:cNvSpPr/>
          <p:nvPr/>
        </p:nvSpPr>
        <p:spPr>
          <a:xfrm>
            <a:off x="631496" y="3890109"/>
            <a:ext cx="5743881" cy="1337945"/>
          </a:xfrm>
          <a:prstGeom prst="rect">
            <a:avLst/>
          </a:prstGeom>
          <a:noFill/>
        </p:spPr>
        <p:txBody>
          <a:bodyPr vert="horz" wrap="square" rtlCol="0">
            <a:spAutoFit/>
          </a:bodyPr>
          <a:lstStyle/>
          <a:p>
            <a:pPr>
              <a:lnSpc>
                <a:spcPct val="150000"/>
              </a:lnSpc>
            </a:pPr>
            <a:r>
              <a:rPr lang="en-US" altLang="zh-CN"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Developmental Psychology: Incorporating Piaget’s and Vygotsky’s Theories in Classrooms</a:t>
            </a:r>
            <a:endParaRPr lang="en-US" altLang="zh-CN"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a:lnSpc>
                <a:spcPct val="150000"/>
              </a:lnSpc>
            </a:pPr>
            <a:r>
              <a:rPr lang="en-US" altLang="zh-CN" b="1" i="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Barbara Blake and Tambra Pope</a:t>
            </a:r>
            <a:endParaRPr lang="en-US" altLang="zh-CN" b="1" i="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PA_库_矩形 6"/>
          <p:cNvSpPr/>
          <p:nvPr>
            <p:custDataLst>
              <p:tags r:id="rId12"/>
            </p:custDataLst>
          </p:nvPr>
        </p:nvSpPr>
        <p:spPr>
          <a:xfrm>
            <a:off x="2903105" y="870032"/>
            <a:ext cx="1198880" cy="1322070"/>
          </a:xfrm>
          <a:prstGeom prst="rect">
            <a:avLst/>
          </a:prstGeom>
          <a:noFill/>
        </p:spPr>
        <p:txBody>
          <a:bodyPr wrap="none" rtlCol="0" anchor="ctr" anchorCtr="0">
            <a:spAutoFit/>
          </a:bodyPr>
          <a:p>
            <a:pPr algn="ctr"/>
            <a:r>
              <a:rPr lang="zh-CN" altLang="en-US" sz="8000" dirty="0">
                <a:solidFill>
                  <a:srgbClr val="51A2AE"/>
                </a:solidFill>
                <a:effectLst>
                  <a:innerShdw blurRad="63500" dist="50800" dir="18900000">
                    <a:prstClr val="black">
                      <a:alpha val="50000"/>
                    </a:prstClr>
                  </a:inn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学</a:t>
            </a:r>
            <a:endParaRPr lang="zh-CN" altLang="en-US" sz="8000" dirty="0">
              <a:solidFill>
                <a:srgbClr val="51A2AE"/>
              </a:solidFill>
              <a:effectLst>
                <a:innerShdw blurRad="63500" dist="50800" dir="18900000">
                  <a:prstClr val="black">
                    <a:alpha val="50000"/>
                  </a:prstClr>
                </a:inn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1000" fill="hold"/>
                                        <p:tgtEl>
                                          <p:spTgt spid="67"/>
                                        </p:tgtEl>
                                        <p:attrNameLst>
                                          <p:attrName>ppt_w</p:attrName>
                                        </p:attrNameLst>
                                      </p:cBhvr>
                                      <p:tavLst>
                                        <p:tav tm="0">
                                          <p:val>
                                            <p:strVal val="#ppt_w*0.70"/>
                                          </p:val>
                                        </p:tav>
                                        <p:tav tm="100000">
                                          <p:val>
                                            <p:strVal val="#ppt_w"/>
                                          </p:val>
                                        </p:tav>
                                      </p:tavLst>
                                    </p:anim>
                                    <p:anim calcmode="lin" valueType="num">
                                      <p:cBhvr>
                                        <p:cTn id="30" dur="1000" fill="hold"/>
                                        <p:tgtEl>
                                          <p:spTgt spid="67"/>
                                        </p:tgtEl>
                                        <p:attrNameLst>
                                          <p:attrName>ppt_h</p:attrName>
                                        </p:attrNameLst>
                                      </p:cBhvr>
                                      <p:tavLst>
                                        <p:tav tm="0">
                                          <p:val>
                                            <p:strVal val="#ppt_h"/>
                                          </p:val>
                                        </p:tav>
                                        <p:tav tm="100000">
                                          <p:val>
                                            <p:strVal val="#ppt_h"/>
                                          </p:val>
                                        </p:tav>
                                      </p:tavLst>
                                    </p:anim>
                                    <p:animEffect transition="in" filter="fade">
                                      <p:cBhvr>
                                        <p:cTn id="31" dur="1000"/>
                                        <p:tgtEl>
                                          <p:spTgt spid="67"/>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6" grpId="0"/>
      <p:bldP spid="67" grpId="0"/>
      <p:bldP spid="6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1"/>
          <p:cNvSpPr txBox="1">
            <a:spLocks noChangeArrowheads="1"/>
          </p:cNvSpPr>
          <p:nvPr/>
        </p:nvSpPr>
        <p:spPr bwMode="auto">
          <a:xfrm>
            <a:off x="4806950" y="523240"/>
            <a:ext cx="26365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理论比较</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1" name="直接连接符 6"/>
          <p:cNvCxnSpPr/>
          <p:nvPr/>
        </p:nvCxnSpPr>
        <p:spPr>
          <a:xfrm>
            <a:off x="750932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2" name="直接连接符 26"/>
          <p:cNvCxnSpPr/>
          <p:nvPr/>
        </p:nvCxnSpPr>
        <p:spPr>
          <a:xfrm>
            <a:off x="403787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988011" y="2272484"/>
            <a:ext cx="0" cy="3141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9510" y="1503680"/>
            <a:ext cx="3150870" cy="1066800"/>
          </a:xfrm>
          <a:prstGeom prst="rect">
            <a:avLst/>
          </a:prstGeom>
        </p:spPr>
      </p:pic>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73835" y="1503680"/>
            <a:ext cx="3150870" cy="1066800"/>
          </a:xfrm>
          <a:prstGeom prst="rect">
            <a:avLst/>
          </a:prstGeom>
        </p:spPr>
      </p:pic>
      <p:sp>
        <p:nvSpPr>
          <p:cNvPr id="7" name="文本框 6"/>
          <p:cNvSpPr txBox="1"/>
          <p:nvPr/>
        </p:nvSpPr>
        <p:spPr>
          <a:xfrm>
            <a:off x="401955" y="2757170"/>
            <a:ext cx="5528310" cy="1938020"/>
          </a:xfrm>
          <a:prstGeom prst="rect">
            <a:avLst/>
          </a:prstGeom>
          <a:noFill/>
        </p:spPr>
        <p:txBody>
          <a:bodyPr wrap="square" rtlCol="0">
            <a:spAutoFit/>
          </a:bodyPr>
          <a:p>
            <a:pPr algn="l"/>
            <a:r>
              <a:rPr lang="zh-CN" altLang="en-US" sz="2400">
                <a:latin typeface="微软雅黑" panose="020B0503020204020204" pitchFamily="34" charset="-122"/>
                <a:ea typeface="微软雅黑" panose="020B0503020204020204" pitchFamily="34" charset="-122"/>
                <a:cs typeface="微软雅黑" panose="020B0503020204020204" pitchFamily="34" charset="-122"/>
              </a:rPr>
              <a:t>相同点</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400">
                <a:latin typeface="微软雅黑" panose="020B0503020204020204" pitchFamily="34" charset="-122"/>
                <a:ea typeface="微软雅黑" panose="020B0503020204020204" pitchFamily="34" charset="-122"/>
                <a:cs typeface="微软雅黑" panose="020B0503020204020204" pitchFamily="34" charset="-122"/>
              </a:rPr>
              <a:t>他们有着相同的研究领域，即</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发展心理学</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 皮亚杰和维果茨基都认为</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学习是导致高级思维发展的原因。</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6184265" y="2757170"/>
            <a:ext cx="5528310" cy="2676525"/>
          </a:xfrm>
          <a:prstGeom prst="rect">
            <a:avLst/>
          </a:prstGeom>
          <a:noFill/>
        </p:spPr>
        <p:txBody>
          <a:bodyPr wrap="square" rtlCol="0">
            <a:spAutoFit/>
          </a:bodyPr>
          <a:p>
            <a:pPr algn="l"/>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不同点</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400">
                <a:latin typeface="微软雅黑" panose="020B0503020204020204" pitchFamily="34" charset="-122"/>
                <a:ea typeface="微软雅黑" panose="020B0503020204020204" pitchFamily="34" charset="-122"/>
                <a:cs typeface="微软雅黑" panose="020B0503020204020204" pitchFamily="34" charset="-122"/>
              </a:rPr>
              <a:t>皮亚杰采取了更侧重于建构主义，并把</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重点</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放在了</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个人</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身上。</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2400">
                <a:latin typeface="微软雅黑" panose="020B0503020204020204" pitchFamily="34" charset="-122"/>
                <a:ea typeface="微软雅黑" panose="020B0503020204020204" pitchFamily="34" charset="-122"/>
                <a:cs typeface="微软雅黑" panose="020B0503020204020204" pitchFamily="34" charset="-122"/>
              </a:rPr>
              <a:t>维果茨基则采用了一种积极的理论方法来关注</a:t>
            </a:r>
            <a:r>
              <a:rPr lang="zh-CN" altLang="en-US"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社会互动</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 y="0"/>
            <a:ext cx="12192002" cy="6884998"/>
            <a:chOff x="-1" y="0"/>
            <a:chExt cx="12192002" cy="6884998"/>
          </a:xfrm>
        </p:grpSpPr>
        <p:pic>
          <p:nvPicPr>
            <p:cNvPr id="4" name="图片 3"/>
            <p:cNvPicPr>
              <a:picLocks noChangeAspect="1"/>
            </p:cNvPicPr>
            <p:nvPr/>
          </p:nvPicPr>
          <p:blipFill>
            <a:blip r:embed="rId1" cstate="email"/>
            <a:stretch>
              <a:fillRect/>
            </a:stretch>
          </p:blipFill>
          <p:spPr>
            <a:xfrm rot="5400000">
              <a:off x="2653501" y="-2653502"/>
              <a:ext cx="6884998" cy="12192002"/>
            </a:xfrm>
            <a:prstGeom prst="rect">
              <a:avLst/>
            </a:prstGeom>
          </p:spPr>
        </p:pic>
        <p:pic>
          <p:nvPicPr>
            <p:cNvPr id="5" name="图片 4"/>
            <p:cNvPicPr>
              <a:picLocks noChangeAspect="1"/>
            </p:cNvPicPr>
            <p:nvPr/>
          </p:nvPicPr>
          <p:blipFill>
            <a:blip r:embed="rId2" cstate="email"/>
            <a:stretch>
              <a:fillRect/>
            </a:stretch>
          </p:blipFill>
          <p:spPr>
            <a:xfrm>
              <a:off x="58055" y="1983230"/>
              <a:ext cx="4804229" cy="4804229"/>
            </a:xfrm>
            <a:prstGeom prst="rect">
              <a:avLst/>
            </a:prstGeom>
          </p:spPr>
        </p:pic>
        <p:sp>
          <p:nvSpPr>
            <p:cNvPr id="6" name="矩形 5"/>
            <p:cNvSpPr/>
            <p:nvPr/>
          </p:nvSpPr>
          <p:spPr>
            <a:xfrm>
              <a:off x="337003" y="275772"/>
              <a:ext cx="11535682" cy="6299200"/>
            </a:xfrm>
            <a:prstGeom prst="rect">
              <a:avLst/>
            </a:prstGeom>
            <a:noFill/>
            <a:ln w="28575">
              <a:solidFill>
                <a:srgbClr val="51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9" name="图片 8"/>
          <p:cNvPicPr>
            <a:picLocks noChangeAspect="1"/>
          </p:cNvPicPr>
          <p:nvPr/>
        </p:nvPicPr>
        <p:blipFill>
          <a:blip r:embed="rId3" cstate="email"/>
          <a:stretch>
            <a:fillRect/>
          </a:stretch>
        </p:blipFill>
        <p:spPr>
          <a:xfrm flipH="1">
            <a:off x="9376505" y="-34254"/>
            <a:ext cx="3275934" cy="5438606"/>
          </a:xfrm>
          <a:prstGeom prst="rect">
            <a:avLst/>
          </a:prstGeom>
        </p:spPr>
      </p:pic>
      <p:pic>
        <p:nvPicPr>
          <p:cNvPr id="11" name="图片 10"/>
          <p:cNvPicPr>
            <a:picLocks noChangeAspect="1"/>
          </p:cNvPicPr>
          <p:nvPr/>
        </p:nvPicPr>
        <p:blipFill>
          <a:blip r:embed="rId4" cstate="email"/>
          <a:stretch>
            <a:fillRect/>
          </a:stretch>
        </p:blipFill>
        <p:spPr>
          <a:xfrm>
            <a:off x="1191182" y="1374145"/>
            <a:ext cx="4193597" cy="4305979"/>
          </a:xfrm>
          <a:prstGeom prst="rect">
            <a:avLst/>
          </a:prstGeom>
        </p:spPr>
      </p:pic>
      <p:sp>
        <p:nvSpPr>
          <p:cNvPr id="12" name="Rectangle 39"/>
          <p:cNvSpPr>
            <a:spLocks noChangeArrowheads="1"/>
          </p:cNvSpPr>
          <p:nvPr/>
        </p:nvSpPr>
        <p:spPr bwMode="auto">
          <a:xfrm>
            <a:off x="5753897" y="2586873"/>
            <a:ext cx="4586679" cy="173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ts val="4500"/>
              </a:lnSpc>
              <a:defRPr/>
            </a:pPr>
            <a:r>
              <a:rPr lang="en-US" altLang="zh-CN" sz="32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PART THREE</a:t>
            </a:r>
            <a:endParaRPr lang="en-US" altLang="zh-CN" sz="32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lvl="0">
              <a:lnSpc>
                <a:spcPts val="4500"/>
              </a:lnSpc>
              <a:defRPr/>
            </a:pPr>
            <a:endParaRPr lang="zh-CN" altLang="en-US" sz="5400" b="1"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lvl="0">
              <a:lnSpc>
                <a:spcPts val="4500"/>
              </a:lnSpc>
              <a:defRPr/>
            </a:pPr>
            <a:r>
              <a:rPr lang="zh-CN" altLang="en-US" sz="5400" b="1"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教育中的应用</a:t>
            </a:r>
            <a:endParaRPr lang="zh-CN" altLang="en-US" sz="5400" b="1"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7" name="图片 16"/>
          <p:cNvPicPr>
            <a:picLocks noChangeAspect="1"/>
          </p:cNvPicPr>
          <p:nvPr/>
        </p:nvPicPr>
        <p:blipFill>
          <a:blip r:embed="rId5" cstate="email"/>
          <a:stretch>
            <a:fillRect/>
          </a:stretch>
        </p:blipFill>
        <p:spPr>
          <a:xfrm>
            <a:off x="11092296" y="3429000"/>
            <a:ext cx="700813" cy="31459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1"/>
          <p:cNvSpPr txBox="1">
            <a:spLocks noChangeArrowheads="1"/>
          </p:cNvSpPr>
          <p:nvPr/>
        </p:nvSpPr>
        <p:spPr bwMode="auto">
          <a:xfrm>
            <a:off x="5060950" y="523240"/>
            <a:ext cx="218503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教育中的应用</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占位符 12290"/>
          <p:cNvSpPr txBox="1">
            <a:spLocks noChangeArrowheads="1"/>
          </p:cNvSpPr>
          <p:nvPr/>
        </p:nvSpPr>
        <p:spPr bwMode="auto">
          <a:xfrm>
            <a:off x="1293948" y="2329628"/>
            <a:ext cx="4644481" cy="2999740"/>
          </a:xfrm>
          <a:prstGeom prst="rect">
            <a:avLst/>
          </a:prstGeom>
          <a:noFill/>
          <a:ln w="9525">
            <a:noFill/>
          </a:ln>
        </p:spPr>
        <p:txBody>
          <a:bodyPr wrap="square">
            <a:spAutoFit/>
          </a:bodyPr>
          <a:lstStyle>
            <a:defPPr>
              <a:defRPr lang="zh-CN"/>
            </a:defPPr>
            <a:lvl1pPr algn="just" fontAlgn="ctr">
              <a:lnSpc>
                <a:spcPct val="150000"/>
              </a:lnSpc>
              <a:spcBef>
                <a:spcPct val="50000"/>
              </a:spcBef>
              <a:spcAft>
                <a:spcPct val="0"/>
              </a:spcAft>
              <a:buFont typeface="Arial" panose="020B0604020202020204" pitchFamily="34" charset="0"/>
              <a:buNone/>
              <a:defRPr sz="1600">
                <a:solidFill>
                  <a:schemeClr val="tx1">
                    <a:lumMod val="75000"/>
                    <a:lumOff val="25000"/>
                  </a:schemeClr>
                </a:solidFill>
                <a:latin typeface="+mn-ea"/>
              </a:defRPr>
            </a:lvl1pPr>
          </a:lstStyle>
          <a:p>
            <a:pPr marL="285750" indent="-285750">
              <a:buFont typeface="Arial" panose="020B0604020202020204" pitchFamily="34" charset="0"/>
              <a:buChar char="•"/>
            </a:pP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教师可以更好地了解学生的认知发展，这将使学生</a:t>
            </a: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的需求得到满足。</a:t>
            </a:r>
            <a:endParaRPr lang="zh-CN" altLang="en-US" sz="1800" dirty="0">
              <a:latin typeface="Arial" panose="020B0604020202020204" pitchFamily="34" charset="0"/>
              <a:ea typeface="思源黑体 CN Regular" panose="020B0500000000000000" pitchFamily="34" charset="-122"/>
              <a:sym typeface="Arial" panose="020B0604020202020204" pitchFamily="34" charset="0"/>
            </a:endParaRPr>
          </a:p>
          <a:p>
            <a:pPr marL="285750" indent="-285750">
              <a:buFont typeface="Arial" panose="020B0604020202020204" pitchFamily="34" charset="0"/>
              <a:buChar char="•"/>
            </a:pP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根据学生的认知水平调整教学策略。</a:t>
            </a:r>
            <a:endParaRPr lang="zh-CN" altLang="en-US" sz="1800" dirty="0">
              <a:latin typeface="Arial" panose="020B0604020202020204" pitchFamily="34" charset="0"/>
              <a:ea typeface="思源黑体 CN Regular" panose="020B0500000000000000" pitchFamily="34" charset="-122"/>
              <a:sym typeface="Arial" panose="020B0604020202020204" pitchFamily="34" charset="0"/>
            </a:endParaRPr>
          </a:p>
          <a:p>
            <a:pPr marL="285750" indent="-285750">
              <a:buFont typeface="Arial" panose="020B0604020202020204" pitchFamily="34" charset="0"/>
              <a:buChar char="•"/>
            </a:pPr>
            <a:r>
              <a:rPr lang="zh-CN" altLang="en-US" sz="1800" dirty="0">
                <a:latin typeface="Arial" panose="020B0604020202020204" pitchFamily="34" charset="0"/>
                <a:ea typeface="思源黑体 CN Regular" panose="020B0500000000000000" pitchFamily="34" charset="-122"/>
                <a:sym typeface="Arial" panose="020B0604020202020204" pitchFamily="34" charset="0"/>
              </a:rPr>
              <a:t>可帮助学生锻炼他们的思维能力，进一步提升他们对于生活的理解。</a:t>
            </a:r>
            <a:endParaRPr lang="zh-CN" altLang="en-US" sz="1800" dirty="0">
              <a:latin typeface="Arial" panose="020B0604020202020204" pitchFamily="34" charset="0"/>
              <a:ea typeface="思源黑体 CN Regular" panose="020B0500000000000000" pitchFamily="34" charset="-122"/>
              <a:sym typeface="Arial" panose="020B0604020202020204" pitchFamily="34" charset="0"/>
            </a:endParaRPr>
          </a:p>
          <a:p>
            <a:pPr marL="285750" indent="-285750">
              <a:buFont typeface="Arial" panose="020B0604020202020204" pitchFamily="34" charset="0"/>
              <a:buChar char="•"/>
            </a:pPr>
            <a:endParaRPr lang="zh-CN" altLang="en-US" sz="1800" dirty="0">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3" name="组合 12"/>
          <p:cNvGrpSpPr/>
          <p:nvPr/>
        </p:nvGrpSpPr>
        <p:grpSpPr>
          <a:xfrm>
            <a:off x="1432197" y="1452074"/>
            <a:ext cx="4368800" cy="579636"/>
            <a:chOff x="1480457" y="4240994"/>
            <a:chExt cx="4368800" cy="579636"/>
          </a:xfrm>
        </p:grpSpPr>
        <p:sp>
          <p:nvSpPr>
            <p:cNvPr id="12" name="文本框 11"/>
            <p:cNvSpPr txBox="1"/>
            <p:nvPr/>
          </p:nvSpPr>
          <p:spPr>
            <a:xfrm>
              <a:off x="1583973" y="4245935"/>
              <a:ext cx="4161790" cy="460375"/>
            </a:xfrm>
            <a:prstGeom prst="rect">
              <a:avLst/>
            </a:prstGeom>
            <a:noFill/>
          </p:spPr>
          <p:txBody>
            <a:bodyPr wrap="none">
              <a:spAutoFit/>
            </a:bodyPr>
            <a:lstStyle/>
            <a:p>
              <a:pPr algn="ctr" fontAlgn="ctr">
                <a:spcBef>
                  <a:spcPct val="0"/>
                </a:spcBef>
                <a:spcAft>
                  <a:spcPct val="0"/>
                </a:spcAft>
                <a:buFont typeface="Arial" panose="020B0604020202020204" pitchFamily="34" charset="0"/>
                <a:buNone/>
              </a:pPr>
              <a:r>
                <a:rPr lang="zh-CN" altLang="en-US" sz="2400" b="1" noProof="1">
                  <a:solidFill>
                    <a:srgbClr val="64B0E2"/>
                  </a:solidFill>
                  <a:latin typeface="Arial" panose="020B0604020202020204" pitchFamily="34" charset="0"/>
                  <a:ea typeface="思源黑体 CN Regular" panose="020B0500000000000000" pitchFamily="34" charset="-122"/>
                  <a:sym typeface="Arial" panose="020B0604020202020204" pitchFamily="34" charset="0"/>
                </a:rPr>
                <a:t>教师和学生在学习中的受益点</a:t>
              </a:r>
              <a:endParaRPr lang="zh-CN" altLang="en-US" sz="2400" b="1" noProof="1">
                <a:solidFill>
                  <a:srgbClr val="64B0E2"/>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圆角 4"/>
            <p:cNvSpPr/>
            <p:nvPr/>
          </p:nvSpPr>
          <p:spPr>
            <a:xfrm>
              <a:off x="1480457" y="4240994"/>
              <a:ext cx="4368800" cy="579636"/>
            </a:xfrm>
            <a:prstGeom prst="roundRect">
              <a:avLst>
                <a:gd name="adj" fmla="val 50000"/>
              </a:avLst>
            </a:prstGeom>
            <a:noFill/>
            <a:ln>
              <a:solidFill>
                <a:srgbClr val="64B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10" name="直接连接符 6"/>
          <p:cNvCxnSpPr/>
          <p:nvPr/>
        </p:nvCxnSpPr>
        <p:spPr>
          <a:xfrm>
            <a:off x="7375344" y="7493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4" name="直接连接符 26"/>
          <p:cNvCxnSpPr/>
          <p:nvPr/>
        </p:nvCxnSpPr>
        <p:spPr>
          <a:xfrm>
            <a:off x="413375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443537" y="1684421"/>
            <a:ext cx="3609474" cy="4170947"/>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3" presetClass="entr" presetSubtype="16" fill="hold" nodeType="afterEffect">
                                  <p:stCondLst>
                                    <p:cond delay="0"/>
                                  </p:stCondLst>
                                  <p:iterate type="lt">
                                    <p:tmPct val="10000"/>
                                  </p:iterate>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2450"/>
                            </p:stCondLst>
                            <p:childTnLst>
                              <p:par>
                                <p:cTn id="14" presetID="23" presetClass="entr" presetSubtype="16" fill="hold" nodeType="afterEffect">
                                  <p:stCondLst>
                                    <p:cond delay="0"/>
                                  </p:stCondLst>
                                  <p:iterate type="lt">
                                    <p:tmPct val="10000"/>
                                  </p:iterate>
                                  <p:childTnLst>
                                    <p:set>
                                      <p:cBhvr>
                                        <p:cTn id="15" dur="1" fill="hold">
                                          <p:stCondLst>
                                            <p:cond delay="0"/>
                                          </p:stCondLst>
                                        </p:cTn>
                                        <p:tgtEl>
                                          <p:spTgt spid="11">
                                            <p:txEl>
                                              <p:pRg st="1" end="1"/>
                                            </p:txEl>
                                          </p:spTgt>
                                        </p:tgtEl>
                                        <p:attrNameLst>
                                          <p:attrName>style.visibility</p:attrName>
                                        </p:attrNameLst>
                                      </p:cBhvr>
                                      <p:to>
                                        <p:strVal val="visible"/>
                                      </p:to>
                                    </p:set>
                                    <p:anim calcmode="lin" valueType="num">
                                      <p:cBhvr>
                                        <p:cTn id="16"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1">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3700"/>
                            </p:stCondLst>
                            <p:childTnLst>
                              <p:par>
                                <p:cTn id="19" presetID="23" presetClass="entr" presetSubtype="16" fill="hold" nodeType="afterEffect">
                                  <p:stCondLst>
                                    <p:cond delay="0"/>
                                  </p:stCondLst>
                                  <p:iterate type="lt">
                                    <p:tmPct val="10000"/>
                                  </p:iterate>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44270" y="974725"/>
            <a:ext cx="9848215" cy="5349240"/>
            <a:chOff x="1144133" y="1723477"/>
            <a:chExt cx="5444939" cy="3958865"/>
          </a:xfrm>
        </p:grpSpPr>
        <p:sp>
          <p:nvSpPr>
            <p:cNvPr id="8" name="矩形 7"/>
            <p:cNvSpPr/>
            <p:nvPr/>
          </p:nvSpPr>
          <p:spPr>
            <a:xfrm>
              <a:off x="1144133" y="1723477"/>
              <a:ext cx="453672" cy="3958865"/>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1597805" y="1723477"/>
              <a:ext cx="4991267" cy="3958865"/>
            </a:xfrm>
            <a:prstGeom prst="rect">
              <a:avLst/>
            </a:prstGeom>
            <a:noFill/>
            <a:ln>
              <a:solidFill>
                <a:srgbClr val="64B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0" name="矩形 9220"/>
          <p:cNvSpPr>
            <a:spLocks noChangeArrowheads="1" noChangeShapeType="1" noTextEdit="1"/>
          </p:cNvSpPr>
          <p:nvPr/>
        </p:nvSpPr>
        <p:spPr bwMode="auto">
          <a:xfrm>
            <a:off x="1186180" y="1134745"/>
            <a:ext cx="736600" cy="458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fontAlgn="base"/>
            <a:r>
              <a:rPr lang="zh-CN" altLang="en-US" sz="3600" b="1" spc="3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在教育中应用的举例</a:t>
            </a:r>
            <a:endParaRPr lang="zh-CN" altLang="en-US" sz="3600" b="1" spc="3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矩形 10"/>
          <p:cNvSpPr/>
          <p:nvPr/>
        </p:nvSpPr>
        <p:spPr>
          <a:xfrm>
            <a:off x="1964690" y="974725"/>
            <a:ext cx="8879840" cy="5849620"/>
          </a:xfrm>
          <a:prstGeom prst="rect">
            <a:avLst/>
          </a:prstGeom>
        </p:spPr>
        <p:txBody>
          <a:bodyPr wrap="square">
            <a:spAutoFit/>
          </a:bodyPr>
          <a:lstStyle/>
          <a:p>
            <a:pPr>
              <a:lnSpc>
                <a:spcPct val="18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守恒</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是“了解事物的某些特征可以如何改变而其他特征保持不变的能力”。</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80000"/>
              </a:lnSpc>
            </a:pPr>
            <a:r>
              <a:rPr lang="zh-CN" altLang="en-US" sz="2000" dirty="0">
                <a:latin typeface="华文细黑" panose="02010600040101010101" charset="-122"/>
                <a:ea typeface="华文细黑" panose="02010600040101010101" charset="-122"/>
                <a:cs typeface="微软雅黑" panose="020B0503020204020204" pitchFamily="34" charset="-122"/>
                <a:sym typeface="Arial" panose="020B0604020202020204" pitchFamily="34" charset="0"/>
              </a:rPr>
              <a:t>给学生橡皮泥并告诉他们如何进行捏造，在这一过程中橡皮泥的形状会发生变化，但它的颜色将保持不变。</a:t>
            </a:r>
            <a:endParaRPr lang="zh-CN" altLang="en-US" sz="2000" dirty="0">
              <a:latin typeface="华文细黑" panose="02010600040101010101" charset="-122"/>
              <a:ea typeface="华文细黑" panose="02010600040101010101" charset="-122"/>
              <a:cs typeface="微软雅黑" panose="020B0503020204020204" pitchFamily="34" charset="-122"/>
              <a:sym typeface="Arial" panose="020B0604020202020204" pitchFamily="34" charset="0"/>
            </a:endParaRPr>
          </a:p>
          <a:p>
            <a:pPr>
              <a:lnSpc>
                <a:spcPct val="1800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8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脚手架</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”是“成人帮助的一种形式，它使儿童或新手能够解决问题，执行任务或实现超出他的无助努力的目标”</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。脚手架涉及简化学习者的角色而不是任务。</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nSpc>
                <a:spcPct val="1800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5" name="TextBox 71"/>
          <p:cNvSpPr txBox="1">
            <a:spLocks noChangeArrowheads="1"/>
          </p:cNvSpPr>
          <p:nvPr/>
        </p:nvSpPr>
        <p:spPr bwMode="auto">
          <a:xfrm>
            <a:off x="5060950" y="523240"/>
            <a:ext cx="218503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教育中的应用</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6" name="直接连接符 6"/>
          <p:cNvCxnSpPr/>
          <p:nvPr/>
        </p:nvCxnSpPr>
        <p:spPr>
          <a:xfrm>
            <a:off x="7375344" y="7493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7" name="直接连接符 26"/>
          <p:cNvCxnSpPr/>
          <p:nvPr/>
        </p:nvCxnSpPr>
        <p:spPr>
          <a:xfrm>
            <a:off x="413375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16" fill="hold" nodeType="afterEffect">
                                  <p:stCondLst>
                                    <p:cond delay="0"/>
                                  </p:stCondLst>
                                  <p:iterate type="lt">
                                    <p:tmPct val="10000"/>
                                  </p:iterate>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p:cTn id="1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3200"/>
                            </p:stCondLst>
                            <p:childTnLst>
                              <p:par>
                                <p:cTn id="21" presetID="23" presetClass="entr" presetSubtype="16" fill="hold" nodeType="afterEffect">
                                  <p:stCondLst>
                                    <p:cond delay="0"/>
                                  </p:stCondLst>
                                  <p:iterate type="lt">
                                    <p:tmPct val="10000"/>
                                  </p:iterate>
                                  <p:childTnLst>
                                    <p:set>
                                      <p:cBhvr>
                                        <p:cTn id="22" dur="1" fill="hold">
                                          <p:stCondLst>
                                            <p:cond delay="0"/>
                                          </p:stCondLst>
                                        </p:cTn>
                                        <p:tgtEl>
                                          <p:spTgt spid="11">
                                            <p:txEl>
                                              <p:pRg st="1" end="1"/>
                                            </p:txEl>
                                          </p:spTgt>
                                        </p:tgtEl>
                                        <p:attrNameLst>
                                          <p:attrName>style.visibility</p:attrName>
                                        </p:attrNameLst>
                                      </p:cBhvr>
                                      <p:to>
                                        <p:strVal val="visible"/>
                                      </p:to>
                                    </p:set>
                                    <p:anim calcmode="lin" valueType="num">
                                      <p:cBhvr>
                                        <p:cTn id="23"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1">
                                            <p:txEl>
                                              <p:pRg st="1" end="1"/>
                                            </p:txEl>
                                          </p:spTgt>
                                        </p:tgtEl>
                                        <p:attrNameLst>
                                          <p:attrName>ppt_h</p:attrName>
                                        </p:attrNameLst>
                                      </p:cBhvr>
                                      <p:tavLst>
                                        <p:tav tm="0">
                                          <p:val>
                                            <p:fltVal val="0"/>
                                          </p:val>
                                        </p:tav>
                                        <p:tav tm="100000">
                                          <p:val>
                                            <p:strVal val="#ppt_h"/>
                                          </p:val>
                                        </p:tav>
                                      </p:tavLst>
                                    </p:anim>
                                  </p:childTnLst>
                                </p:cTn>
                              </p:par>
                            </p:childTnLst>
                          </p:cTn>
                        </p:par>
                        <p:par>
                          <p:cTn id="25" fill="hold">
                            <p:stCondLst>
                              <p:cond delay="6000"/>
                            </p:stCondLst>
                            <p:childTnLst>
                              <p:par>
                                <p:cTn id="26" presetID="23" presetClass="entr" presetSubtype="16" fill="hold" nodeType="afterEffect">
                                  <p:stCondLst>
                                    <p:cond delay="0"/>
                                  </p:stCondLst>
                                  <p:iterate type="lt">
                                    <p:tmPct val="10000"/>
                                  </p:iterate>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06195" y="1642110"/>
            <a:ext cx="9723120" cy="4498975"/>
          </a:xfrm>
          <a:prstGeom prst="rect">
            <a:avLst/>
          </a:prstGeom>
          <a:solidFill>
            <a:srgbClr val="64B0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p:cNvSpPr txBox="1"/>
          <p:nvPr/>
        </p:nvSpPr>
        <p:spPr>
          <a:xfrm>
            <a:off x="1417955" y="1050925"/>
            <a:ext cx="4361180" cy="398780"/>
          </a:xfrm>
          <a:prstGeom prst="rect">
            <a:avLst/>
          </a:prstGeom>
          <a:noFill/>
        </p:spPr>
        <p:txBody>
          <a:bodyPr wrap="square" rtlCol="0">
            <a:spAutoFit/>
          </a:bodyPr>
          <a:lstStyle/>
          <a:p>
            <a:pPr algn="l"/>
            <a:r>
              <a:rPr lang="zh-CN" altLang="en-US"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应用</a:t>
            </a:r>
            <a:r>
              <a:rPr lang="en-US" altLang="zh-CN"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—THE</a:t>
            </a:r>
            <a:r>
              <a:rPr lang="en-US" altLang="zh-CN" sz="2000"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B&amp;P示范学校</a:t>
            </a:r>
            <a:endParaRPr lang="en-US" altLang="zh-CN" sz="2000"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 name="矩形 8"/>
          <p:cNvSpPr/>
          <p:nvPr/>
        </p:nvSpPr>
        <p:spPr>
          <a:xfrm>
            <a:off x="1306195" y="1642110"/>
            <a:ext cx="9723120" cy="4079240"/>
          </a:xfrm>
          <a:prstGeom prst="rect">
            <a:avLst/>
          </a:prstGeom>
        </p:spPr>
        <p:txBody>
          <a:bodyPr wrap="square">
            <a:spAutoFit/>
          </a:bodyPr>
          <a:lstStyle/>
          <a:p>
            <a:pPr marL="285750" indent="-285750">
              <a:lnSpc>
                <a:spcPct val="180000"/>
              </a:lnSpc>
              <a:buClr>
                <a:schemeClr val="accent1"/>
              </a:buClr>
              <a:buFont typeface="Arial" panose="020B0604020202020204" pitchFamily="34" charset="0"/>
              <a:buChar char="•"/>
            </a:pPr>
            <a:r>
              <a:rPr lang="zh-CN" altLang="en-US" sz="2400" spc="130" dirty="0">
                <a:latin typeface="微软雅黑" panose="020B0503020204020204" pitchFamily="34" charset="-122"/>
                <a:ea typeface="微软雅黑" panose="020B0503020204020204" pitchFamily="34" charset="-122"/>
                <a:sym typeface="Arial" panose="020B0604020202020204" pitchFamily="34" charset="0"/>
              </a:rPr>
              <a:t>学校简介</a:t>
            </a:r>
            <a:endParaRPr lang="zh-CN" altLang="en-US" sz="2400" spc="130" dirty="0">
              <a:latin typeface="微软雅黑" panose="020B0503020204020204" pitchFamily="34" charset="-122"/>
              <a:ea typeface="微软雅黑" panose="020B0503020204020204" pitchFamily="34" charset="-122"/>
              <a:sym typeface="Arial" panose="020B0604020202020204" pitchFamily="34" charset="0"/>
            </a:endParaRPr>
          </a:p>
          <a:p>
            <a:pPr indent="0">
              <a:lnSpc>
                <a:spcPct val="180000"/>
              </a:lnSpc>
              <a:buClr>
                <a:schemeClr val="accent1"/>
              </a:buClr>
              <a:buNone/>
            </a:pPr>
            <a:r>
              <a:rPr lang="zh-CN" altLang="en-US" sz="2000" spc="130" dirty="0">
                <a:latin typeface="微软雅黑" panose="020B0503020204020204" pitchFamily="34" charset="-122"/>
                <a:ea typeface="微软雅黑" panose="020B0503020204020204" pitchFamily="34" charset="-122"/>
                <a:sym typeface="Arial" panose="020B0604020202020204" pitchFamily="34" charset="0"/>
              </a:rPr>
              <a:t>THE B&amp;P示范学校是一所旨在展示如何将这些理论进行组合和利用以提高学生成就的虚拟学校。</a:t>
            </a:r>
            <a:endParaRPr lang="zh-CN" altLang="en-US" sz="2000" spc="130" dirty="0">
              <a:latin typeface="微软雅黑" panose="020B0503020204020204" pitchFamily="34" charset="-122"/>
              <a:ea typeface="微软雅黑" panose="020B0503020204020204" pitchFamily="34" charset="-122"/>
              <a:sym typeface="Arial" panose="020B0604020202020204" pitchFamily="34" charset="0"/>
            </a:endParaRPr>
          </a:p>
          <a:p>
            <a:pPr indent="0">
              <a:lnSpc>
                <a:spcPct val="180000"/>
              </a:lnSpc>
              <a:buClr>
                <a:schemeClr val="accent1"/>
              </a:buClr>
              <a:buNone/>
            </a:pPr>
            <a:endParaRPr lang="zh-CN" altLang="en-US" sz="2000" spc="130" dirty="0">
              <a:latin typeface="微软雅黑" panose="020B0503020204020204" pitchFamily="34" charset="-122"/>
              <a:ea typeface="微软雅黑" panose="020B0503020204020204" pitchFamily="34" charset="-122"/>
              <a:sym typeface="Arial" panose="020B0604020202020204" pitchFamily="34" charset="0"/>
            </a:endParaRPr>
          </a:p>
          <a:p>
            <a:pPr indent="0">
              <a:lnSpc>
                <a:spcPct val="180000"/>
              </a:lnSpc>
              <a:buClr>
                <a:schemeClr val="accent1"/>
              </a:buClr>
              <a:buNone/>
            </a:pPr>
            <a:r>
              <a:rPr lang="zh-CN" altLang="en-US" sz="2000" spc="130" dirty="0">
                <a:latin typeface="微软雅黑" panose="020B0503020204020204" pitchFamily="34" charset="-122"/>
                <a:ea typeface="微软雅黑" panose="020B0503020204020204" pitchFamily="34" charset="-122"/>
                <a:sym typeface="Arial" panose="020B0604020202020204" pitchFamily="34" charset="0"/>
              </a:rPr>
              <a:t>THE B&amp;P示范小学（BPMES）是一所小班制的学校，每班不超过15名学生。上课时间为六个半小时（上午8:30至下午3:00）。</a:t>
            </a:r>
            <a:endParaRPr lang="zh-CN" altLang="en-US" sz="2000" spc="130" dirty="0">
              <a:latin typeface="微软雅黑" panose="020B0503020204020204" pitchFamily="34" charset="-122"/>
              <a:ea typeface="微软雅黑" panose="020B0503020204020204" pitchFamily="34" charset="-122"/>
              <a:sym typeface="Arial" panose="020B0604020202020204" pitchFamily="34" charset="0"/>
            </a:endParaRPr>
          </a:p>
          <a:p>
            <a:pPr indent="0">
              <a:lnSpc>
                <a:spcPct val="180000"/>
              </a:lnSpc>
              <a:buClr>
                <a:schemeClr val="accent1"/>
              </a:buClr>
              <a:buNone/>
            </a:pPr>
            <a:r>
              <a:rPr lang="zh-CN" altLang="en-US" sz="2000" spc="130" dirty="0">
                <a:latin typeface="微软雅黑" panose="020B0503020204020204" pitchFamily="34" charset="-122"/>
                <a:ea typeface="微软雅黑" panose="020B0503020204020204" pitchFamily="34" charset="-122"/>
                <a:sym typeface="Arial" panose="020B0604020202020204" pitchFamily="34" charset="0"/>
              </a:rPr>
              <a:t>皮亚杰和维果茨基</a:t>
            </a:r>
            <a:r>
              <a:rPr lang="zh-CN" altLang="en-US" sz="2000" spc="130" dirty="0">
                <a:latin typeface="微软雅黑" panose="020B0503020204020204" pitchFamily="34" charset="-122"/>
                <a:ea typeface="微软雅黑" panose="020B0503020204020204" pitchFamily="34" charset="-122"/>
                <a:sym typeface="Arial" panose="020B0604020202020204" pitchFamily="34" charset="0"/>
              </a:rPr>
              <a:t>的理论都在这所学校得到了证明。</a:t>
            </a:r>
            <a:endParaRPr lang="zh-CN" altLang="en-US" sz="2000" spc="13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71"/>
          <p:cNvSpPr txBox="1">
            <a:spLocks noChangeArrowheads="1"/>
          </p:cNvSpPr>
          <p:nvPr/>
        </p:nvSpPr>
        <p:spPr bwMode="auto">
          <a:xfrm>
            <a:off x="5060950" y="523240"/>
            <a:ext cx="218503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教育中的应用</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6" name="直接连接符 6"/>
          <p:cNvCxnSpPr/>
          <p:nvPr/>
        </p:nvCxnSpPr>
        <p:spPr>
          <a:xfrm>
            <a:off x="7375344" y="7493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7" name="直接连接符 26"/>
          <p:cNvCxnSpPr/>
          <p:nvPr/>
        </p:nvCxnSpPr>
        <p:spPr>
          <a:xfrm>
            <a:off x="413375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rotWithShape="1">
          <a:blip r:embed="rId1" cstate="print">
            <a:duotone>
              <a:prstClr val="black"/>
              <a:schemeClr val="accent1">
                <a:tint val="45000"/>
                <a:satMod val="400000"/>
              </a:schemeClr>
            </a:duotone>
            <a:extLst>
              <a:ext uri="{28A0092B-C50C-407E-A947-70E740481C1C}">
                <a14:useLocalDpi xmlns:a14="http://schemas.microsoft.com/office/drawing/2010/main" val="0"/>
              </a:ext>
            </a:extLst>
          </a:blip>
          <a:srcRect l="260" t="-1" r="16688" b="3181"/>
          <a:stretch>
            <a:fillRect/>
          </a:stretch>
        </p:blipFill>
        <p:spPr>
          <a:xfrm>
            <a:off x="736600" y="1050925"/>
            <a:ext cx="681355" cy="5911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up)">
                                      <p:cBhvr>
                                        <p:cTn id="11" dur="500"/>
                                        <p:tgtEl>
                                          <p:spTgt spid="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wipe(up)">
                                      <p:cBhvr>
                                        <p:cTn id="15" dur="500"/>
                                        <p:tgtEl>
                                          <p:spTgt spid="9">
                                            <p:txEl>
                                              <p:pRg st="1" end="1"/>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up)">
                                      <p:cBhvr>
                                        <p:cTn id="19" dur="500"/>
                                        <p:tgtEl>
                                          <p:spTgt spid="9">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up)">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71"/>
          <p:cNvSpPr txBox="1">
            <a:spLocks noChangeArrowheads="1"/>
          </p:cNvSpPr>
          <p:nvPr/>
        </p:nvSpPr>
        <p:spPr bwMode="auto">
          <a:xfrm>
            <a:off x="5060950" y="523240"/>
            <a:ext cx="218503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教育中的应用</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6" name="直接连接符 6"/>
          <p:cNvCxnSpPr/>
          <p:nvPr/>
        </p:nvCxnSpPr>
        <p:spPr>
          <a:xfrm>
            <a:off x="7375344" y="7493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7" name="直接连接符 26"/>
          <p:cNvCxnSpPr/>
          <p:nvPr/>
        </p:nvCxnSpPr>
        <p:spPr>
          <a:xfrm>
            <a:off x="413375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sp>
        <p:nvSpPr>
          <p:cNvPr id="4" name="弧形 3"/>
          <p:cNvSpPr/>
          <p:nvPr/>
        </p:nvSpPr>
        <p:spPr>
          <a:xfrm>
            <a:off x="1143000" y="1460809"/>
            <a:ext cx="4343724" cy="5145869"/>
          </a:xfrm>
          <a:prstGeom prst="arc">
            <a:avLst>
              <a:gd name="adj1" fmla="val 16199999"/>
              <a:gd name="adj2" fmla="val 3061440"/>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ea typeface="宋体" panose="02010600030101010101" pitchFamily="2" charset="-122"/>
              <a:cs typeface="+mn-cs"/>
            </a:endParaRPr>
          </a:p>
        </p:txBody>
      </p:sp>
      <p:sp>
        <p:nvSpPr>
          <p:cNvPr id="5" name="矩形 4"/>
          <p:cNvSpPr/>
          <p:nvPr/>
        </p:nvSpPr>
        <p:spPr>
          <a:xfrm>
            <a:off x="5185854" y="1177276"/>
            <a:ext cx="5004114" cy="10852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70000"/>
              </a:lnSpc>
              <a:spcBef>
                <a:spcPts val="0"/>
              </a:spcBef>
              <a:spcAft>
                <a:spcPts val="0"/>
              </a:spcAft>
              <a:buClrTx/>
              <a:buSzTx/>
              <a:buFontTx/>
              <a:buNone/>
              <a:defRPr/>
            </a:pPr>
            <a:r>
              <a:rPr kumimoji="0" lang="zh-CN" altLang="en-US" sz="2000" b="0" i="0" u="none" strike="noStrike" kern="0" cap="none" spc="5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授课时间</a:t>
            </a:r>
            <a:endParaRPr kumimoji="0" lang="zh-CN" altLang="en-US" sz="2000" b="0" i="0" u="none" strike="noStrike" kern="0" cap="none" spc="5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defTabSz="914400" rtl="0" eaLnBrk="1" fontAlgn="auto" latinLnBrk="0" hangingPunct="1">
              <a:lnSpc>
                <a:spcPct val="170000"/>
              </a:lnSpc>
              <a:spcBef>
                <a:spcPts val="0"/>
              </a:spcBef>
              <a:spcAft>
                <a:spcPts val="0"/>
              </a:spcAft>
              <a:buClrTx/>
              <a:buSzTx/>
              <a:buFontTx/>
              <a:buNone/>
              <a:defRPr/>
            </a:pPr>
            <a:r>
              <a:rPr lang="zh-CN" altLang="en-US" dirty="0">
                <a:solidFill>
                  <a:schemeClr val="tx1">
                    <a:lumMod val="85000"/>
                    <a:lumOff val="15000"/>
                  </a:schemeClr>
                </a:solidFill>
                <a:latin typeface="华文细黑" panose="02010600040101010101" charset="-122"/>
                <a:ea typeface="华文细黑" panose="02010600040101010101" charset="-122"/>
                <a:cs typeface="华文细黑" panose="02010600040101010101" charset="-122"/>
              </a:rPr>
              <a:t>根据年龄不同，授课时间约为2~3个小时。</a:t>
            </a:r>
            <a:endParaRPr lang="zh-CN" altLang="en-US" dirty="0">
              <a:solidFill>
                <a:schemeClr val="tx1">
                  <a:lumMod val="85000"/>
                  <a:lumOff val="15000"/>
                </a:schemeClr>
              </a:solidFill>
              <a:latin typeface="华文细黑" panose="02010600040101010101" charset="-122"/>
              <a:ea typeface="华文细黑" panose="02010600040101010101" charset="-122"/>
              <a:cs typeface="华文细黑" panose="02010600040101010101" charset="-122"/>
            </a:endParaRPr>
          </a:p>
        </p:txBody>
      </p:sp>
      <p:sp>
        <p:nvSpPr>
          <p:cNvPr id="6" name="矩形 5"/>
          <p:cNvSpPr/>
          <p:nvPr/>
        </p:nvSpPr>
        <p:spPr>
          <a:xfrm>
            <a:off x="5841127" y="2305919"/>
            <a:ext cx="5004114" cy="15557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70000"/>
              </a:lnSpc>
              <a:spcBef>
                <a:spcPts val="0"/>
              </a:spcBef>
              <a:spcAft>
                <a:spcPts val="0"/>
              </a:spcAft>
              <a:buClrTx/>
              <a:buSzTx/>
              <a:buFontTx/>
              <a:buNone/>
              <a:defRPr/>
            </a:pPr>
            <a:r>
              <a:rPr kumimoji="0" lang="zh-CN" altLang="en-US" sz="2000" b="0" i="0" u="none" strike="noStrike" kern="0" cap="none" spc="5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特别活动</a:t>
            </a:r>
            <a:endParaRPr kumimoji="0" lang="zh-CN" altLang="en-US" sz="2000" b="0" i="0" u="none" strike="noStrike" kern="0" cap="none" spc="5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defTabSz="914400" rtl="0" eaLnBrk="1" fontAlgn="auto" latinLnBrk="0" hangingPunct="1">
              <a:lnSpc>
                <a:spcPct val="170000"/>
              </a:lnSpc>
              <a:spcBef>
                <a:spcPts val="0"/>
              </a:spcBef>
              <a:spcAft>
                <a:spcPts val="0"/>
              </a:spcAft>
              <a:buClrTx/>
              <a:buSzTx/>
              <a:buFontTx/>
              <a:buNone/>
              <a:defRPr/>
            </a:pPr>
            <a:r>
              <a:rPr lang="zh-CN" altLang="en-US" dirty="0">
                <a:solidFill>
                  <a:schemeClr val="tx1">
                    <a:lumMod val="85000"/>
                    <a:lumOff val="15000"/>
                  </a:schemeClr>
                </a:solidFill>
                <a:latin typeface="华文细黑" panose="02010600040101010101" charset="-122"/>
                <a:ea typeface="华文细黑" panose="02010600040101010101" charset="-122"/>
                <a:cs typeface="宋体" panose="02010600030101010101" pitchFamily="2" charset="-122"/>
              </a:rPr>
              <a:t>学生们将参与音乐、艺术、图书馆、计算机、体育等特别活动。</a:t>
            </a:r>
            <a:endParaRPr lang="zh-CN" altLang="en-US" dirty="0">
              <a:solidFill>
                <a:schemeClr val="tx1">
                  <a:lumMod val="85000"/>
                  <a:lumOff val="15000"/>
                </a:schemeClr>
              </a:solidFill>
              <a:latin typeface="华文细黑" panose="02010600040101010101" charset="-122"/>
              <a:ea typeface="华文细黑" panose="02010600040101010101" charset="-122"/>
              <a:cs typeface="宋体" panose="02010600030101010101" pitchFamily="2" charset="-122"/>
            </a:endParaRPr>
          </a:p>
        </p:txBody>
      </p:sp>
      <p:sp>
        <p:nvSpPr>
          <p:cNvPr id="7" name="矩形 6"/>
          <p:cNvSpPr/>
          <p:nvPr/>
        </p:nvSpPr>
        <p:spPr>
          <a:xfrm>
            <a:off x="5993677" y="3919832"/>
            <a:ext cx="5004114" cy="108521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70000"/>
              </a:lnSpc>
              <a:spcBef>
                <a:spcPts val="0"/>
              </a:spcBef>
              <a:spcAft>
                <a:spcPts val="0"/>
              </a:spcAft>
              <a:buClrTx/>
              <a:buSzTx/>
              <a:buFontTx/>
              <a:buNone/>
              <a:defRPr/>
            </a:pPr>
            <a:r>
              <a:rPr kumimoji="0" lang="zh-CN" altLang="en-US" sz="2000" b="0" i="0" u="none" strike="noStrike" kern="0" cap="none" spc="5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rPr>
              <a:t>课间休息</a:t>
            </a:r>
            <a:endParaRPr kumimoji="0" lang="zh-CN" altLang="en-US" sz="2000" b="0" i="0" u="none" strike="noStrike" kern="0" cap="none" spc="5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defTabSz="914400" rtl="0" eaLnBrk="1" fontAlgn="auto" latinLnBrk="0" hangingPunct="1">
              <a:lnSpc>
                <a:spcPct val="170000"/>
              </a:lnSpc>
              <a:spcBef>
                <a:spcPts val="0"/>
              </a:spcBef>
              <a:spcAft>
                <a:spcPts val="0"/>
              </a:spcAft>
              <a:buClrTx/>
              <a:buSzTx/>
              <a:buFontTx/>
              <a:buNone/>
              <a:defRPr/>
            </a:pPr>
            <a:r>
              <a:rPr lang="zh-CN" altLang="en-US" dirty="0">
                <a:solidFill>
                  <a:schemeClr val="tx1">
                    <a:lumMod val="85000"/>
                    <a:lumOff val="15000"/>
                  </a:schemeClr>
                </a:solidFill>
                <a:latin typeface="华文细黑" panose="02010600040101010101" charset="-122"/>
                <a:ea typeface="华文细黑" panose="02010600040101010101" charset="-122"/>
                <a:cs typeface="宋体" panose="02010600030101010101" pitchFamily="2" charset="-122"/>
              </a:rPr>
              <a:t>学生们将接收科学和社会研究方面的指导。</a:t>
            </a:r>
            <a:endParaRPr lang="zh-CN" altLang="en-US" dirty="0">
              <a:solidFill>
                <a:schemeClr val="tx1">
                  <a:lumMod val="85000"/>
                  <a:lumOff val="15000"/>
                </a:schemeClr>
              </a:solidFill>
              <a:latin typeface="华文细黑" panose="02010600040101010101" charset="-122"/>
              <a:ea typeface="华文细黑" panose="02010600040101010101" charset="-122"/>
              <a:cs typeface="宋体" panose="02010600030101010101" pitchFamily="2" charset="-122"/>
            </a:endParaRPr>
          </a:p>
        </p:txBody>
      </p:sp>
      <p:sp>
        <p:nvSpPr>
          <p:cNvPr id="3" name="椭圆 2"/>
          <p:cNvSpPr/>
          <p:nvPr/>
        </p:nvSpPr>
        <p:spPr>
          <a:xfrm>
            <a:off x="4250322" y="1551388"/>
            <a:ext cx="754419" cy="754419"/>
          </a:xfrm>
          <a:prstGeom prst="ellipse">
            <a:avLst/>
          </a:prstGeom>
          <a:solidFill>
            <a:srgbClr val="F97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01</a:t>
            </a:r>
            <a:endParaRPr lang="zh-CN" altLang="en-US" dirty="0"/>
          </a:p>
        </p:txBody>
      </p:sp>
      <p:sp>
        <p:nvSpPr>
          <p:cNvPr id="10" name="椭圆 9"/>
          <p:cNvSpPr/>
          <p:nvPr/>
        </p:nvSpPr>
        <p:spPr>
          <a:xfrm>
            <a:off x="4992203" y="2585150"/>
            <a:ext cx="754419" cy="754419"/>
          </a:xfrm>
          <a:prstGeom prst="ellipse">
            <a:avLst/>
          </a:prstGeom>
          <a:solidFill>
            <a:srgbClr val="FEC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02</a:t>
            </a:r>
            <a:endParaRPr lang="zh-CN" altLang="en-US" dirty="0">
              <a:latin typeface="微软雅黑" panose="020B0503020204020204" pitchFamily="34" charset="-122"/>
              <a:ea typeface="微软雅黑" panose="020B0503020204020204" pitchFamily="34" charset="-122"/>
            </a:endParaRPr>
          </a:p>
        </p:txBody>
      </p:sp>
      <p:sp>
        <p:nvSpPr>
          <p:cNvPr id="11" name="椭圆 10"/>
          <p:cNvSpPr/>
          <p:nvPr/>
        </p:nvSpPr>
        <p:spPr>
          <a:xfrm>
            <a:off x="5004260" y="3919734"/>
            <a:ext cx="754419" cy="754419"/>
          </a:xfrm>
          <a:prstGeom prst="ellipse">
            <a:avLst/>
          </a:prstGeom>
          <a:solidFill>
            <a:srgbClr val="51A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03</a:t>
            </a:r>
            <a:endParaRPr lang="zh-CN" altLang="en-US" dirty="0">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949128" y="1926255"/>
            <a:ext cx="3953737" cy="3578042"/>
          </a:xfrm>
          <a:prstGeom prst="rect">
            <a:avLst/>
          </a:prstGeom>
        </p:spPr>
      </p:pic>
      <p:sp>
        <p:nvSpPr>
          <p:cNvPr id="100" name="文本框 99"/>
          <p:cNvSpPr txBox="1"/>
          <p:nvPr/>
        </p:nvSpPr>
        <p:spPr>
          <a:xfrm>
            <a:off x="1000760" y="911543"/>
            <a:ext cx="5080000" cy="460375"/>
          </a:xfrm>
          <a:prstGeom prst="rect">
            <a:avLst/>
          </a:prstGeom>
          <a:noFill/>
          <a:ln w="9525">
            <a:noFill/>
          </a:ln>
        </p:spPr>
        <p:txBody>
          <a:bodyPr>
            <a:spAutoFit/>
          </a:bodyPr>
          <a:p>
            <a:pPr indent="0">
              <a:buNone/>
            </a:pPr>
            <a:r>
              <a:rPr lang="zh-CN"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一个典型的上学日</a:t>
            </a:r>
            <a:endParaRPr lang="zh-CN" altLang="en-US" sz="24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12" name="椭圆 11"/>
          <p:cNvSpPr/>
          <p:nvPr/>
        </p:nvSpPr>
        <p:spPr>
          <a:xfrm>
            <a:off x="4732480" y="5004949"/>
            <a:ext cx="754419" cy="7544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a:latin typeface="微软雅黑" panose="020B0503020204020204" pitchFamily="34" charset="-122"/>
                <a:ea typeface="微软雅黑" panose="020B0503020204020204" pitchFamily="34" charset="-122"/>
              </a:rPr>
              <a:t>04</a:t>
            </a:r>
            <a:endParaRPr lang="en-US" dirty="0">
              <a:latin typeface="微软雅黑" panose="020B0503020204020204" pitchFamily="34" charset="-122"/>
              <a:ea typeface="微软雅黑" panose="020B0503020204020204" pitchFamily="34" charset="-122"/>
            </a:endParaRPr>
          </a:p>
        </p:txBody>
      </p:sp>
      <p:sp>
        <p:nvSpPr>
          <p:cNvPr id="13" name="矩形 12"/>
          <p:cNvSpPr/>
          <p:nvPr/>
        </p:nvSpPr>
        <p:spPr>
          <a:xfrm>
            <a:off x="5746662" y="5110457"/>
            <a:ext cx="5004114" cy="11372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70000"/>
              </a:lnSpc>
              <a:spcBef>
                <a:spcPts val="0"/>
              </a:spcBef>
              <a:spcAft>
                <a:spcPts val="0"/>
              </a:spcAft>
              <a:buClrTx/>
              <a:buSzTx/>
              <a:buFontTx/>
              <a:buNone/>
              <a:defRPr/>
            </a:pPr>
            <a:r>
              <a:rPr kumimoji="0" lang="zh-CN" altLang="en-US" sz="2000" b="0" i="0" u="none" strike="noStrike" kern="0" cap="none" spc="50" normalizeH="0" baseline="0" noProof="0" dirty="0">
                <a:ln>
                  <a:noFill/>
                </a:ln>
                <a:solidFill>
                  <a:schemeClr val="tx1">
                    <a:lumMod val="85000"/>
                    <a:lumOff val="15000"/>
                  </a:schemeClr>
                </a:solidFill>
                <a:effectLst/>
                <a:uLnTx/>
                <a:uFillTx/>
                <a:latin typeface="华文细黑" panose="02010600040101010101" charset="-122"/>
                <a:ea typeface="华文细黑" panose="02010600040101010101" charset="-122"/>
                <a:cs typeface="Arial" panose="020B0604020202020204" pitchFamily="34" charset="0"/>
              </a:rPr>
              <a:t>学生将接受所有学科的日常指导，而不是特定学科的交替日</a:t>
            </a:r>
            <a:r>
              <a:rPr lang="zh-CN" altLang="en-US" dirty="0">
                <a:solidFill>
                  <a:schemeClr val="tx1">
                    <a:lumMod val="85000"/>
                    <a:lumOff val="15000"/>
                  </a:schemeClr>
                </a:solidFill>
                <a:latin typeface="华文细黑" panose="02010600040101010101" charset="-122"/>
                <a:ea typeface="华文细黑" panose="02010600040101010101" charset="-122"/>
                <a:cs typeface="宋体" panose="02010600030101010101" pitchFamily="2" charset="-122"/>
              </a:rPr>
              <a:t>。</a:t>
            </a:r>
            <a:endParaRPr lang="zh-CN" altLang="en-US" dirty="0">
              <a:solidFill>
                <a:schemeClr val="tx1">
                  <a:lumMod val="85000"/>
                  <a:lumOff val="15000"/>
                </a:schemeClr>
              </a:solidFill>
              <a:latin typeface="华文细黑" panose="02010600040101010101" charset="-122"/>
              <a:ea typeface="华文细黑" panose="0201060004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p:bldP spid="3" grpId="0" bldLvl="0" animBg="1"/>
      <p:bldP spid="10" grpId="0" bldLvl="0" animBg="1"/>
      <p:bldP spid="11" grpId="0" bldLvl="0" animBg="1"/>
      <p:bldP spid="12" grpId="0" bldLvl="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5155" y="1648460"/>
            <a:ext cx="4758055" cy="4498975"/>
          </a:xfrm>
          <a:prstGeom prst="rect">
            <a:avLst/>
          </a:prstGeom>
          <a:solidFill>
            <a:srgbClr val="64B0E2">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7"/>
          <p:cNvSpPr txBox="1"/>
          <p:nvPr/>
        </p:nvSpPr>
        <p:spPr>
          <a:xfrm>
            <a:off x="1417955" y="1050925"/>
            <a:ext cx="4361180" cy="398780"/>
          </a:xfrm>
          <a:prstGeom prst="rect">
            <a:avLst/>
          </a:prstGeom>
          <a:noFill/>
        </p:spPr>
        <p:txBody>
          <a:bodyPr wrap="square" rtlCol="0">
            <a:spAutoFit/>
          </a:bodyPr>
          <a:lstStyle/>
          <a:p>
            <a:pPr algn="l"/>
            <a:r>
              <a:rPr lang="zh-CN" altLang="en-US"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应用</a:t>
            </a:r>
            <a:r>
              <a:rPr lang="en-US" altLang="zh-CN"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—THE</a:t>
            </a:r>
            <a:r>
              <a:rPr lang="en-US" altLang="zh-CN" sz="2000"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B&amp;P示范学校</a:t>
            </a:r>
            <a:endParaRPr lang="en-US" altLang="zh-CN" sz="2000" spc="3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5" name="TextBox 71"/>
          <p:cNvSpPr txBox="1">
            <a:spLocks noChangeArrowheads="1"/>
          </p:cNvSpPr>
          <p:nvPr/>
        </p:nvSpPr>
        <p:spPr bwMode="auto">
          <a:xfrm>
            <a:off x="5060950" y="523240"/>
            <a:ext cx="218503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教育中的应用</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6" name="直接连接符 6"/>
          <p:cNvCxnSpPr/>
          <p:nvPr/>
        </p:nvCxnSpPr>
        <p:spPr>
          <a:xfrm>
            <a:off x="7375344" y="7493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7" name="直接连接符 26"/>
          <p:cNvCxnSpPr/>
          <p:nvPr/>
        </p:nvCxnSpPr>
        <p:spPr>
          <a:xfrm>
            <a:off x="413375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pic>
        <p:nvPicPr>
          <p:cNvPr id="33" name="图片 32"/>
          <p:cNvPicPr>
            <a:picLocks noChangeAspect="1"/>
          </p:cNvPicPr>
          <p:nvPr/>
        </p:nvPicPr>
        <p:blipFill rotWithShape="1">
          <a:blip r:embed="rId1" cstate="print">
            <a:duotone>
              <a:prstClr val="black"/>
              <a:schemeClr val="accent1">
                <a:tint val="45000"/>
                <a:satMod val="400000"/>
              </a:schemeClr>
            </a:duotone>
            <a:extLst>
              <a:ext uri="{28A0092B-C50C-407E-A947-70E740481C1C}">
                <a14:useLocalDpi xmlns:a14="http://schemas.microsoft.com/office/drawing/2010/main" val="0"/>
              </a:ext>
            </a:extLst>
          </a:blip>
          <a:srcRect l="260" t="-1" r="16688" b="3181"/>
          <a:stretch>
            <a:fillRect/>
          </a:stretch>
        </p:blipFill>
        <p:spPr>
          <a:xfrm>
            <a:off x="736600" y="1050925"/>
            <a:ext cx="681355" cy="591185"/>
          </a:xfrm>
          <a:prstGeom prst="rect">
            <a:avLst/>
          </a:prstGeom>
        </p:spPr>
      </p:pic>
      <p:sp>
        <p:nvSpPr>
          <p:cNvPr id="4" name="文本框 3"/>
          <p:cNvSpPr txBox="1"/>
          <p:nvPr/>
        </p:nvSpPr>
        <p:spPr>
          <a:xfrm>
            <a:off x="736600" y="1839595"/>
            <a:ext cx="4445000" cy="4154170"/>
          </a:xfrm>
          <a:prstGeom prst="rect">
            <a:avLst/>
          </a:prstGeom>
          <a:noFill/>
        </p:spPr>
        <p:txBody>
          <a:bodyPr wrap="square" rtlCol="0">
            <a:spAutoFit/>
          </a:bodyPr>
          <a:p>
            <a:pPr algn="l"/>
            <a:r>
              <a:rPr lang="zh-CN" altLang="en-US" sz="2400">
                <a:latin typeface="微软雅黑" panose="020B0503020204020204" pitchFamily="34" charset="-122"/>
                <a:ea typeface="微软雅黑" panose="020B0503020204020204" pitchFamily="34" charset="-122"/>
              </a:rPr>
              <a:t>理论方面的纵向应用</a:t>
            </a:r>
            <a:endParaRPr lang="zh-CN" altLang="en-US" sz="2400">
              <a:latin typeface="微软雅黑" panose="020B0503020204020204" pitchFamily="34" charset="-122"/>
              <a:ea typeface="微软雅黑" panose="020B0503020204020204" pitchFamily="34" charset="-122"/>
            </a:endParaRPr>
          </a:p>
          <a:p>
            <a:pPr algn="l"/>
            <a:endParaRPr lang="zh-CN" altLang="en-US" sz="2400">
              <a:latin typeface="微软雅黑" panose="020B0503020204020204" pitchFamily="34" charset="-122"/>
              <a:ea typeface="微软雅黑" panose="020B0503020204020204" pitchFamily="34" charset="-122"/>
            </a:endParaRPr>
          </a:p>
          <a:p>
            <a:pPr algn="l"/>
            <a:r>
              <a:rPr sz="2400">
                <a:latin typeface="微软雅黑" panose="020B0503020204020204" pitchFamily="34" charset="-122"/>
                <a:ea typeface="微软雅黑" panose="020B0503020204020204" pitchFamily="34" charset="-122"/>
              </a:rPr>
              <a:t>考虑到皮亚杰和</a:t>
            </a:r>
            <a:r>
              <a:rPr lang="zh-CN" sz="2400">
                <a:latin typeface="微软雅黑" panose="020B0503020204020204" pitchFamily="34" charset="-122"/>
                <a:ea typeface="微软雅黑" panose="020B0503020204020204" pitchFamily="34" charset="-122"/>
              </a:rPr>
              <a:t>维果茨基</a:t>
            </a:r>
            <a:r>
              <a:rPr sz="2400">
                <a:latin typeface="微软雅黑" panose="020B0503020204020204" pitchFamily="34" charset="-122"/>
                <a:ea typeface="微软雅黑" panose="020B0503020204020204" pitchFamily="34" charset="-122"/>
              </a:rPr>
              <a:t>的发展理论，将根据学生的发展/年级而有所不同。教室的一般分类如下：</a:t>
            </a:r>
            <a:endParaRPr sz="2400">
              <a:latin typeface="微软雅黑" panose="020B0503020204020204" pitchFamily="34" charset="-122"/>
              <a:ea typeface="微软雅黑" panose="020B0503020204020204" pitchFamily="34" charset="-122"/>
            </a:endParaRPr>
          </a:p>
          <a:p>
            <a:pPr algn="l"/>
            <a:r>
              <a:rPr lang="zh-CN" sz="2400">
                <a:latin typeface="微软雅黑" panose="020B0503020204020204" pitchFamily="34" charset="-122"/>
                <a:ea typeface="微软雅黑" panose="020B0503020204020204" pitchFamily="34" charset="-122"/>
              </a:rPr>
              <a:t>初级</a:t>
            </a:r>
            <a:r>
              <a:rPr sz="2400">
                <a:latin typeface="微软雅黑" panose="020B0503020204020204" pitchFamily="34" charset="-122"/>
                <a:ea typeface="微软雅黑" panose="020B0503020204020204" pitchFamily="34" charset="-122"/>
              </a:rPr>
              <a:t>由四岁和五岁的学生组成</a:t>
            </a:r>
            <a:r>
              <a:rPr lang="zh-CN" sz="2400">
                <a:latin typeface="微软雅黑" panose="020B0503020204020204" pitchFamily="34" charset="-122"/>
                <a:ea typeface="微软雅黑" panose="020B0503020204020204" pitchFamily="34" charset="-122"/>
              </a:rPr>
              <a:t>；</a:t>
            </a:r>
            <a:r>
              <a:rPr sz="2400">
                <a:latin typeface="微软雅黑" panose="020B0503020204020204" pitchFamily="34" charset="-122"/>
                <a:ea typeface="微软雅黑" panose="020B0503020204020204" pitchFamily="34" charset="-122"/>
              </a:rPr>
              <a:t>中级由六岁和七岁的学生组成</a:t>
            </a:r>
            <a:r>
              <a:rPr lang="zh-CN" sz="2400">
                <a:latin typeface="微软雅黑" panose="020B0503020204020204" pitchFamily="34" charset="-122"/>
                <a:ea typeface="微软雅黑" panose="020B0503020204020204" pitchFamily="34" charset="-122"/>
              </a:rPr>
              <a:t>；</a:t>
            </a:r>
            <a:r>
              <a:rPr sz="2400">
                <a:latin typeface="微软雅黑" panose="020B0503020204020204" pitchFamily="34" charset="-122"/>
                <a:ea typeface="微软雅黑" panose="020B0503020204020204" pitchFamily="34" charset="-122"/>
              </a:rPr>
              <a:t>高级由八岁，九岁和十岁的学生组成。</a:t>
            </a:r>
            <a:endParaRPr sz="2400">
              <a:latin typeface="微软雅黑" panose="020B0503020204020204" pitchFamily="34" charset="-122"/>
              <a:ea typeface="微软雅黑" panose="020B0503020204020204" pitchFamily="34" charset="-122"/>
            </a:endParaRPr>
          </a:p>
          <a:p>
            <a:pPr algn="l"/>
            <a:endParaRPr lang="zh-CN" altLang="en-US" sz="2400">
              <a:latin typeface="微软雅黑" panose="020B0503020204020204" pitchFamily="34" charset="-122"/>
              <a:ea typeface="微软雅黑" panose="020B0503020204020204" pitchFamily="34" charset="-122"/>
            </a:endParaRPr>
          </a:p>
        </p:txBody>
      </p:sp>
      <p:sp>
        <p:nvSpPr>
          <p:cNvPr id="32" name="AutoShape0"/>
          <p:cNvSpPr/>
          <p:nvPr/>
        </p:nvSpPr>
        <p:spPr bwMode="auto">
          <a:xfrm rot="8025972">
            <a:off x="5819140" y="1598930"/>
            <a:ext cx="754380" cy="754380"/>
          </a:xfrm>
          <a:prstGeom prst="teardrop">
            <a:avLst>
              <a:gd name="adj" fmla="val 84503"/>
            </a:avLst>
          </a:prstGeom>
          <a:solidFill>
            <a:srgbClr val="E1ECDA"/>
          </a:solidFill>
          <a:ln>
            <a:solidFill>
              <a:srgbClr val="94B86F"/>
            </a:solidFill>
          </a:ln>
        </p:spPr>
        <p:style>
          <a:lnRef idx="1">
            <a:schemeClr val="accent1"/>
          </a:lnRef>
          <a:fillRef idx="2">
            <a:schemeClr val="accent1"/>
          </a:fillRef>
          <a:effectRef idx="1">
            <a:schemeClr val="accent1"/>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54" name="AutoShape2"/>
          <p:cNvSpPr/>
          <p:nvPr/>
        </p:nvSpPr>
        <p:spPr bwMode="auto">
          <a:xfrm rot="8025972">
            <a:off x="5817870" y="3232785"/>
            <a:ext cx="754380" cy="754380"/>
          </a:xfrm>
          <a:prstGeom prst="teardrop">
            <a:avLst>
              <a:gd name="adj" fmla="val 84503"/>
            </a:avLst>
          </a:prstGeom>
          <a:solidFill>
            <a:srgbClr val="E1ECDA"/>
          </a:solidFill>
          <a:ln>
            <a:solidFill>
              <a:srgbClr val="94B86F"/>
            </a:solidFill>
          </a:ln>
        </p:spPr>
        <p:style>
          <a:lnRef idx="1">
            <a:schemeClr val="accent3"/>
          </a:lnRef>
          <a:fillRef idx="2">
            <a:schemeClr val="accent3"/>
          </a:fillRef>
          <a:effectRef idx="1">
            <a:schemeClr val="accent3"/>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65" name="AutoShape3"/>
          <p:cNvSpPr/>
          <p:nvPr/>
        </p:nvSpPr>
        <p:spPr bwMode="auto">
          <a:xfrm rot="8025972">
            <a:off x="5815330" y="4871085"/>
            <a:ext cx="754380" cy="754380"/>
          </a:xfrm>
          <a:prstGeom prst="teardrop">
            <a:avLst>
              <a:gd name="adj" fmla="val 84503"/>
            </a:avLst>
          </a:prstGeom>
          <a:solidFill>
            <a:srgbClr val="E1ECDA"/>
          </a:solidFill>
          <a:ln>
            <a:solidFill>
              <a:srgbClr val="94B86F"/>
            </a:solidFill>
          </a:ln>
        </p:spPr>
        <p:style>
          <a:lnRef idx="1">
            <a:schemeClr val="accent4"/>
          </a:lnRef>
          <a:fillRef idx="2">
            <a:schemeClr val="accent4"/>
          </a:fillRef>
          <a:effectRef idx="1">
            <a:schemeClr val="accent4"/>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3" name="AutoShape4"/>
          <p:cNvSpPr/>
          <p:nvPr/>
        </p:nvSpPr>
        <p:spPr bwMode="auto">
          <a:xfrm rot="13425972">
            <a:off x="5819775" y="1598930"/>
            <a:ext cx="754380" cy="754380"/>
          </a:xfrm>
          <a:prstGeom prst="teardrop">
            <a:avLst>
              <a:gd name="adj" fmla="val 84503"/>
            </a:avLst>
          </a:prstGeom>
          <a:solidFill>
            <a:srgbClr val="E1ECDA"/>
          </a:solidFill>
          <a:ln>
            <a:solidFill>
              <a:srgbClr val="94B86F"/>
            </a:solidFill>
          </a:ln>
        </p:spPr>
        <p:style>
          <a:lnRef idx="1">
            <a:schemeClr val="accent1"/>
          </a:lnRef>
          <a:fillRef idx="2">
            <a:schemeClr val="accent1"/>
          </a:fillRef>
          <a:effectRef idx="1">
            <a:schemeClr val="accent1"/>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55" name="AutoShape6"/>
          <p:cNvSpPr/>
          <p:nvPr/>
        </p:nvSpPr>
        <p:spPr bwMode="auto">
          <a:xfrm rot="13425972">
            <a:off x="5818505" y="3232785"/>
            <a:ext cx="754380" cy="754380"/>
          </a:xfrm>
          <a:prstGeom prst="teardrop">
            <a:avLst>
              <a:gd name="adj" fmla="val 84503"/>
            </a:avLst>
          </a:prstGeom>
          <a:solidFill>
            <a:srgbClr val="E1ECDA"/>
          </a:solidFill>
          <a:ln>
            <a:solidFill>
              <a:srgbClr val="94B86F"/>
            </a:solidFill>
          </a:ln>
        </p:spPr>
        <p:style>
          <a:lnRef idx="1">
            <a:schemeClr val="accent3"/>
          </a:lnRef>
          <a:fillRef idx="2">
            <a:schemeClr val="accent3"/>
          </a:fillRef>
          <a:effectRef idx="1">
            <a:schemeClr val="accent3"/>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66" name="AutoShape7"/>
          <p:cNvSpPr/>
          <p:nvPr/>
        </p:nvSpPr>
        <p:spPr bwMode="auto">
          <a:xfrm rot="13425972">
            <a:off x="5815965" y="4871085"/>
            <a:ext cx="754380" cy="754380"/>
          </a:xfrm>
          <a:prstGeom prst="teardrop">
            <a:avLst>
              <a:gd name="adj" fmla="val 84503"/>
            </a:avLst>
          </a:prstGeom>
          <a:solidFill>
            <a:srgbClr val="E1ECDA"/>
          </a:solidFill>
          <a:ln>
            <a:solidFill>
              <a:srgbClr val="94B86F"/>
            </a:solidFill>
          </a:ln>
        </p:spPr>
        <p:style>
          <a:lnRef idx="1">
            <a:schemeClr val="accent4"/>
          </a:lnRef>
          <a:fillRef idx="2">
            <a:schemeClr val="accent4"/>
          </a:fillRef>
          <a:effectRef idx="1">
            <a:schemeClr val="accent4"/>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34" name="AutoShape8"/>
          <p:cNvSpPr/>
          <p:nvPr/>
        </p:nvSpPr>
        <p:spPr bwMode="auto">
          <a:xfrm rot="18825972">
            <a:off x="5821045" y="1598930"/>
            <a:ext cx="754380" cy="754380"/>
          </a:xfrm>
          <a:prstGeom prst="teardrop">
            <a:avLst>
              <a:gd name="adj" fmla="val 84503"/>
            </a:avLst>
          </a:prstGeom>
          <a:solidFill>
            <a:srgbClr val="E1ECDA"/>
          </a:solidFill>
          <a:ln>
            <a:solidFill>
              <a:srgbClr val="94B86F"/>
            </a:solidFill>
          </a:ln>
        </p:spPr>
        <p:style>
          <a:lnRef idx="1">
            <a:schemeClr val="accent1"/>
          </a:lnRef>
          <a:fillRef idx="2">
            <a:schemeClr val="accent1"/>
          </a:fillRef>
          <a:effectRef idx="1">
            <a:schemeClr val="accent1"/>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56" name="AutoShape10"/>
          <p:cNvSpPr/>
          <p:nvPr/>
        </p:nvSpPr>
        <p:spPr bwMode="auto">
          <a:xfrm rot="18825972">
            <a:off x="5819775" y="3232785"/>
            <a:ext cx="754380" cy="754380"/>
          </a:xfrm>
          <a:prstGeom prst="teardrop">
            <a:avLst>
              <a:gd name="adj" fmla="val 84503"/>
            </a:avLst>
          </a:prstGeom>
          <a:solidFill>
            <a:srgbClr val="E1ECDA"/>
          </a:solidFill>
          <a:ln>
            <a:solidFill>
              <a:srgbClr val="94B86F"/>
            </a:solidFill>
          </a:ln>
        </p:spPr>
        <p:style>
          <a:lnRef idx="1">
            <a:schemeClr val="accent3"/>
          </a:lnRef>
          <a:fillRef idx="2">
            <a:schemeClr val="accent3"/>
          </a:fillRef>
          <a:effectRef idx="1">
            <a:schemeClr val="accent3"/>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67" name="AutoShape11"/>
          <p:cNvSpPr/>
          <p:nvPr/>
        </p:nvSpPr>
        <p:spPr bwMode="auto">
          <a:xfrm rot="18825972">
            <a:off x="5817235" y="4871085"/>
            <a:ext cx="754380" cy="754380"/>
          </a:xfrm>
          <a:prstGeom prst="teardrop">
            <a:avLst>
              <a:gd name="adj" fmla="val 84503"/>
            </a:avLst>
          </a:prstGeom>
          <a:solidFill>
            <a:srgbClr val="E1ECDA"/>
          </a:solidFill>
          <a:ln>
            <a:solidFill>
              <a:srgbClr val="94B86F"/>
            </a:solidFill>
          </a:ln>
        </p:spPr>
        <p:style>
          <a:lnRef idx="1">
            <a:schemeClr val="accent4"/>
          </a:lnRef>
          <a:fillRef idx="2">
            <a:schemeClr val="accent4"/>
          </a:fillRef>
          <a:effectRef idx="1">
            <a:schemeClr val="accent4"/>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35" name="AutoShape12"/>
          <p:cNvSpPr/>
          <p:nvPr/>
        </p:nvSpPr>
        <p:spPr bwMode="auto">
          <a:xfrm rot="2625972">
            <a:off x="5821045" y="1600835"/>
            <a:ext cx="754380" cy="754380"/>
          </a:xfrm>
          <a:prstGeom prst="teardrop">
            <a:avLst>
              <a:gd name="adj" fmla="val 84503"/>
            </a:avLst>
          </a:prstGeom>
          <a:ln>
            <a:solidFill>
              <a:srgbClr val="94B86F"/>
            </a:solidFill>
          </a:ln>
        </p:spPr>
        <p:style>
          <a:lnRef idx="2">
            <a:schemeClr val="accent1"/>
          </a:lnRef>
          <a:fillRef idx="1">
            <a:schemeClr val="lt1"/>
          </a:fillRef>
          <a:effectRef idx="0">
            <a:schemeClr val="accent1"/>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57" name="AutoShape14"/>
          <p:cNvSpPr/>
          <p:nvPr/>
        </p:nvSpPr>
        <p:spPr bwMode="auto">
          <a:xfrm rot="2625972">
            <a:off x="5819775" y="3234690"/>
            <a:ext cx="754380" cy="754380"/>
          </a:xfrm>
          <a:prstGeom prst="teardrop">
            <a:avLst>
              <a:gd name="adj" fmla="val 84503"/>
            </a:avLst>
          </a:prstGeom>
          <a:ln>
            <a:solidFill>
              <a:srgbClr val="94B86F"/>
            </a:solidFill>
          </a:ln>
        </p:spPr>
        <p:style>
          <a:lnRef idx="2">
            <a:schemeClr val="accent3"/>
          </a:lnRef>
          <a:fillRef idx="1">
            <a:schemeClr val="lt1"/>
          </a:fillRef>
          <a:effectRef idx="0">
            <a:schemeClr val="accent3"/>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68" name="AutoShape15"/>
          <p:cNvSpPr/>
          <p:nvPr/>
        </p:nvSpPr>
        <p:spPr bwMode="auto">
          <a:xfrm rot="2625972">
            <a:off x="5817235" y="4872990"/>
            <a:ext cx="754380" cy="754380"/>
          </a:xfrm>
          <a:prstGeom prst="teardrop">
            <a:avLst>
              <a:gd name="adj" fmla="val 84503"/>
            </a:avLst>
          </a:prstGeom>
          <a:ln>
            <a:solidFill>
              <a:srgbClr val="94B86F"/>
            </a:solidFill>
          </a:ln>
        </p:spPr>
        <p:style>
          <a:lnRef idx="2">
            <a:schemeClr val="accent4"/>
          </a:lnRef>
          <a:fillRef idx="1">
            <a:schemeClr val="lt1"/>
          </a:fillRef>
          <a:effectRef idx="0">
            <a:schemeClr val="accent4"/>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7" name="AutoShape16"/>
          <p:cNvSpPr>
            <a:spLocks noChangeArrowheads="1"/>
          </p:cNvSpPr>
          <p:nvPr/>
        </p:nvSpPr>
        <p:spPr bwMode="gray">
          <a:xfrm>
            <a:off x="6757670" y="1814195"/>
            <a:ext cx="1724025" cy="423545"/>
          </a:xfrm>
          <a:prstGeom prst="rect">
            <a:avLst/>
          </a:prstGeom>
          <a:solidFill>
            <a:srgbClr val="94B86F"/>
          </a:solidFill>
          <a:ln>
            <a:noFill/>
          </a:ln>
        </p:spPr>
        <p:style>
          <a:lnRef idx="2">
            <a:schemeClr val="accent3"/>
          </a:lnRef>
          <a:fillRef idx="1">
            <a:schemeClr val="lt1"/>
          </a:fillRef>
          <a:effectRef idx="0">
            <a:schemeClr val="accent3"/>
          </a:effectRef>
          <a:fontRef idx="minor">
            <a:schemeClr val="dk1"/>
          </a:fontRef>
        </p:style>
        <p:txBody>
          <a:bodyPr wrap="none" anchor="ctr"/>
          <a:lstStyle/>
          <a:p>
            <a:pPr algn="ctr" eaLnBrk="0" hangingPunct="0">
              <a:defRPr/>
            </a:pPr>
            <a:endParaRPr lang="en-US" altLang="zh-CN" b="1" dirty="0">
              <a:solidFill>
                <a:schemeClr val="accent2">
                  <a:lumMod val="75000"/>
                </a:schemeClr>
              </a:solidFill>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6" name="AutoShape17"/>
          <p:cNvSpPr>
            <a:spLocks noChangeArrowheads="1"/>
          </p:cNvSpPr>
          <p:nvPr/>
        </p:nvSpPr>
        <p:spPr bwMode="gray">
          <a:xfrm>
            <a:off x="6673215" y="1757045"/>
            <a:ext cx="1724025" cy="423545"/>
          </a:xfrm>
          <a:prstGeom prst="rect">
            <a:avLst/>
          </a:prstGeom>
          <a:ln>
            <a:solidFill>
              <a:srgbClr val="C5D9B7"/>
            </a:solidFill>
          </a:ln>
        </p:spPr>
        <p:style>
          <a:lnRef idx="2">
            <a:schemeClr val="accent1"/>
          </a:lnRef>
          <a:fillRef idx="1">
            <a:schemeClr val="lt1"/>
          </a:fillRef>
          <a:effectRef idx="0">
            <a:schemeClr val="accent1"/>
          </a:effectRef>
          <a:fontRef idx="minor">
            <a:schemeClr val="dk1"/>
          </a:fontRef>
        </p:style>
        <p:txBody>
          <a:bodyPr wrap="none" anchor="ctr"/>
          <a:lstStyle/>
          <a:p>
            <a:pPr algn="ctr" eaLnBrk="0" hangingPunct="0">
              <a:defRPr/>
            </a:pPr>
            <a:r>
              <a:rPr lang="zh-CN" altLang="en-US"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rPr>
              <a:t>四、五</a:t>
            </a:r>
            <a:r>
              <a:rPr lang="zh-CN" altLang="en-US"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rPr>
              <a:t>岁</a:t>
            </a:r>
            <a:endParaRPr lang="zh-CN" altLang="en-US"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endParaRPr>
          </a:p>
        </p:txBody>
      </p:sp>
      <p:sp>
        <p:nvSpPr>
          <p:cNvPr id="10" name="AutoShape18"/>
          <p:cNvSpPr>
            <a:spLocks noChangeArrowheads="1"/>
          </p:cNvSpPr>
          <p:nvPr/>
        </p:nvSpPr>
        <p:spPr bwMode="gray">
          <a:xfrm>
            <a:off x="6756400" y="3467100"/>
            <a:ext cx="1724025" cy="423545"/>
          </a:xfrm>
          <a:prstGeom prst="rect">
            <a:avLst/>
          </a:prstGeom>
          <a:solidFill>
            <a:srgbClr val="94B86F"/>
          </a:solidFill>
          <a:ln>
            <a:noFill/>
          </a:ln>
        </p:spPr>
        <p:style>
          <a:lnRef idx="2">
            <a:schemeClr val="accent3"/>
          </a:lnRef>
          <a:fillRef idx="1">
            <a:schemeClr val="lt1"/>
          </a:fillRef>
          <a:effectRef idx="0">
            <a:schemeClr val="accent3"/>
          </a:effectRef>
          <a:fontRef idx="minor">
            <a:schemeClr val="dk1"/>
          </a:fontRef>
        </p:style>
        <p:txBody>
          <a:bodyPr wrap="none" anchor="ctr"/>
          <a:lstStyle/>
          <a:p>
            <a:pPr algn="ctr" eaLnBrk="0" hangingPunct="0">
              <a:defRPr/>
            </a:pPr>
            <a:endParaRPr lang="en-US" altLang="zh-CN" b="1" dirty="0">
              <a:solidFill>
                <a:schemeClr val="accent2">
                  <a:lumMod val="75000"/>
                </a:schemeClr>
              </a:solidFill>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11" name="AutoShape19"/>
          <p:cNvSpPr>
            <a:spLocks noChangeArrowheads="1"/>
          </p:cNvSpPr>
          <p:nvPr/>
        </p:nvSpPr>
        <p:spPr bwMode="gray">
          <a:xfrm>
            <a:off x="6671945" y="3399155"/>
            <a:ext cx="1724025" cy="423545"/>
          </a:xfrm>
          <a:prstGeom prst="rect">
            <a:avLst/>
          </a:prstGeom>
          <a:ln>
            <a:solidFill>
              <a:srgbClr val="C5D9B7"/>
            </a:solidFill>
          </a:ln>
        </p:spPr>
        <p:style>
          <a:lnRef idx="2">
            <a:schemeClr val="accent3"/>
          </a:lnRef>
          <a:fillRef idx="1">
            <a:schemeClr val="lt1"/>
          </a:fillRef>
          <a:effectRef idx="0">
            <a:schemeClr val="accent3"/>
          </a:effectRef>
          <a:fontRef idx="minor">
            <a:schemeClr val="dk1"/>
          </a:fontRef>
        </p:style>
        <p:txBody>
          <a:bodyPr wrap="none" anchor="ctr"/>
          <a:lstStyle/>
          <a:p>
            <a:pPr algn="ctr" eaLnBrk="0" hangingPunct="0">
              <a:defRPr/>
            </a:pPr>
            <a:r>
              <a:rPr lang="zh-CN" altLang="en-US"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rPr>
              <a:t>六、七</a:t>
            </a:r>
            <a:r>
              <a:rPr lang="zh-CN" altLang="en-US"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rPr>
              <a:t>岁</a:t>
            </a:r>
            <a:endParaRPr lang="zh-CN" altLang="en-US"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endParaRPr>
          </a:p>
        </p:txBody>
      </p:sp>
      <p:sp>
        <p:nvSpPr>
          <p:cNvPr id="9" name="AutoShape22"/>
          <p:cNvSpPr>
            <a:spLocks noChangeArrowheads="1"/>
          </p:cNvSpPr>
          <p:nvPr/>
        </p:nvSpPr>
        <p:spPr bwMode="gray">
          <a:xfrm>
            <a:off x="6753860" y="5123180"/>
            <a:ext cx="1724025" cy="423545"/>
          </a:xfrm>
          <a:prstGeom prst="rect">
            <a:avLst/>
          </a:prstGeom>
          <a:solidFill>
            <a:srgbClr val="94B86F"/>
          </a:solidFill>
          <a:ln>
            <a:noFill/>
          </a:ln>
        </p:spPr>
        <p:style>
          <a:lnRef idx="2">
            <a:schemeClr val="accent3"/>
          </a:lnRef>
          <a:fillRef idx="1">
            <a:schemeClr val="lt1"/>
          </a:fillRef>
          <a:effectRef idx="0">
            <a:schemeClr val="accent3"/>
          </a:effectRef>
          <a:fontRef idx="minor">
            <a:schemeClr val="dk1"/>
          </a:fontRef>
        </p:style>
        <p:txBody>
          <a:bodyPr wrap="none" anchor="ctr"/>
          <a:lstStyle/>
          <a:p>
            <a:pPr algn="ctr" eaLnBrk="0" hangingPunct="0">
              <a:defRPr/>
            </a:pPr>
            <a:endParaRPr lang="en-US" altLang="zh-CN" b="1" dirty="0">
              <a:solidFill>
                <a:schemeClr val="accent2">
                  <a:lumMod val="75000"/>
                </a:schemeClr>
              </a:solidFill>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12" name="AutoShape23"/>
          <p:cNvSpPr>
            <a:spLocks noChangeArrowheads="1"/>
          </p:cNvSpPr>
          <p:nvPr/>
        </p:nvSpPr>
        <p:spPr bwMode="gray">
          <a:xfrm>
            <a:off x="6669405" y="5037455"/>
            <a:ext cx="1724025" cy="423545"/>
          </a:xfrm>
          <a:prstGeom prst="rect">
            <a:avLst/>
          </a:prstGeom>
          <a:ln>
            <a:solidFill>
              <a:srgbClr val="C5D9B7"/>
            </a:solidFill>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defRPr/>
            </a:pPr>
            <a:r>
              <a:rPr lang="en-US" altLang="zh-CN"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rPr>
              <a:t>八</a:t>
            </a:r>
            <a:r>
              <a:rPr lang="zh-CN" altLang="en-US"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rPr>
              <a:t>、</a:t>
            </a:r>
            <a:r>
              <a:rPr lang="en-US" altLang="zh-CN"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rPr>
              <a:t>九和十岁</a:t>
            </a:r>
            <a:endParaRPr lang="en-US" altLang="zh-CN" sz="2000" b="1" dirty="0">
              <a:solidFill>
                <a:srgbClr val="FF0000"/>
              </a:solidFill>
              <a:latin typeface="Calibri" panose="020F0502020204030204" pitchFamily="34" charset="0"/>
              <a:ea typeface="汉仪南宫体简" panose="02010600000101010101" pitchFamily="2" charset="-122"/>
              <a:cs typeface="阿里巴巴普惠体 R" panose="00020600040101010101" charset="-122"/>
              <a:sym typeface="Calibri" panose="020F0502020204030204" pitchFamily="34" charset="0"/>
            </a:endParaRPr>
          </a:p>
        </p:txBody>
      </p:sp>
      <p:sp>
        <p:nvSpPr>
          <p:cNvPr id="28" name="AutoShape24"/>
          <p:cNvSpPr/>
          <p:nvPr/>
        </p:nvSpPr>
        <p:spPr bwMode="auto">
          <a:xfrm>
            <a:off x="5867400" y="1648460"/>
            <a:ext cx="657225" cy="659130"/>
          </a:xfrm>
          <a:prstGeom prst="ellipse">
            <a:avLst/>
          </a:prstGeom>
          <a:solidFill>
            <a:srgbClr val="C5D9B7"/>
          </a:solidFill>
          <a:ln>
            <a:solidFill>
              <a:srgbClr val="94B86F"/>
            </a:solidFill>
          </a:ln>
        </p:spPr>
        <p:style>
          <a:lnRef idx="1">
            <a:schemeClr val="accent1"/>
          </a:lnRef>
          <a:fillRef idx="2">
            <a:schemeClr val="accent1"/>
          </a:fillRef>
          <a:effectRef idx="1">
            <a:schemeClr val="accent1"/>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30" name="AutoShape25"/>
          <p:cNvSpPr/>
          <p:nvPr/>
        </p:nvSpPr>
        <p:spPr bwMode="auto">
          <a:xfrm>
            <a:off x="6169660" y="1839595"/>
            <a:ext cx="204470" cy="266065"/>
          </a:xfrm>
          <a:prstGeom prst="chevron">
            <a:avLst>
              <a:gd name="adj" fmla="val 62094"/>
            </a:avLst>
          </a:prstGeom>
          <a:solidFill>
            <a:srgbClr val="C5D9B7"/>
          </a:solidFill>
          <a:ln>
            <a:solidFill>
              <a:srgbClr val="94B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a:ln>
                <a:solidFill>
                  <a:srgbClr val="94B86F"/>
                </a:solidFill>
              </a:ln>
              <a:solidFill>
                <a:srgbClr val="C5D9B7"/>
              </a:solidFill>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31" name="AutoShape26"/>
          <p:cNvSpPr/>
          <p:nvPr/>
        </p:nvSpPr>
        <p:spPr bwMode="auto">
          <a:xfrm>
            <a:off x="6014720" y="1938655"/>
            <a:ext cx="257810" cy="70485"/>
          </a:xfrm>
          <a:prstGeom prst="homePlate">
            <a:avLst/>
          </a:prstGeom>
          <a:solidFill>
            <a:srgbClr val="C5D9B7"/>
          </a:solidFill>
          <a:ln>
            <a:solidFill>
              <a:srgbClr val="94B8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a:ln>
                <a:solidFill>
                  <a:srgbClr val="94B86F"/>
                </a:solidFill>
              </a:ln>
              <a:solidFill>
                <a:srgbClr val="C5D9B7"/>
              </a:solidFill>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50" name="AutoShape30"/>
          <p:cNvSpPr/>
          <p:nvPr/>
        </p:nvSpPr>
        <p:spPr bwMode="auto">
          <a:xfrm>
            <a:off x="5866130" y="3282315"/>
            <a:ext cx="657225" cy="659130"/>
          </a:xfrm>
          <a:prstGeom prst="ellipse">
            <a:avLst/>
          </a:prstGeom>
          <a:solidFill>
            <a:srgbClr val="C5D9B7"/>
          </a:solidFill>
          <a:ln>
            <a:solidFill>
              <a:srgbClr val="94B86F"/>
            </a:solidFill>
          </a:ln>
        </p:spPr>
        <p:style>
          <a:lnRef idx="1">
            <a:schemeClr val="accent3"/>
          </a:lnRef>
          <a:fillRef idx="2">
            <a:schemeClr val="accent3"/>
          </a:fillRef>
          <a:effectRef idx="1">
            <a:schemeClr val="accent3"/>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52" name="AutoShape31"/>
          <p:cNvSpPr/>
          <p:nvPr/>
        </p:nvSpPr>
        <p:spPr bwMode="auto">
          <a:xfrm>
            <a:off x="6168390" y="3473450"/>
            <a:ext cx="204470" cy="266065"/>
          </a:xfrm>
          <a:prstGeom prst="chevron">
            <a:avLst>
              <a:gd name="adj" fmla="val 62094"/>
            </a:avLst>
          </a:prstGeom>
          <a:solidFill>
            <a:srgbClr val="C5D9B7"/>
          </a:solidFill>
          <a:ln>
            <a:solidFill>
              <a:srgbClr val="94B86F"/>
            </a:solidFill>
          </a:ln>
        </p:spPr>
        <p:style>
          <a:lnRef idx="2">
            <a:schemeClr val="accent3">
              <a:shade val="50000"/>
            </a:schemeClr>
          </a:lnRef>
          <a:fillRef idx="1">
            <a:schemeClr val="accent3"/>
          </a:fillRef>
          <a:effectRef idx="0">
            <a:schemeClr val="accent3"/>
          </a:effectRef>
          <a:fontRef idx="minor">
            <a:schemeClr val="lt1"/>
          </a:fontRef>
        </p:style>
        <p:txBody>
          <a:bodyPr rtlCol="0" anchor="ctr">
            <a:flatTx/>
          </a:bodyPr>
          <a:lstStyle/>
          <a:p>
            <a:pPr algn="ctr"/>
            <a:endParaRPr lang="zh-CN" altLang="en-US">
              <a:ln>
                <a:solidFill>
                  <a:srgbClr val="94B86F"/>
                </a:solidFill>
              </a:ln>
              <a:solidFill>
                <a:srgbClr val="C5D9B7"/>
              </a:solidFill>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53" name="AutoShape32"/>
          <p:cNvSpPr/>
          <p:nvPr/>
        </p:nvSpPr>
        <p:spPr bwMode="auto">
          <a:xfrm>
            <a:off x="6013450" y="3572510"/>
            <a:ext cx="257810" cy="70485"/>
          </a:xfrm>
          <a:prstGeom prst="homePlate">
            <a:avLst/>
          </a:prstGeom>
          <a:solidFill>
            <a:srgbClr val="C5D9B7"/>
          </a:solidFill>
          <a:ln>
            <a:solidFill>
              <a:srgbClr val="94B86F"/>
            </a:solidFill>
          </a:ln>
        </p:spPr>
        <p:style>
          <a:lnRef idx="2">
            <a:schemeClr val="accent3">
              <a:shade val="50000"/>
            </a:schemeClr>
          </a:lnRef>
          <a:fillRef idx="1">
            <a:schemeClr val="accent3"/>
          </a:fillRef>
          <a:effectRef idx="0">
            <a:schemeClr val="accent3"/>
          </a:effectRef>
          <a:fontRef idx="minor">
            <a:schemeClr val="lt1"/>
          </a:fontRef>
        </p:style>
        <p:txBody>
          <a:bodyPr rtlCol="0" anchor="ctr">
            <a:flatTx/>
          </a:bodyPr>
          <a:lstStyle/>
          <a:p>
            <a:pPr algn="ctr"/>
            <a:endParaRPr lang="zh-CN" altLang="en-US">
              <a:ln>
                <a:solidFill>
                  <a:srgbClr val="94B86F"/>
                </a:solidFill>
              </a:ln>
              <a:solidFill>
                <a:srgbClr val="C5D9B7"/>
              </a:solidFill>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61" name="AutoShape33"/>
          <p:cNvSpPr/>
          <p:nvPr/>
        </p:nvSpPr>
        <p:spPr bwMode="auto">
          <a:xfrm>
            <a:off x="5863590" y="4920615"/>
            <a:ext cx="657225" cy="659130"/>
          </a:xfrm>
          <a:prstGeom prst="ellipse">
            <a:avLst/>
          </a:prstGeom>
          <a:solidFill>
            <a:srgbClr val="C5D9B7"/>
          </a:solidFill>
          <a:ln>
            <a:solidFill>
              <a:srgbClr val="94B86F"/>
            </a:solidFill>
          </a:ln>
        </p:spPr>
        <p:style>
          <a:lnRef idx="1">
            <a:schemeClr val="accent4"/>
          </a:lnRef>
          <a:fillRef idx="2">
            <a:schemeClr val="accent4"/>
          </a:fillRef>
          <a:effectRef idx="1">
            <a:schemeClr val="accent4"/>
          </a:effectRef>
          <a:fontRef idx="minor">
            <a:schemeClr val="dk1"/>
          </a:fontRef>
        </p:style>
        <p:txBody>
          <a:bodyPr rtlCol="0" anchor="ctr">
            <a:flatTx/>
          </a:bodyPr>
          <a:lstStyle/>
          <a:p>
            <a:pPr algn="ctr"/>
            <a:endParaRPr lang="zh-CN" altLang="en-US">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63" name="AutoShape34"/>
          <p:cNvSpPr/>
          <p:nvPr/>
        </p:nvSpPr>
        <p:spPr bwMode="auto">
          <a:xfrm>
            <a:off x="6165850" y="5111750"/>
            <a:ext cx="204470" cy="266065"/>
          </a:xfrm>
          <a:prstGeom prst="chevron">
            <a:avLst>
              <a:gd name="adj" fmla="val 62094"/>
            </a:avLst>
          </a:prstGeom>
          <a:solidFill>
            <a:srgbClr val="C5D9B7"/>
          </a:solidFill>
          <a:ln>
            <a:solidFill>
              <a:srgbClr val="94B8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flatTx/>
          </a:bodyPr>
          <a:lstStyle/>
          <a:p>
            <a:pPr algn="ctr"/>
            <a:endParaRPr lang="zh-CN" altLang="en-US">
              <a:ln>
                <a:solidFill>
                  <a:srgbClr val="94B86F"/>
                </a:solidFill>
              </a:ln>
              <a:solidFill>
                <a:srgbClr val="C5D9B7"/>
              </a:solidFill>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64" name="AutoShape35"/>
          <p:cNvSpPr/>
          <p:nvPr/>
        </p:nvSpPr>
        <p:spPr bwMode="auto">
          <a:xfrm>
            <a:off x="6010910" y="5210810"/>
            <a:ext cx="257810" cy="70485"/>
          </a:xfrm>
          <a:prstGeom prst="homePlate">
            <a:avLst/>
          </a:prstGeom>
          <a:solidFill>
            <a:srgbClr val="C5D9B7"/>
          </a:solidFill>
          <a:ln>
            <a:solidFill>
              <a:srgbClr val="94B8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flatTx/>
          </a:bodyPr>
          <a:lstStyle/>
          <a:p>
            <a:pPr algn="ctr"/>
            <a:endParaRPr lang="zh-CN" altLang="en-US">
              <a:ln>
                <a:solidFill>
                  <a:srgbClr val="94B86F"/>
                </a:solidFill>
              </a:ln>
              <a:solidFill>
                <a:srgbClr val="C5D9B7"/>
              </a:solidFill>
              <a:latin typeface="Calibri" panose="020F0502020204030204" pitchFamily="34" charset="0"/>
              <a:ea typeface="汉仪南宫体简" panose="02010600000101010101" pitchFamily="2" charset="-122"/>
              <a:cs typeface="+mn-ea"/>
              <a:sym typeface="Calibri" panose="020F0502020204030204" pitchFamily="34" charset="0"/>
            </a:endParaRPr>
          </a:p>
        </p:txBody>
      </p:sp>
      <p:sp>
        <p:nvSpPr>
          <p:cNvPr id="26" name="文本框 25"/>
          <p:cNvSpPr txBox="1"/>
          <p:nvPr/>
        </p:nvSpPr>
        <p:spPr>
          <a:xfrm>
            <a:off x="8611235" y="1592580"/>
            <a:ext cx="2675890" cy="645160"/>
          </a:xfrm>
          <a:prstGeom prst="rect">
            <a:avLst/>
          </a:prstGeom>
          <a:noFill/>
        </p:spPr>
        <p:txBody>
          <a:bodyPr wrap="square" rtlCol="0">
            <a:spAutoFit/>
          </a:bodyPr>
          <a:p>
            <a:pPr algn="l"/>
            <a:r>
              <a:rPr lang="zh-CN" altLang="en-US">
                <a:latin typeface="微软雅黑" panose="020B0503020204020204" pitchFamily="34" charset="-122"/>
                <a:ea typeface="微软雅黑" panose="020B0503020204020204" pitchFamily="34" charset="-122"/>
              </a:rPr>
              <a:t>学生将根据皮亚杰提出的理论进行活动学习</a:t>
            </a:r>
            <a:endParaRPr lang="zh-CN" altLang="en-US">
              <a:latin typeface="微软雅黑" panose="020B0503020204020204" pitchFamily="34" charset="-122"/>
              <a:ea typeface="微软雅黑" panose="020B0503020204020204" pitchFamily="34" charset="-122"/>
            </a:endParaRPr>
          </a:p>
        </p:txBody>
      </p:sp>
      <p:sp>
        <p:nvSpPr>
          <p:cNvPr id="27" name="文本框 26"/>
          <p:cNvSpPr txBox="1"/>
          <p:nvPr/>
        </p:nvSpPr>
        <p:spPr>
          <a:xfrm>
            <a:off x="8611235" y="3076575"/>
            <a:ext cx="3110230" cy="1322070"/>
          </a:xfrm>
          <a:prstGeom prst="rect">
            <a:avLst/>
          </a:prstGeom>
          <a:noFill/>
        </p:spPr>
        <p:txBody>
          <a:bodyPr wrap="square" rtlCol="0">
            <a:spAutoFit/>
          </a:bodyPr>
          <a:p>
            <a:pPr algn="l"/>
            <a:r>
              <a:rPr lang="zh-CN" altLang="en-US" sz="2000">
                <a:latin typeface="微软雅黑" panose="020B0503020204020204" pitchFamily="34" charset="-122"/>
                <a:ea typeface="微软雅黑" panose="020B0503020204020204" pitchFamily="34" charset="-122"/>
              </a:rPr>
              <a:t>该阶段继续以皮亚杰的前运算阶段为基础，但开始包含维果茨基的理论，最近发展区理论开始被运用</a:t>
            </a:r>
            <a:r>
              <a:rPr lang="zh-CN" altLang="en-US">
                <a:latin typeface="微软雅黑" panose="020B0503020204020204" pitchFamily="34" charset="-122"/>
                <a:ea typeface="微软雅黑" panose="020B0503020204020204" pitchFamily="34" charset="-122"/>
              </a:rPr>
              <a:t>。</a:t>
            </a:r>
            <a:endParaRPr lang="zh-CN" altLang="en-US">
              <a:latin typeface="微软雅黑" panose="020B0503020204020204" pitchFamily="34" charset="-122"/>
              <a:ea typeface="微软雅黑" panose="020B0503020204020204" pitchFamily="34" charset="-122"/>
            </a:endParaRPr>
          </a:p>
        </p:txBody>
      </p:sp>
      <p:sp>
        <p:nvSpPr>
          <p:cNvPr id="29" name="文本框 28"/>
          <p:cNvSpPr txBox="1"/>
          <p:nvPr/>
        </p:nvSpPr>
        <p:spPr>
          <a:xfrm>
            <a:off x="8677275" y="4825365"/>
            <a:ext cx="2974975" cy="1322070"/>
          </a:xfrm>
          <a:prstGeom prst="rect">
            <a:avLst/>
          </a:prstGeom>
          <a:noFill/>
        </p:spPr>
        <p:txBody>
          <a:bodyPr wrap="square" rtlCol="0">
            <a:spAutoFit/>
          </a:bodyPr>
          <a:p>
            <a:pPr algn="l"/>
            <a:r>
              <a:rPr lang="zh-CN" altLang="en-US" sz="2000">
                <a:latin typeface="微软雅黑" panose="020B0503020204020204" pitchFamily="34" charset="-122"/>
                <a:ea typeface="微软雅黑" panose="020B0503020204020204" pitchFamily="34" charset="-122"/>
              </a:rPr>
              <a:t>在这一阶段中</a:t>
            </a:r>
            <a:r>
              <a:rPr lang="zh-CN" altLang="en-US" sz="2000">
                <a:latin typeface="微软雅黑" panose="020B0503020204020204" pitchFamily="34" charset="-122"/>
                <a:ea typeface="微软雅黑" panose="020B0503020204020204" pitchFamily="34" charset="-122"/>
              </a:rPr>
              <a:t>维果茨基</a:t>
            </a:r>
            <a:r>
              <a:rPr lang="zh-CN" altLang="en-US" sz="2000">
                <a:latin typeface="微软雅黑" panose="020B0503020204020204" pitchFamily="34" charset="-122"/>
                <a:ea typeface="微软雅黑" panose="020B0503020204020204" pitchFamily="34" charset="-122"/>
              </a:rPr>
              <a:t>的理论在教学策略中发挥了更大的作用，然而，皮亚杰的理论仍在继续。</a:t>
            </a: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par>
                          <p:cTn id="65" fill="hold">
                            <p:stCondLst>
                              <p:cond delay="500"/>
                            </p:stCondLst>
                            <p:childTnLst>
                              <p:par>
                                <p:cTn id="66" presetID="1"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par>
                          <p:cTn id="83" fill="hold">
                            <p:stCondLst>
                              <p:cond delay="500"/>
                            </p:stCondLst>
                            <p:childTnLst>
                              <p:par>
                                <p:cTn id="84" presetID="1" presetClass="entr" presetSubtype="0"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childTnLst>
                                </p:cTn>
                              </p:par>
                            </p:childTnLst>
                          </p:cTn>
                        </p:par>
                        <p:par>
                          <p:cTn id="86" fill="hold">
                            <p:stCondLst>
                              <p:cond delay="500"/>
                            </p:stCondLst>
                            <p:childTnLst>
                              <p:par>
                                <p:cTn id="87" presetID="1" presetClass="entr" presetSubtype="0" fill="hold" grpId="0" nodeType="after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childTnLst>
                          </p:cTn>
                        </p:par>
                        <p:par>
                          <p:cTn id="89" fill="hold">
                            <p:stCondLst>
                              <p:cond delay="500"/>
                            </p:stCondLst>
                            <p:childTnLst>
                              <p:par>
                                <p:cTn id="90" presetID="1" presetClass="entr" presetSubtype="0" fill="hold" grpId="0" nodeType="afterEffect">
                                  <p:stCondLst>
                                    <p:cond delay="0"/>
                                  </p:stCondLst>
                                  <p:childTnLst>
                                    <p:set>
                                      <p:cBhvr>
                                        <p:cTn id="91" dur="1" fill="hold">
                                          <p:stCondLst>
                                            <p:cond delay="0"/>
                                          </p:stCondLst>
                                        </p:cTn>
                                        <p:tgtEl>
                                          <p:spTgt spid="64"/>
                                        </p:tgtEl>
                                        <p:attrNameLst>
                                          <p:attrName>style.visibility</p:attrName>
                                        </p:attrNameLst>
                                      </p:cBhvr>
                                      <p:to>
                                        <p:strVal val="visible"/>
                                      </p:to>
                                    </p:set>
                                  </p:childTnLst>
                                </p:cTn>
                              </p:par>
                            </p:childTnLst>
                          </p:cTn>
                        </p:par>
                        <p:par>
                          <p:cTn id="92" fill="hold">
                            <p:stCondLst>
                              <p:cond delay="500"/>
                            </p:stCondLst>
                            <p:childTnLst>
                              <p:par>
                                <p:cTn id="93" presetID="1"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par>
                          <p:cTn id="95" fill="hold">
                            <p:stCondLst>
                              <p:cond delay="500"/>
                            </p:stCondLst>
                            <p:childTnLst>
                              <p:par>
                                <p:cTn id="96" presetID="1" presetClass="entr" presetSubtype="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p:bldP spid="32" grpId="0" animBg="1"/>
      <p:bldP spid="54" grpId="0" animBg="1"/>
      <p:bldP spid="65" grpId="0" animBg="1"/>
      <p:bldP spid="3" grpId="0" animBg="1"/>
      <p:bldP spid="55" grpId="0" animBg="1"/>
      <p:bldP spid="66" grpId="0" animBg="1"/>
      <p:bldP spid="34" grpId="0" animBg="1"/>
      <p:bldP spid="56" grpId="0" animBg="1"/>
      <p:bldP spid="67" grpId="0" animBg="1"/>
      <p:bldP spid="35" grpId="0" animBg="1"/>
      <p:bldP spid="57" grpId="0" animBg="1"/>
      <p:bldP spid="68" grpId="0" animBg="1"/>
      <p:bldP spid="7" grpId="0" animBg="1"/>
      <p:bldP spid="6" grpId="0" animBg="1"/>
      <p:bldP spid="10" grpId="0" animBg="1"/>
      <p:bldP spid="11" grpId="0" animBg="1"/>
      <p:bldP spid="9" grpId="0" animBg="1"/>
      <p:bldP spid="12" grpId="0" animBg="1"/>
      <p:bldP spid="28" grpId="0" animBg="1"/>
      <p:bldP spid="30" grpId="0" animBg="1"/>
      <p:bldP spid="31" grpId="0" animBg="1"/>
      <p:bldP spid="50" grpId="0" animBg="1"/>
      <p:bldP spid="52" grpId="0" animBg="1"/>
      <p:bldP spid="53" grpId="0" animBg="1"/>
      <p:bldP spid="61" grpId="0" animBg="1"/>
      <p:bldP spid="63" grpId="0" animBg="1"/>
      <p:bldP spid="64" grpId="0" animBg="1"/>
      <p:bldP spid="26" grpId="0"/>
      <p:bldP spid="27"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8297" y="1334708"/>
            <a:ext cx="2978150" cy="521970"/>
          </a:xfrm>
          <a:prstGeom prst="rect">
            <a:avLst/>
          </a:prstGeom>
        </p:spPr>
        <p:txBody>
          <a:bodyPr wrap="none">
            <a:spAutoFit/>
          </a:bodyPr>
          <a:lstStyle/>
          <a:p>
            <a:r>
              <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初</a:t>
            </a:r>
            <a:r>
              <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级阶段（</a:t>
            </a:r>
            <a:r>
              <a:rPr lang="en-US" altLang="zh-CN"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4</a:t>
            </a:r>
            <a:r>
              <a:rPr lang="en-US" altLang="zh-CN"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-5</a:t>
            </a:r>
            <a:r>
              <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0" name="组合 9"/>
          <p:cNvGrpSpPr/>
          <p:nvPr/>
        </p:nvGrpSpPr>
        <p:grpSpPr>
          <a:xfrm>
            <a:off x="1331685" y="1856464"/>
            <a:ext cx="1515745" cy="368300"/>
            <a:chOff x="1509485" y="2309854"/>
            <a:chExt cx="1515745" cy="368300"/>
          </a:xfrm>
        </p:grpSpPr>
        <p:sp>
          <p:nvSpPr>
            <p:cNvPr id="8" name="矩形 7"/>
            <p:cNvSpPr/>
            <p:nvPr/>
          </p:nvSpPr>
          <p:spPr>
            <a:xfrm>
              <a:off x="1509485" y="2326999"/>
              <a:ext cx="1515745" cy="335280"/>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Arial" panose="020B0604020202020204" pitchFamily="34" charset="0"/>
                  <a:ea typeface="思源黑体 CN Regular" panose="020B0500000000000000" pitchFamily="34" charset="-122"/>
                  <a:sym typeface="Arial" panose="020B0604020202020204" pitchFamily="34" charset="0"/>
                </a:rPr>
                <a:t>早期学习</a:t>
              </a: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 name="矩形 2"/>
            <p:cNvSpPr/>
            <p:nvPr/>
          </p:nvSpPr>
          <p:spPr>
            <a:xfrm>
              <a:off x="1612843" y="2309854"/>
              <a:ext cx="309880" cy="368300"/>
            </a:xfrm>
            <a:prstGeom prst="rect">
              <a:avLst/>
            </a:prstGeom>
          </p:spPr>
          <p:txBody>
            <a:bodyPr wrap="none">
              <a:spAutoFit/>
            </a:bodyPr>
            <a:lstStyle/>
            <a:p>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9" name="组合 8"/>
          <p:cNvGrpSpPr/>
          <p:nvPr/>
        </p:nvGrpSpPr>
        <p:grpSpPr>
          <a:xfrm>
            <a:off x="1327785" y="3335020"/>
            <a:ext cx="1519555" cy="368300"/>
            <a:chOff x="1505657" y="3735346"/>
            <a:chExt cx="2726813" cy="368300"/>
          </a:xfrm>
        </p:grpSpPr>
        <p:sp>
          <p:nvSpPr>
            <p:cNvPr id="11" name="矩形 10"/>
            <p:cNvSpPr/>
            <p:nvPr/>
          </p:nvSpPr>
          <p:spPr>
            <a:xfrm>
              <a:off x="1505657" y="3735346"/>
              <a:ext cx="2726813" cy="335355"/>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1612770" y="3735346"/>
              <a:ext cx="2619700" cy="368300"/>
            </a:xfrm>
            <a:prstGeom prst="rect">
              <a:avLst/>
            </a:prstGeom>
          </p:spPr>
          <p:txBody>
            <a:bodyPr wrap="square">
              <a:spAutoFit/>
            </a:bodyPr>
            <a:lstStyle/>
            <a:p>
              <a:pPr algn="ct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中午时间</a:t>
              </a: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 name="矩形 4"/>
          <p:cNvSpPr/>
          <p:nvPr/>
        </p:nvSpPr>
        <p:spPr>
          <a:xfrm>
            <a:off x="1358265" y="2320290"/>
            <a:ext cx="9475470" cy="1014730"/>
          </a:xfrm>
          <a:prstGeom prst="rect">
            <a:avLst/>
          </a:prstGeom>
        </p:spPr>
        <p:txBody>
          <a:bodyPr wrap="square">
            <a:spAutoFit/>
          </a:bodyPr>
          <a:lstStyle/>
          <a:p>
            <a:r>
              <a:rPr sz="2000" dirty="0">
                <a:latin typeface="Arial" panose="020B0604020202020204" pitchFamily="34" charset="0"/>
                <a:ea typeface="思源黑体 CN Regular" panose="020B0500000000000000" pitchFamily="34" charset="-122"/>
                <a:sym typeface="Arial" panose="020B0604020202020204" pitchFamily="34" charset="0"/>
              </a:rPr>
              <a:t>早期的教学将基于</a:t>
            </a:r>
            <a:r>
              <a:rPr lang="zh-CN" sz="2000" b="1"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游戏的方式</a:t>
            </a:r>
            <a:r>
              <a:rPr lang="zh-CN" sz="2000" dirty="0">
                <a:latin typeface="Arial" panose="020B0604020202020204" pitchFamily="34" charset="0"/>
                <a:ea typeface="思源黑体 CN Regular" panose="020B0500000000000000" pitchFamily="34" charset="-122"/>
                <a:sym typeface="Arial" panose="020B0604020202020204" pitchFamily="34" charset="0"/>
              </a:rPr>
              <a:t>对该阶段的儿童进行引导式教育。学生所</a:t>
            </a:r>
            <a:r>
              <a:rPr lang="zh-CN" sz="2000" dirty="0">
                <a:latin typeface="Arial" panose="020B0604020202020204" pitchFamily="34" charset="0"/>
                <a:ea typeface="思源黑体 CN Regular" panose="020B0500000000000000" pitchFamily="34" charset="-122"/>
                <a:sym typeface="Arial" panose="020B0604020202020204" pitchFamily="34" charset="0"/>
              </a:rPr>
              <a:t>进行的是一种参与式的学习，比如：讲故事、预读、颜色、排序等，在整个教学过程中，老师也会采取问题的形式来引导学生进行语言方面的互动交流。</a:t>
            </a:r>
            <a:endParaRPr lang="zh-CN" sz="20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任意多边形: 形状 11"/>
          <p:cNvSpPr/>
          <p:nvPr/>
        </p:nvSpPr>
        <p:spPr>
          <a:xfrm>
            <a:off x="1030605" y="1604010"/>
            <a:ext cx="10203815" cy="4377690"/>
          </a:xfrm>
          <a:custGeom>
            <a:avLst/>
            <a:gdLst>
              <a:gd name="connsiteX0" fmla="*/ 3657600 w 10203543"/>
              <a:gd name="connsiteY0" fmla="*/ 0 h 3831771"/>
              <a:gd name="connsiteX1" fmla="*/ 0 w 10203543"/>
              <a:gd name="connsiteY1" fmla="*/ 0 h 3831771"/>
              <a:gd name="connsiteX2" fmla="*/ 0 w 10203543"/>
              <a:gd name="connsiteY2" fmla="*/ 3831771 h 3831771"/>
              <a:gd name="connsiteX3" fmla="*/ 10203543 w 10203543"/>
              <a:gd name="connsiteY3" fmla="*/ 3831771 h 3831771"/>
              <a:gd name="connsiteX4" fmla="*/ 10160000 w 10203543"/>
              <a:gd name="connsiteY4" fmla="*/ 0 h 3831771"/>
              <a:gd name="connsiteX5" fmla="*/ 6415315 w 10203543"/>
              <a:gd name="connsiteY5" fmla="*/ 0 h 38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3543" h="3831771">
                <a:moveTo>
                  <a:pt x="3657600" y="0"/>
                </a:moveTo>
                <a:lnTo>
                  <a:pt x="0" y="0"/>
                </a:lnTo>
                <a:lnTo>
                  <a:pt x="0" y="3831771"/>
                </a:lnTo>
                <a:lnTo>
                  <a:pt x="10203543" y="3831771"/>
                </a:lnTo>
                <a:lnTo>
                  <a:pt x="10160000" y="0"/>
                </a:lnTo>
                <a:lnTo>
                  <a:pt x="6415315" y="0"/>
                </a:lnTo>
              </a:path>
            </a:pathLst>
          </a:custGeom>
          <a:noFill/>
          <a:ln>
            <a:solidFill>
              <a:srgbClr val="64B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TextBox 71"/>
          <p:cNvSpPr txBox="1">
            <a:spLocks noChangeArrowheads="1"/>
          </p:cNvSpPr>
          <p:nvPr/>
        </p:nvSpPr>
        <p:spPr bwMode="auto">
          <a:xfrm>
            <a:off x="5060950" y="523240"/>
            <a:ext cx="218503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教育中的应用</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7" name="直接连接符 6"/>
          <p:cNvCxnSpPr/>
          <p:nvPr/>
        </p:nvCxnSpPr>
        <p:spPr>
          <a:xfrm>
            <a:off x="7375344" y="7493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3" name="直接连接符 26"/>
          <p:cNvCxnSpPr/>
          <p:nvPr/>
        </p:nvCxnSpPr>
        <p:spPr>
          <a:xfrm>
            <a:off x="413375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87475" y="3703320"/>
            <a:ext cx="9398000" cy="645160"/>
          </a:xfrm>
          <a:prstGeom prst="rect">
            <a:avLst/>
          </a:prstGeom>
          <a:noFill/>
        </p:spPr>
        <p:txBody>
          <a:bodyPr wrap="square" rtlCol="0" anchor="t">
            <a:spAutoFit/>
          </a:bodyPr>
          <a:p>
            <a:r>
              <a:rPr lang="zh-CN" altLang="en-US"/>
              <a:t>将吃午餐，并参加当天分配的特别活动（艺术，音乐，图书馆，计算机，体育）。</a:t>
            </a:r>
            <a:endParaRPr lang="zh-CN" altLang="en-US"/>
          </a:p>
          <a:p>
            <a:endParaRPr lang="zh-CN" altLang="en-US"/>
          </a:p>
        </p:txBody>
      </p:sp>
      <p:grpSp>
        <p:nvGrpSpPr>
          <p:cNvPr id="18" name="组合 17"/>
          <p:cNvGrpSpPr/>
          <p:nvPr/>
        </p:nvGrpSpPr>
        <p:grpSpPr>
          <a:xfrm>
            <a:off x="1327785" y="4200525"/>
            <a:ext cx="1519555" cy="368300"/>
            <a:chOff x="1505657" y="3735346"/>
            <a:chExt cx="2726813" cy="368300"/>
          </a:xfrm>
        </p:grpSpPr>
        <p:sp>
          <p:nvSpPr>
            <p:cNvPr id="19" name="矩形 18"/>
            <p:cNvSpPr/>
            <p:nvPr/>
          </p:nvSpPr>
          <p:spPr>
            <a:xfrm>
              <a:off x="1505657" y="3735346"/>
              <a:ext cx="2726813" cy="335355"/>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矩形 19"/>
            <p:cNvSpPr/>
            <p:nvPr/>
          </p:nvSpPr>
          <p:spPr>
            <a:xfrm>
              <a:off x="1612770" y="3735346"/>
              <a:ext cx="2619700" cy="368300"/>
            </a:xfrm>
            <a:prstGeom prst="rect">
              <a:avLst/>
            </a:prstGeom>
          </p:spPr>
          <p:txBody>
            <a:bodyPr wrap="square">
              <a:spAutoFit/>
            </a:bodyPr>
            <a:p>
              <a:pPr algn="ct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下午</a:t>
              </a: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时间</a:t>
              </a: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1" name="文本框 20"/>
          <p:cNvSpPr txBox="1"/>
          <p:nvPr/>
        </p:nvSpPr>
        <p:spPr>
          <a:xfrm>
            <a:off x="1387475" y="4535805"/>
            <a:ext cx="9398000" cy="922020"/>
          </a:xfrm>
          <a:prstGeom prst="rect">
            <a:avLst/>
          </a:prstGeom>
          <a:noFill/>
        </p:spPr>
        <p:txBody>
          <a:bodyPr wrap="square" rtlCol="0" anchor="t">
            <a:spAutoFit/>
          </a:bodyPr>
          <a:p>
            <a:r>
              <a:rPr lang="zh-CN" altLang="en-US"/>
              <a:t>儿童的学习时间相对自由，学生可以选择适当的休息，或者与教师进行沟通交流。后期会参加一些特定的社交活动。</a:t>
            </a:r>
            <a:endParaRPr lang="zh-CN" altLang="en-US"/>
          </a:p>
          <a:p>
            <a:endParaRPr lang="zh-CN" altLang="en-US"/>
          </a:p>
        </p:txBody>
      </p:sp>
      <p:sp>
        <p:nvSpPr>
          <p:cNvPr id="6" name="矩形 5"/>
          <p:cNvSpPr/>
          <p:nvPr/>
        </p:nvSpPr>
        <p:spPr>
          <a:xfrm>
            <a:off x="1327785" y="5122545"/>
            <a:ext cx="1519555" cy="335355"/>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矩形 15"/>
          <p:cNvSpPr/>
          <p:nvPr/>
        </p:nvSpPr>
        <p:spPr>
          <a:xfrm>
            <a:off x="1387475" y="5089525"/>
            <a:ext cx="1459865" cy="368300"/>
          </a:xfrm>
          <a:prstGeom prst="rect">
            <a:avLst/>
          </a:prstGeom>
        </p:spPr>
        <p:txBody>
          <a:bodyPr wrap="square">
            <a:spAutoFit/>
          </a:bodyPr>
          <a:p>
            <a:pPr algn="ct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课后</a:t>
            </a: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16"/>
          <p:cNvSpPr txBox="1"/>
          <p:nvPr/>
        </p:nvSpPr>
        <p:spPr>
          <a:xfrm>
            <a:off x="1433195" y="5514975"/>
            <a:ext cx="9398000" cy="368300"/>
          </a:xfrm>
          <a:prstGeom prst="rect">
            <a:avLst/>
          </a:prstGeom>
          <a:noFill/>
        </p:spPr>
        <p:txBody>
          <a:bodyPr wrap="square" rtlCol="0" anchor="t">
            <a:spAutoFit/>
          </a:bodyPr>
          <a:p>
            <a:r>
              <a:rPr lang="zh-CN" altLang="en-US"/>
              <a:t>小组讨论、收集资料。</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1000"/>
                            </p:stCondLst>
                            <p:childTnLst>
                              <p:par>
                                <p:cTn id="14" presetID="2" presetClass="entr" presetSubtype="8" accel="52000" decel="4300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3" presetClass="entr" presetSubtype="16"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7349"/>
                            </p:stCondLst>
                            <p:childTnLst>
                              <p:par>
                                <p:cTn id="24" presetID="2" presetClass="entr" presetSubtype="8" accel="52000" decel="4300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8349"/>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8849"/>
                            </p:stCondLst>
                            <p:childTnLst>
                              <p:par>
                                <p:cTn id="33" presetID="2" presetClass="entr" presetSubtype="8" accel="52000" decel="43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9849"/>
                            </p:stCondLst>
                            <p:childTnLst>
                              <p:par>
                                <p:cTn id="38" presetID="22" presetClass="entr" presetSubtype="4"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par>
                          <p:cTn id="41" fill="hold">
                            <p:stCondLst>
                              <p:cond delay="10349"/>
                            </p:stCondLst>
                            <p:childTnLst>
                              <p:par>
                                <p:cTn id="42" presetID="2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par>
                          <p:cTn id="48" fill="hold">
                            <p:stCondLst>
                              <p:cond delay="10849"/>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nimBg="1"/>
      <p:bldP spid="14" grpId="0"/>
      <p:bldP spid="21" grpId="0"/>
      <p:bldP spid="6"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8297" y="1334708"/>
            <a:ext cx="2978150" cy="521970"/>
          </a:xfrm>
          <a:prstGeom prst="rect">
            <a:avLst/>
          </a:prstGeom>
        </p:spPr>
        <p:txBody>
          <a:bodyPr wrap="none">
            <a:spAutoFit/>
          </a:bodyPr>
          <a:lstStyle/>
          <a:p>
            <a:r>
              <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中</a:t>
            </a:r>
            <a:r>
              <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级阶段（</a:t>
            </a:r>
            <a:r>
              <a:rPr lang="en-US" altLang="zh-CN"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6</a:t>
            </a:r>
            <a:r>
              <a:rPr lang="en-US" altLang="zh-CN"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-7</a:t>
            </a:r>
            <a:r>
              <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0" name="组合 9"/>
          <p:cNvGrpSpPr/>
          <p:nvPr/>
        </p:nvGrpSpPr>
        <p:grpSpPr>
          <a:xfrm>
            <a:off x="1331685" y="1856464"/>
            <a:ext cx="1515745" cy="368300"/>
            <a:chOff x="1509485" y="2309854"/>
            <a:chExt cx="1515745" cy="368300"/>
          </a:xfrm>
        </p:grpSpPr>
        <p:sp>
          <p:nvSpPr>
            <p:cNvPr id="8" name="矩形 7"/>
            <p:cNvSpPr/>
            <p:nvPr/>
          </p:nvSpPr>
          <p:spPr>
            <a:xfrm>
              <a:off x="1509485" y="2326999"/>
              <a:ext cx="1515745" cy="335280"/>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Arial" panose="020B0604020202020204" pitchFamily="34" charset="0"/>
                  <a:ea typeface="思源黑体 CN Regular" panose="020B0500000000000000" pitchFamily="34" charset="-122"/>
                  <a:sym typeface="Arial" panose="020B0604020202020204" pitchFamily="34" charset="0"/>
                </a:rPr>
                <a:t>学习</a:t>
              </a:r>
              <a:r>
                <a:rPr lang="zh-CN" altLang="en-US">
                  <a:latin typeface="Arial" panose="020B0604020202020204" pitchFamily="34" charset="0"/>
                  <a:ea typeface="思源黑体 CN Regular" panose="020B0500000000000000" pitchFamily="34" charset="-122"/>
                  <a:sym typeface="Arial" panose="020B0604020202020204" pitchFamily="34" charset="0"/>
                </a:rPr>
                <a:t>重点</a:t>
              </a: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 name="矩形 2"/>
            <p:cNvSpPr/>
            <p:nvPr/>
          </p:nvSpPr>
          <p:spPr>
            <a:xfrm>
              <a:off x="1612843" y="2309854"/>
              <a:ext cx="309880" cy="368300"/>
            </a:xfrm>
            <a:prstGeom prst="rect">
              <a:avLst/>
            </a:prstGeom>
          </p:spPr>
          <p:txBody>
            <a:bodyPr wrap="none">
              <a:spAutoFit/>
            </a:bodyPr>
            <a:lstStyle/>
            <a:p>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9" name="组合 8"/>
          <p:cNvGrpSpPr/>
          <p:nvPr/>
        </p:nvGrpSpPr>
        <p:grpSpPr>
          <a:xfrm>
            <a:off x="1327785" y="2623820"/>
            <a:ext cx="1519555" cy="368300"/>
            <a:chOff x="1505657" y="3735346"/>
            <a:chExt cx="2726813" cy="368300"/>
          </a:xfrm>
        </p:grpSpPr>
        <p:sp>
          <p:nvSpPr>
            <p:cNvPr id="11" name="矩形 10"/>
            <p:cNvSpPr/>
            <p:nvPr/>
          </p:nvSpPr>
          <p:spPr>
            <a:xfrm>
              <a:off x="1505657" y="3735346"/>
              <a:ext cx="2726813" cy="335355"/>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1612770" y="3735346"/>
              <a:ext cx="2619700" cy="368300"/>
            </a:xfrm>
            <a:prstGeom prst="rect">
              <a:avLst/>
            </a:prstGeom>
          </p:spPr>
          <p:txBody>
            <a:bodyPr wrap="square">
              <a:spAutoFit/>
            </a:bodyPr>
            <a:lstStyle/>
            <a:p>
              <a:pPr algn="ct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理论运用</a:t>
              </a: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 name="矩形 4"/>
          <p:cNvSpPr/>
          <p:nvPr/>
        </p:nvSpPr>
        <p:spPr>
          <a:xfrm>
            <a:off x="1358265" y="2225040"/>
            <a:ext cx="9475470" cy="398780"/>
          </a:xfrm>
          <a:prstGeom prst="rect">
            <a:avLst/>
          </a:prstGeom>
        </p:spPr>
        <p:txBody>
          <a:bodyPr wrap="square">
            <a:spAutoFit/>
          </a:bodyPr>
          <a:lstStyle/>
          <a:p>
            <a:r>
              <a:rPr lang="zh-CN" sz="2000" dirty="0">
                <a:latin typeface="Arial" panose="020B0604020202020204" pitchFamily="34" charset="0"/>
                <a:ea typeface="思源黑体 CN Regular" panose="020B0500000000000000" pitchFamily="34" charset="-122"/>
                <a:sym typeface="Arial" panose="020B0604020202020204" pitchFamily="34" charset="0"/>
              </a:rPr>
              <a:t>写作、阅读、数学</a:t>
            </a:r>
            <a:endParaRPr lang="zh-CN" sz="20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任意多边形: 形状 11"/>
          <p:cNvSpPr/>
          <p:nvPr/>
        </p:nvSpPr>
        <p:spPr>
          <a:xfrm>
            <a:off x="1030514" y="1603829"/>
            <a:ext cx="10203543" cy="3831771"/>
          </a:xfrm>
          <a:custGeom>
            <a:avLst/>
            <a:gdLst>
              <a:gd name="connsiteX0" fmla="*/ 3657600 w 10203543"/>
              <a:gd name="connsiteY0" fmla="*/ 0 h 3831771"/>
              <a:gd name="connsiteX1" fmla="*/ 0 w 10203543"/>
              <a:gd name="connsiteY1" fmla="*/ 0 h 3831771"/>
              <a:gd name="connsiteX2" fmla="*/ 0 w 10203543"/>
              <a:gd name="connsiteY2" fmla="*/ 3831771 h 3831771"/>
              <a:gd name="connsiteX3" fmla="*/ 10203543 w 10203543"/>
              <a:gd name="connsiteY3" fmla="*/ 3831771 h 3831771"/>
              <a:gd name="connsiteX4" fmla="*/ 10160000 w 10203543"/>
              <a:gd name="connsiteY4" fmla="*/ 0 h 3831771"/>
              <a:gd name="connsiteX5" fmla="*/ 6415315 w 10203543"/>
              <a:gd name="connsiteY5" fmla="*/ 0 h 38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3543" h="3831771">
                <a:moveTo>
                  <a:pt x="3657600" y="0"/>
                </a:moveTo>
                <a:lnTo>
                  <a:pt x="0" y="0"/>
                </a:lnTo>
                <a:lnTo>
                  <a:pt x="0" y="3831771"/>
                </a:lnTo>
                <a:lnTo>
                  <a:pt x="10203543" y="3831771"/>
                </a:lnTo>
                <a:lnTo>
                  <a:pt x="10160000" y="0"/>
                </a:lnTo>
                <a:lnTo>
                  <a:pt x="6415315" y="0"/>
                </a:lnTo>
              </a:path>
            </a:pathLst>
          </a:custGeom>
          <a:noFill/>
          <a:ln>
            <a:solidFill>
              <a:srgbClr val="64B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TextBox 71"/>
          <p:cNvSpPr txBox="1">
            <a:spLocks noChangeArrowheads="1"/>
          </p:cNvSpPr>
          <p:nvPr/>
        </p:nvSpPr>
        <p:spPr bwMode="auto">
          <a:xfrm>
            <a:off x="5060950" y="523240"/>
            <a:ext cx="218503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教育中的应用</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7" name="直接连接符 6"/>
          <p:cNvCxnSpPr/>
          <p:nvPr/>
        </p:nvCxnSpPr>
        <p:spPr>
          <a:xfrm>
            <a:off x="7375344" y="7493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3" name="直接连接符 26"/>
          <p:cNvCxnSpPr/>
          <p:nvPr/>
        </p:nvCxnSpPr>
        <p:spPr>
          <a:xfrm>
            <a:off x="413375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21435" y="3058795"/>
            <a:ext cx="9791065" cy="2245360"/>
          </a:xfrm>
          <a:prstGeom prst="rect">
            <a:avLst/>
          </a:prstGeom>
          <a:noFill/>
        </p:spPr>
        <p:txBody>
          <a:bodyPr wrap="square" rtlCol="0" anchor="t">
            <a:spAutoFit/>
          </a:bodyPr>
          <a:p>
            <a:r>
              <a:rPr lang="zh-CN" altLang="en-US" sz="2000">
                <a:latin typeface="微软雅黑" panose="020B0503020204020204" pitchFamily="34" charset="-122"/>
                <a:ea typeface="微软雅黑" panose="020B0503020204020204" pitchFamily="34" charset="-122"/>
              </a:rPr>
              <a:t>该阶段继续以皮亚杰的前运算阶段为基础，但开始利用维果茨基最近发展区的理论</a:t>
            </a:r>
            <a:r>
              <a:rPr lang="zh-CN" altLang="en-US" sz="2000">
                <a:latin typeface="微软雅黑" panose="020B0503020204020204" pitchFamily="34" charset="-122"/>
                <a:ea typeface="微软雅黑" panose="020B0503020204020204" pitchFamily="34" charset="-122"/>
              </a:rPr>
              <a:t>。</a:t>
            </a:r>
            <a:endParaRPr lang="zh-CN" altLang="en-US" sz="2000">
              <a:latin typeface="微软雅黑" panose="020B0503020204020204" pitchFamily="34" charset="-122"/>
              <a:ea typeface="微软雅黑" panose="020B0503020204020204" pitchFamily="34" charset="-122"/>
            </a:endParaRPr>
          </a:p>
          <a:p>
            <a:endParaRPr lang="zh-CN" altLang="en-US" sz="2000">
              <a:latin typeface="微软雅黑" panose="020B0503020204020204" pitchFamily="34" charset="-122"/>
              <a:ea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rPr>
              <a:t>在该阶段中，学生们会在一定的教学空间中得到直接教学，在直接教学的同时</a:t>
            </a:r>
            <a:r>
              <a:rPr lang="zh-CN" altLang="en-US" sz="2000" b="1">
                <a:solidFill>
                  <a:srgbClr val="FF0000"/>
                </a:solidFill>
                <a:latin typeface="微软雅黑" panose="020B0503020204020204" pitchFamily="34" charset="-122"/>
                <a:ea typeface="微软雅黑" panose="020B0503020204020204" pitchFamily="34" charset="-122"/>
              </a:rPr>
              <a:t>活动中心</a:t>
            </a:r>
            <a:r>
              <a:rPr lang="zh-CN" altLang="en-US" sz="2000">
                <a:solidFill>
                  <a:schemeClr val="tx1"/>
                </a:solidFill>
                <a:latin typeface="微软雅黑" panose="020B0503020204020204" pitchFamily="34" charset="-122"/>
                <a:ea typeface="微软雅黑" panose="020B0503020204020204" pitchFamily="34" charset="-122"/>
              </a:rPr>
              <a:t>也会继续</a:t>
            </a:r>
            <a:r>
              <a:rPr lang="zh-CN" altLang="en-US" sz="2000">
                <a:latin typeface="微软雅黑" panose="020B0503020204020204" pitchFamily="34" charset="-122"/>
                <a:ea typeface="微软雅黑" panose="020B0503020204020204" pitchFamily="34" charset="-122"/>
              </a:rPr>
              <a:t>开展。此外在教师的</a:t>
            </a:r>
            <a:r>
              <a:rPr lang="zh-CN" altLang="en-US" sz="2000" b="1">
                <a:solidFill>
                  <a:srgbClr val="FF0000"/>
                </a:solidFill>
                <a:latin typeface="微软雅黑" panose="020B0503020204020204" pitchFamily="34" charset="-122"/>
                <a:ea typeface="微软雅黑" panose="020B0503020204020204" pitchFamily="34" charset="-122"/>
              </a:rPr>
              <a:t>指导</a:t>
            </a:r>
            <a:r>
              <a:rPr lang="zh-CN" altLang="en-US" sz="2000">
                <a:latin typeface="微软雅黑" panose="020B0503020204020204" pitchFamily="34" charset="-122"/>
                <a:ea typeface="微软雅黑" panose="020B0503020204020204" pitchFamily="34" charset="-122"/>
              </a:rPr>
              <a:t>下，学生有机会练习直接教学下所学到的内容。</a:t>
            </a:r>
            <a:endParaRPr lang="zh-CN" altLang="en-US" sz="2000">
              <a:latin typeface="微软雅黑" panose="020B0503020204020204" pitchFamily="34" charset="-122"/>
              <a:ea typeface="微软雅黑" panose="020B0503020204020204" pitchFamily="34" charset="-122"/>
            </a:endParaRPr>
          </a:p>
          <a:p>
            <a:endParaRPr lang="zh-CN" altLang="en-US" sz="2000">
              <a:latin typeface="微软雅黑" panose="020B0503020204020204" pitchFamily="34" charset="-122"/>
              <a:ea typeface="微软雅黑" panose="020B0503020204020204" pitchFamily="34" charset="-122"/>
            </a:endParaRPr>
          </a:p>
          <a:p>
            <a:r>
              <a:rPr lang="zh-CN" altLang="en-US" sz="2000">
                <a:latin typeface="微软雅黑" panose="020B0503020204020204" pitchFamily="34" charset="-122"/>
                <a:ea typeface="微软雅黑" panose="020B0503020204020204" pitchFamily="34" charset="-122"/>
              </a:rPr>
              <a:t>游戏玩法可以提高各种认知技能：注意力，记忆力，逻辑推理，语言和读写能力，想象力，创造力，反思和体验。</a:t>
            </a:r>
            <a:r>
              <a:rPr lang="zh-CN" altLang="en-US" sz="2000" b="1">
                <a:solidFill>
                  <a:srgbClr val="FF0000"/>
                </a:solidFill>
                <a:latin typeface="微软雅黑" panose="020B0503020204020204" pitchFamily="34" charset="-122"/>
                <a:ea typeface="微软雅黑" panose="020B0503020204020204" pitchFamily="34" charset="-122"/>
              </a:rPr>
              <a:t>单向逻辑问题将给予小组学生以合作的方式进行解决。</a:t>
            </a:r>
            <a:endParaRPr lang="zh-CN" altLang="en-US" sz="20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1000"/>
                            </p:stCondLst>
                            <p:childTnLst>
                              <p:par>
                                <p:cTn id="14" presetID="2" presetClass="entr" presetSubtype="8" accel="52000" decel="4300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3" presetClass="entr" presetSubtype="16"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2849"/>
                            </p:stCondLst>
                            <p:childTnLst>
                              <p:par>
                                <p:cTn id="24" presetID="2" presetClass="entr" presetSubtype="8" accel="52000" decel="4300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849"/>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20982" y="1351853"/>
            <a:ext cx="3192145" cy="521970"/>
          </a:xfrm>
          <a:prstGeom prst="rect">
            <a:avLst/>
          </a:prstGeom>
        </p:spPr>
        <p:txBody>
          <a:bodyPr wrap="none">
            <a:spAutoFit/>
          </a:bodyPr>
          <a:lstStyle/>
          <a:p>
            <a:r>
              <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高</a:t>
            </a:r>
            <a:r>
              <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级阶段（</a:t>
            </a:r>
            <a:r>
              <a:rPr lang="en-US" altLang="zh-CN"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8</a:t>
            </a:r>
            <a:r>
              <a:rPr lang="en-US" altLang="zh-CN"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-10</a:t>
            </a:r>
            <a:r>
              <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800" spc="130" dirty="0">
              <a:solidFill>
                <a:srgbClr val="64B0E2"/>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0" name="组合 9"/>
          <p:cNvGrpSpPr/>
          <p:nvPr/>
        </p:nvGrpSpPr>
        <p:grpSpPr>
          <a:xfrm>
            <a:off x="1331685" y="1856464"/>
            <a:ext cx="1515745" cy="368300"/>
            <a:chOff x="1509485" y="2309854"/>
            <a:chExt cx="1515745" cy="368300"/>
          </a:xfrm>
        </p:grpSpPr>
        <p:sp>
          <p:nvSpPr>
            <p:cNvPr id="8" name="矩形 7"/>
            <p:cNvSpPr/>
            <p:nvPr/>
          </p:nvSpPr>
          <p:spPr>
            <a:xfrm>
              <a:off x="1509485" y="2326999"/>
              <a:ext cx="1515745" cy="335280"/>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Arial" panose="020B0604020202020204" pitchFamily="34" charset="0"/>
                  <a:ea typeface="思源黑体 CN Regular" panose="020B0500000000000000" pitchFamily="34" charset="-122"/>
                  <a:sym typeface="Arial" panose="020B0604020202020204" pitchFamily="34" charset="0"/>
                </a:rPr>
                <a:t>学习</a:t>
              </a:r>
              <a:r>
                <a:rPr lang="zh-CN" altLang="en-US">
                  <a:latin typeface="Arial" panose="020B0604020202020204" pitchFamily="34" charset="0"/>
                  <a:ea typeface="思源黑体 CN Regular" panose="020B0500000000000000" pitchFamily="34" charset="-122"/>
                  <a:sym typeface="Arial" panose="020B0604020202020204" pitchFamily="34" charset="0"/>
                </a:rPr>
                <a:t>重点</a:t>
              </a: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3" name="矩形 2"/>
            <p:cNvSpPr/>
            <p:nvPr/>
          </p:nvSpPr>
          <p:spPr>
            <a:xfrm>
              <a:off x="1612843" y="2309854"/>
              <a:ext cx="309880" cy="368300"/>
            </a:xfrm>
            <a:prstGeom prst="rect">
              <a:avLst/>
            </a:prstGeom>
          </p:spPr>
          <p:txBody>
            <a:bodyPr wrap="none">
              <a:spAutoFit/>
            </a:bodyPr>
            <a:lstStyle/>
            <a:p>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9" name="组合 8"/>
          <p:cNvGrpSpPr/>
          <p:nvPr/>
        </p:nvGrpSpPr>
        <p:grpSpPr>
          <a:xfrm>
            <a:off x="1327785" y="2623820"/>
            <a:ext cx="1519555" cy="368300"/>
            <a:chOff x="1505657" y="3735346"/>
            <a:chExt cx="2726813" cy="368300"/>
          </a:xfrm>
        </p:grpSpPr>
        <p:sp>
          <p:nvSpPr>
            <p:cNvPr id="11" name="矩形 10"/>
            <p:cNvSpPr/>
            <p:nvPr/>
          </p:nvSpPr>
          <p:spPr>
            <a:xfrm>
              <a:off x="1505657" y="3735346"/>
              <a:ext cx="2726813" cy="335355"/>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1612770" y="3735346"/>
              <a:ext cx="2619700" cy="368300"/>
            </a:xfrm>
            <a:prstGeom prst="rect">
              <a:avLst/>
            </a:prstGeom>
          </p:spPr>
          <p:txBody>
            <a:bodyPr wrap="square">
              <a:spAutoFit/>
            </a:bodyPr>
            <a:lstStyle/>
            <a:p>
              <a:pPr algn="ctr"/>
              <a:r>
                <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理论运用</a:t>
              </a: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 name="矩形 4"/>
          <p:cNvSpPr/>
          <p:nvPr/>
        </p:nvSpPr>
        <p:spPr>
          <a:xfrm>
            <a:off x="1358265" y="2225040"/>
            <a:ext cx="9475470" cy="398780"/>
          </a:xfrm>
          <a:prstGeom prst="rect">
            <a:avLst/>
          </a:prstGeom>
        </p:spPr>
        <p:txBody>
          <a:bodyPr wrap="square">
            <a:spAutoFit/>
          </a:bodyPr>
          <a:lstStyle/>
          <a:p>
            <a:r>
              <a:rPr lang="zh-CN" sz="2000" dirty="0">
                <a:latin typeface="Arial" panose="020B0604020202020204" pitchFamily="34" charset="0"/>
                <a:ea typeface="思源黑体 CN Regular" panose="020B0500000000000000" pitchFamily="34" charset="-122"/>
                <a:sym typeface="Arial" panose="020B0604020202020204" pitchFamily="34" charset="0"/>
              </a:rPr>
              <a:t>语言艺术，数学，科学和社会研究等</a:t>
            </a:r>
            <a:endParaRPr lang="zh-CN" sz="20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任意多边形: 形状 11"/>
          <p:cNvSpPr/>
          <p:nvPr/>
        </p:nvSpPr>
        <p:spPr>
          <a:xfrm>
            <a:off x="1030514" y="1603829"/>
            <a:ext cx="10203543" cy="3831771"/>
          </a:xfrm>
          <a:custGeom>
            <a:avLst/>
            <a:gdLst>
              <a:gd name="connsiteX0" fmla="*/ 3657600 w 10203543"/>
              <a:gd name="connsiteY0" fmla="*/ 0 h 3831771"/>
              <a:gd name="connsiteX1" fmla="*/ 0 w 10203543"/>
              <a:gd name="connsiteY1" fmla="*/ 0 h 3831771"/>
              <a:gd name="connsiteX2" fmla="*/ 0 w 10203543"/>
              <a:gd name="connsiteY2" fmla="*/ 3831771 h 3831771"/>
              <a:gd name="connsiteX3" fmla="*/ 10203543 w 10203543"/>
              <a:gd name="connsiteY3" fmla="*/ 3831771 h 3831771"/>
              <a:gd name="connsiteX4" fmla="*/ 10160000 w 10203543"/>
              <a:gd name="connsiteY4" fmla="*/ 0 h 3831771"/>
              <a:gd name="connsiteX5" fmla="*/ 6415315 w 10203543"/>
              <a:gd name="connsiteY5" fmla="*/ 0 h 383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3543" h="3831771">
                <a:moveTo>
                  <a:pt x="3657600" y="0"/>
                </a:moveTo>
                <a:lnTo>
                  <a:pt x="0" y="0"/>
                </a:lnTo>
                <a:lnTo>
                  <a:pt x="0" y="3831771"/>
                </a:lnTo>
                <a:lnTo>
                  <a:pt x="10203543" y="3831771"/>
                </a:lnTo>
                <a:lnTo>
                  <a:pt x="10160000" y="0"/>
                </a:lnTo>
                <a:lnTo>
                  <a:pt x="6415315" y="0"/>
                </a:lnTo>
              </a:path>
            </a:pathLst>
          </a:custGeom>
          <a:noFill/>
          <a:ln>
            <a:solidFill>
              <a:srgbClr val="64B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TextBox 71"/>
          <p:cNvSpPr txBox="1">
            <a:spLocks noChangeArrowheads="1"/>
          </p:cNvSpPr>
          <p:nvPr/>
        </p:nvSpPr>
        <p:spPr bwMode="auto">
          <a:xfrm>
            <a:off x="5060950" y="523240"/>
            <a:ext cx="2185035"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教育中的应用</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7" name="直接连接符 6"/>
          <p:cNvCxnSpPr/>
          <p:nvPr/>
        </p:nvCxnSpPr>
        <p:spPr>
          <a:xfrm>
            <a:off x="7375344" y="7493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3" name="直接连接符 26"/>
          <p:cNvCxnSpPr/>
          <p:nvPr/>
        </p:nvCxnSpPr>
        <p:spPr>
          <a:xfrm>
            <a:off x="413375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321435" y="3058795"/>
            <a:ext cx="9791065" cy="2245360"/>
          </a:xfrm>
          <a:prstGeom prst="rect">
            <a:avLst/>
          </a:prstGeom>
          <a:noFill/>
        </p:spPr>
        <p:txBody>
          <a:bodyPr wrap="square" rtlCol="0" anchor="t">
            <a:spAutoFit/>
          </a:bodyPr>
          <a:p>
            <a:r>
              <a:rPr lang="zh-CN" altLang="en-US" sz="2000">
                <a:latin typeface="微软雅黑" panose="020B0503020204020204" pitchFamily="34" charset="-122"/>
                <a:ea typeface="微软雅黑" panose="020B0503020204020204" pitchFamily="34" charset="-122"/>
              </a:rPr>
              <a:t>该阶段中维果茨基的理论运用比重超过皮亚杰的理论</a:t>
            </a:r>
            <a:r>
              <a:rPr lang="zh-CN" altLang="en-US" sz="2000" b="1">
                <a:solidFill>
                  <a:schemeClr val="tx1"/>
                </a:solidFill>
                <a:latin typeface="微软雅黑" panose="020B0503020204020204" pitchFamily="34" charset="-122"/>
                <a:ea typeface="微软雅黑" panose="020B0503020204020204" pitchFamily="34" charset="-122"/>
              </a:rPr>
              <a:t>。</a:t>
            </a:r>
            <a:endParaRPr lang="zh-CN" altLang="en-US" sz="2000" b="1">
              <a:solidFill>
                <a:schemeClr val="tx1"/>
              </a:solidFill>
              <a:latin typeface="微软雅黑" panose="020B0503020204020204" pitchFamily="34" charset="-122"/>
              <a:ea typeface="微软雅黑" panose="020B0503020204020204" pitchFamily="34" charset="-122"/>
            </a:endParaRPr>
          </a:p>
          <a:p>
            <a:r>
              <a:rPr lang="zh-CN" altLang="en-US" sz="2000" b="1">
                <a:solidFill>
                  <a:schemeClr val="tx1"/>
                </a:solidFill>
                <a:latin typeface="微软雅黑" panose="020B0503020204020204" pitchFamily="34" charset="-122"/>
                <a:ea typeface="微软雅黑" panose="020B0503020204020204" pitchFamily="34" charset="-122"/>
              </a:rPr>
              <a:t>皮亚杰</a:t>
            </a:r>
            <a:r>
              <a:rPr lang="zh-CN" altLang="en-US" sz="2000" b="1">
                <a:solidFill>
                  <a:schemeClr val="tx1"/>
                </a:solidFill>
                <a:latin typeface="微软雅黑" panose="020B0503020204020204" pitchFamily="34" charset="-122"/>
                <a:ea typeface="微软雅黑" panose="020B0503020204020204" pitchFamily="34" charset="-122"/>
              </a:rPr>
              <a:t>明确建议将小组学习作为课堂学习的标准方法</a:t>
            </a:r>
            <a:endParaRPr lang="zh-CN" altLang="en-US" sz="2000" b="1">
              <a:solidFill>
                <a:schemeClr val="tx1"/>
              </a:solidFill>
              <a:latin typeface="微软雅黑" panose="020B0503020204020204" pitchFamily="34" charset="-122"/>
              <a:ea typeface="微软雅黑" panose="020B0503020204020204" pitchFamily="34" charset="-122"/>
            </a:endParaRPr>
          </a:p>
          <a:p>
            <a:r>
              <a:rPr lang="zh-CN" altLang="en-US" sz="2000" b="1">
                <a:solidFill>
                  <a:schemeClr val="tx1"/>
                </a:solidFill>
                <a:latin typeface="微软雅黑" panose="020B0503020204020204" pitchFamily="34" charset="-122"/>
                <a:ea typeface="微软雅黑" panose="020B0503020204020204" pitchFamily="34" charset="-122"/>
              </a:rPr>
              <a:t>维果茨基</a:t>
            </a:r>
            <a:r>
              <a:rPr lang="zh-CN" altLang="en-US" sz="2000" b="1">
                <a:solidFill>
                  <a:schemeClr val="tx1"/>
                </a:solidFill>
                <a:latin typeface="微软雅黑" panose="020B0503020204020204" pitchFamily="34" charset="-122"/>
                <a:ea typeface="微软雅黑" panose="020B0503020204020204" pitchFamily="34" charset="-122"/>
              </a:rPr>
              <a:t>的脚手架理论在这些课程中以及同伴辅导，小组活动和讨论以及指导性学习中成为一项重要技术。</a:t>
            </a:r>
            <a:endParaRPr lang="zh-CN" altLang="en-US" sz="2000" b="1">
              <a:solidFill>
                <a:schemeClr val="tx1"/>
              </a:solidFill>
              <a:latin typeface="微软雅黑" panose="020B0503020204020204" pitchFamily="34" charset="-122"/>
              <a:ea typeface="微软雅黑" panose="020B0503020204020204" pitchFamily="34" charset="-122"/>
            </a:endParaRPr>
          </a:p>
          <a:p>
            <a:endParaRPr lang="zh-CN" altLang="en-US" sz="2000" b="1">
              <a:solidFill>
                <a:schemeClr val="tx1"/>
              </a:solidFill>
              <a:latin typeface="微软雅黑" panose="020B0503020204020204" pitchFamily="34" charset="-122"/>
              <a:ea typeface="微软雅黑" panose="020B0503020204020204" pitchFamily="34" charset="-122"/>
            </a:endParaRPr>
          </a:p>
          <a:p>
            <a:r>
              <a:rPr lang="zh-CN" altLang="en-US" sz="2000" b="1">
                <a:solidFill>
                  <a:schemeClr val="tx1"/>
                </a:solidFill>
                <a:latin typeface="微软雅黑" panose="020B0503020204020204" pitchFamily="34" charset="-122"/>
                <a:ea typeface="微软雅黑" panose="020B0503020204020204" pitchFamily="34" charset="-122"/>
              </a:rPr>
              <a:t>评估也是这一阶段的重要组成部分，表明学生已准备好升入下一个学习阶段。</a:t>
            </a:r>
            <a:endParaRPr lang="zh-CN" altLang="en-US" sz="2000" b="1">
              <a:solidFill>
                <a:schemeClr val="tx1"/>
              </a:solidFill>
              <a:latin typeface="微软雅黑" panose="020B0503020204020204" pitchFamily="34" charset="-122"/>
              <a:ea typeface="微软雅黑" panose="020B0503020204020204" pitchFamily="34" charset="-122"/>
            </a:endParaRPr>
          </a:p>
          <a:p>
            <a:r>
              <a:rPr lang="zh-CN" altLang="en-US" sz="2000" b="1">
                <a:solidFill>
                  <a:schemeClr val="tx1"/>
                </a:solidFill>
                <a:latin typeface="微软雅黑" panose="020B0503020204020204" pitchFamily="34" charset="-122"/>
                <a:ea typeface="微软雅黑" panose="020B0503020204020204" pitchFamily="34" charset="-122"/>
              </a:rPr>
              <a:t>它将以档案袋的形式出现，而不是铅笔，纸或计算机化的标准化测试。</a:t>
            </a:r>
            <a:endParaRPr lang="zh-CN" altLang="en-US" sz="2000" b="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1000"/>
                            </p:stCondLst>
                            <p:childTnLst>
                              <p:par>
                                <p:cTn id="14" presetID="2" presetClass="entr" presetSubtype="8" accel="52000" decel="4300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3" presetClass="entr" presetSubtype="16"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3250"/>
                            </p:stCondLst>
                            <p:childTnLst>
                              <p:par>
                                <p:cTn id="24" presetID="2" presetClass="entr" presetSubtype="8" accel="52000" decel="4300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email"/>
          <a:stretch>
            <a:fillRect/>
          </a:stretch>
        </p:blipFill>
        <p:spPr>
          <a:xfrm rot="5400000">
            <a:off x="2653501" y="-2653502"/>
            <a:ext cx="6884998" cy="12192002"/>
          </a:xfrm>
          <a:prstGeom prst="rect">
            <a:avLst/>
          </a:prstGeom>
        </p:spPr>
      </p:pic>
      <p:pic>
        <p:nvPicPr>
          <p:cNvPr id="5" name="图片 4"/>
          <p:cNvPicPr>
            <a:picLocks noChangeAspect="1"/>
          </p:cNvPicPr>
          <p:nvPr/>
        </p:nvPicPr>
        <p:blipFill>
          <a:blip r:embed="rId2" cstate="email"/>
          <a:stretch>
            <a:fillRect/>
          </a:stretch>
        </p:blipFill>
        <p:spPr>
          <a:xfrm>
            <a:off x="87265" y="1992755"/>
            <a:ext cx="4804229" cy="4804229"/>
          </a:xfrm>
          <a:prstGeom prst="rect">
            <a:avLst/>
          </a:prstGeom>
        </p:spPr>
      </p:pic>
      <p:sp>
        <p:nvSpPr>
          <p:cNvPr id="6" name="矩形 5"/>
          <p:cNvSpPr/>
          <p:nvPr/>
        </p:nvSpPr>
        <p:spPr>
          <a:xfrm>
            <a:off x="337003" y="275772"/>
            <a:ext cx="11535682" cy="6299200"/>
          </a:xfrm>
          <a:prstGeom prst="rect">
            <a:avLst/>
          </a:prstGeom>
          <a:noFill/>
          <a:ln w="28575">
            <a:solidFill>
              <a:srgbClr val="51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8" name="图片 7"/>
          <p:cNvPicPr>
            <a:picLocks noChangeAspect="1"/>
          </p:cNvPicPr>
          <p:nvPr/>
        </p:nvPicPr>
        <p:blipFill>
          <a:blip r:embed="rId3" cstate="email"/>
          <a:stretch>
            <a:fillRect/>
          </a:stretch>
        </p:blipFill>
        <p:spPr>
          <a:xfrm>
            <a:off x="10484709" y="1560286"/>
            <a:ext cx="1117098" cy="5014686"/>
          </a:xfrm>
          <a:prstGeom prst="rect">
            <a:avLst/>
          </a:prstGeom>
        </p:spPr>
      </p:pic>
      <p:pic>
        <p:nvPicPr>
          <p:cNvPr id="9" name="图片 8"/>
          <p:cNvPicPr>
            <a:picLocks noChangeAspect="1"/>
          </p:cNvPicPr>
          <p:nvPr/>
        </p:nvPicPr>
        <p:blipFill>
          <a:blip r:embed="rId4" cstate="email"/>
          <a:stretch>
            <a:fillRect/>
          </a:stretch>
        </p:blipFill>
        <p:spPr>
          <a:xfrm>
            <a:off x="867114" y="541758"/>
            <a:ext cx="2988739" cy="3359802"/>
          </a:xfrm>
          <a:prstGeom prst="rect">
            <a:avLst/>
          </a:prstGeom>
        </p:spPr>
      </p:pic>
      <p:sp>
        <p:nvSpPr>
          <p:cNvPr id="28" name="矩形 27"/>
          <p:cNvSpPr/>
          <p:nvPr/>
        </p:nvSpPr>
        <p:spPr>
          <a:xfrm>
            <a:off x="1021957" y="935175"/>
            <a:ext cx="2846390" cy="147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目录</a:t>
            </a:r>
            <a:endParaRPr kumimoji="0" lang="en-US" altLang="zh-CN" sz="6000" b="1"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DIRECTORY</a:t>
            </a:r>
            <a:endParaRPr kumimoji="0" lang="zh-CN" altLang="en-US" sz="4000" b="1"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9" name="Rectangle 39"/>
          <p:cNvSpPr>
            <a:spLocks noChangeArrowheads="1"/>
          </p:cNvSpPr>
          <p:nvPr/>
        </p:nvSpPr>
        <p:spPr bwMode="auto">
          <a:xfrm>
            <a:off x="5219213" y="1191563"/>
            <a:ext cx="4586679"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en-US" altLang="zh-CN" sz="2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01 </a:t>
            </a:r>
            <a:r>
              <a:rPr lang="zh-CN" altLang="en-US" sz="2400"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发展心理学</a:t>
            </a:r>
            <a:endParaRPr lang="zh-CN" altLang="en-US" sz="2400"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31" name="组合 30"/>
          <p:cNvGrpSpPr/>
          <p:nvPr/>
        </p:nvGrpSpPr>
        <p:grpSpPr>
          <a:xfrm>
            <a:off x="4580757" y="1175487"/>
            <a:ext cx="390043" cy="390042"/>
            <a:chOff x="4923349" y="1378653"/>
            <a:chExt cx="305414" cy="305414"/>
          </a:xfrm>
          <a:solidFill>
            <a:srgbClr val="E94E60"/>
          </a:solidFill>
        </p:grpSpPr>
        <p:sp>
          <p:nvSpPr>
            <p:cNvPr id="32" name="椭圆 31"/>
            <p:cNvSpPr/>
            <p:nvPr/>
          </p:nvSpPr>
          <p:spPr>
            <a:xfrm>
              <a:off x="4923349" y="1378653"/>
              <a:ext cx="305414" cy="3054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3" name="椭圆 32"/>
            <p:cNvSpPr/>
            <p:nvPr/>
          </p:nvSpPr>
          <p:spPr>
            <a:xfrm>
              <a:off x="5008132" y="1463436"/>
              <a:ext cx="135848" cy="135848"/>
            </a:xfrm>
            <a:prstGeom prst="ellipse">
              <a:avLst/>
            </a:prstGeom>
            <a:solidFill>
              <a:srgbClr val="C5E0D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34" name="Rectangle 39"/>
          <p:cNvSpPr>
            <a:spLocks noChangeArrowheads="1"/>
          </p:cNvSpPr>
          <p:nvPr/>
        </p:nvSpPr>
        <p:spPr bwMode="auto">
          <a:xfrm>
            <a:off x="5219316" y="2157525"/>
            <a:ext cx="4586679"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en-US" altLang="zh-CN" sz="2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02 </a:t>
            </a:r>
            <a:r>
              <a:rPr lang="zh-CN" altLang="en-US" sz="2400"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皮亚杰和维果茨基的理论</a:t>
            </a:r>
            <a:endParaRPr lang="zh-CN" altLang="en-US" sz="2400"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36" name="组合 35"/>
          <p:cNvGrpSpPr/>
          <p:nvPr/>
        </p:nvGrpSpPr>
        <p:grpSpPr>
          <a:xfrm>
            <a:off x="4580860" y="2142142"/>
            <a:ext cx="390043" cy="390042"/>
            <a:chOff x="4923349" y="1378653"/>
            <a:chExt cx="305414" cy="305414"/>
          </a:xfrm>
          <a:solidFill>
            <a:srgbClr val="E94E60"/>
          </a:solidFill>
        </p:grpSpPr>
        <p:sp>
          <p:nvSpPr>
            <p:cNvPr id="37" name="椭圆 36"/>
            <p:cNvSpPr/>
            <p:nvPr/>
          </p:nvSpPr>
          <p:spPr>
            <a:xfrm>
              <a:off x="4923349" y="1378653"/>
              <a:ext cx="305414" cy="3054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8" name="椭圆 37"/>
            <p:cNvSpPr/>
            <p:nvPr/>
          </p:nvSpPr>
          <p:spPr>
            <a:xfrm>
              <a:off x="5008132" y="1463434"/>
              <a:ext cx="135848" cy="135848"/>
            </a:xfrm>
            <a:prstGeom prst="ellipse">
              <a:avLst/>
            </a:prstGeom>
            <a:solidFill>
              <a:srgbClr val="FDC6D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39" name="Rectangle 39"/>
          <p:cNvSpPr>
            <a:spLocks noChangeArrowheads="1"/>
          </p:cNvSpPr>
          <p:nvPr/>
        </p:nvSpPr>
        <p:spPr bwMode="auto">
          <a:xfrm>
            <a:off x="5219213" y="3045409"/>
            <a:ext cx="4586679"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en-US" altLang="zh-CN" sz="2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03 </a:t>
            </a:r>
            <a:r>
              <a:rPr lang="zh-CN" altLang="en-US" sz="2400"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教育中的应用</a:t>
            </a:r>
            <a:endParaRPr lang="zh-CN" altLang="en-US" sz="2400"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41" name="组合 40"/>
          <p:cNvGrpSpPr/>
          <p:nvPr/>
        </p:nvGrpSpPr>
        <p:grpSpPr>
          <a:xfrm>
            <a:off x="4580757" y="3045326"/>
            <a:ext cx="390043" cy="390042"/>
            <a:chOff x="4923349" y="1378653"/>
            <a:chExt cx="305414" cy="305414"/>
          </a:xfrm>
          <a:solidFill>
            <a:srgbClr val="E94E60"/>
          </a:solidFill>
        </p:grpSpPr>
        <p:sp>
          <p:nvSpPr>
            <p:cNvPr id="42" name="椭圆 41"/>
            <p:cNvSpPr/>
            <p:nvPr/>
          </p:nvSpPr>
          <p:spPr>
            <a:xfrm>
              <a:off x="4923349" y="1378653"/>
              <a:ext cx="305414" cy="3054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3" name="椭圆 42"/>
            <p:cNvSpPr/>
            <p:nvPr/>
          </p:nvSpPr>
          <p:spPr>
            <a:xfrm>
              <a:off x="5008132" y="1463433"/>
              <a:ext cx="135848" cy="135848"/>
            </a:xfrm>
            <a:prstGeom prst="ellipse">
              <a:avLst/>
            </a:prstGeom>
            <a:solidFill>
              <a:srgbClr val="C5DFD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2" name="Rectangle 39"/>
          <p:cNvSpPr>
            <a:spLocks noChangeArrowheads="1"/>
          </p:cNvSpPr>
          <p:nvPr/>
        </p:nvSpPr>
        <p:spPr bwMode="auto">
          <a:xfrm>
            <a:off x="5219316" y="3882820"/>
            <a:ext cx="4586679"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lvl="0">
              <a:defRPr/>
            </a:pPr>
            <a:r>
              <a:rPr lang="en-US" altLang="zh-CN" sz="2400"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04 </a:t>
            </a:r>
            <a:r>
              <a:rPr lang="zh-CN" altLang="en-US" sz="2400"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结论</a:t>
            </a:r>
            <a:endParaRPr lang="zh-CN" altLang="en-US" sz="2400"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3" name="组合 2"/>
          <p:cNvGrpSpPr/>
          <p:nvPr/>
        </p:nvGrpSpPr>
        <p:grpSpPr>
          <a:xfrm>
            <a:off x="4580860" y="3867437"/>
            <a:ext cx="390043" cy="390042"/>
            <a:chOff x="4923349" y="1378653"/>
            <a:chExt cx="305414" cy="305414"/>
          </a:xfrm>
          <a:solidFill>
            <a:srgbClr val="E94E60"/>
          </a:solidFill>
        </p:grpSpPr>
        <p:sp>
          <p:nvSpPr>
            <p:cNvPr id="7" name="椭圆 6"/>
            <p:cNvSpPr/>
            <p:nvPr/>
          </p:nvSpPr>
          <p:spPr>
            <a:xfrm>
              <a:off x="4923349" y="1378653"/>
              <a:ext cx="305414" cy="30541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0" name="椭圆 9"/>
            <p:cNvSpPr/>
            <p:nvPr/>
          </p:nvSpPr>
          <p:spPr>
            <a:xfrm>
              <a:off x="5008132" y="1463434"/>
              <a:ext cx="135848" cy="135848"/>
            </a:xfrm>
            <a:prstGeom prst="ellipse">
              <a:avLst/>
            </a:prstGeom>
            <a:solidFill>
              <a:srgbClr val="FDC6D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75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50"/>
                                        <p:tgtEl>
                                          <p:spTgt spid="31"/>
                                        </p:tgtEl>
                                      </p:cBhvr>
                                    </p:animEffect>
                                    <p:anim calcmode="lin" valueType="num">
                                      <p:cBhvr>
                                        <p:cTn id="20" dur="250" fill="hold"/>
                                        <p:tgtEl>
                                          <p:spTgt spid="31"/>
                                        </p:tgtEl>
                                        <p:attrNameLst>
                                          <p:attrName>ppt_x</p:attrName>
                                        </p:attrNameLst>
                                      </p:cBhvr>
                                      <p:tavLst>
                                        <p:tav tm="0">
                                          <p:val>
                                            <p:strVal val="#ppt_x"/>
                                          </p:val>
                                        </p:tav>
                                        <p:tav tm="100000">
                                          <p:val>
                                            <p:strVal val="#ppt_x"/>
                                          </p:val>
                                        </p:tav>
                                      </p:tavLst>
                                    </p:anim>
                                    <p:anim calcmode="lin" valueType="num">
                                      <p:cBhvr>
                                        <p:cTn id="21" dur="25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50"/>
                                        <p:tgtEl>
                                          <p:spTgt spid="29"/>
                                        </p:tgtEl>
                                      </p:cBhvr>
                                    </p:animEffect>
                                    <p:anim calcmode="lin" valueType="num">
                                      <p:cBhvr>
                                        <p:cTn id="26" dur="250" fill="hold"/>
                                        <p:tgtEl>
                                          <p:spTgt spid="29"/>
                                        </p:tgtEl>
                                        <p:attrNameLst>
                                          <p:attrName>ppt_x</p:attrName>
                                        </p:attrNameLst>
                                      </p:cBhvr>
                                      <p:tavLst>
                                        <p:tav tm="0">
                                          <p:val>
                                            <p:strVal val="#ppt_x"/>
                                          </p:val>
                                        </p:tav>
                                        <p:tav tm="100000">
                                          <p:val>
                                            <p:strVal val="#ppt_x"/>
                                          </p:val>
                                        </p:tav>
                                      </p:tavLst>
                                    </p:anim>
                                    <p:anim calcmode="lin" valueType="num">
                                      <p:cBhvr>
                                        <p:cTn id="27" dur="25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50"/>
                                        <p:tgtEl>
                                          <p:spTgt spid="36"/>
                                        </p:tgtEl>
                                      </p:cBhvr>
                                    </p:animEffect>
                                    <p:anim calcmode="lin" valueType="num">
                                      <p:cBhvr>
                                        <p:cTn id="32" dur="250" fill="hold"/>
                                        <p:tgtEl>
                                          <p:spTgt spid="36"/>
                                        </p:tgtEl>
                                        <p:attrNameLst>
                                          <p:attrName>ppt_x</p:attrName>
                                        </p:attrNameLst>
                                      </p:cBhvr>
                                      <p:tavLst>
                                        <p:tav tm="0">
                                          <p:val>
                                            <p:strVal val="#ppt_x"/>
                                          </p:val>
                                        </p:tav>
                                        <p:tav tm="100000">
                                          <p:val>
                                            <p:strVal val="#ppt_x"/>
                                          </p:val>
                                        </p:tav>
                                      </p:tavLst>
                                    </p:anim>
                                    <p:anim calcmode="lin" valueType="num">
                                      <p:cBhvr>
                                        <p:cTn id="33" dur="25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250"/>
                                        <p:tgtEl>
                                          <p:spTgt spid="34"/>
                                        </p:tgtEl>
                                      </p:cBhvr>
                                    </p:animEffect>
                                    <p:anim calcmode="lin" valueType="num">
                                      <p:cBhvr>
                                        <p:cTn id="38" dur="250" fill="hold"/>
                                        <p:tgtEl>
                                          <p:spTgt spid="34"/>
                                        </p:tgtEl>
                                        <p:attrNameLst>
                                          <p:attrName>ppt_x</p:attrName>
                                        </p:attrNameLst>
                                      </p:cBhvr>
                                      <p:tavLst>
                                        <p:tav tm="0">
                                          <p:val>
                                            <p:strVal val="#ppt_x"/>
                                          </p:val>
                                        </p:tav>
                                        <p:tav tm="100000">
                                          <p:val>
                                            <p:strVal val="#ppt_x"/>
                                          </p:val>
                                        </p:tav>
                                      </p:tavLst>
                                    </p:anim>
                                    <p:anim calcmode="lin" valueType="num">
                                      <p:cBhvr>
                                        <p:cTn id="39" dur="25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250"/>
                                        <p:tgtEl>
                                          <p:spTgt spid="41"/>
                                        </p:tgtEl>
                                      </p:cBhvr>
                                    </p:animEffect>
                                    <p:anim calcmode="lin" valueType="num">
                                      <p:cBhvr>
                                        <p:cTn id="44" dur="250" fill="hold"/>
                                        <p:tgtEl>
                                          <p:spTgt spid="41"/>
                                        </p:tgtEl>
                                        <p:attrNameLst>
                                          <p:attrName>ppt_x</p:attrName>
                                        </p:attrNameLst>
                                      </p:cBhvr>
                                      <p:tavLst>
                                        <p:tav tm="0">
                                          <p:val>
                                            <p:strVal val="#ppt_x"/>
                                          </p:val>
                                        </p:tav>
                                        <p:tav tm="100000">
                                          <p:val>
                                            <p:strVal val="#ppt_x"/>
                                          </p:val>
                                        </p:tav>
                                      </p:tavLst>
                                    </p:anim>
                                    <p:anim calcmode="lin" valueType="num">
                                      <p:cBhvr>
                                        <p:cTn id="45" dur="250" fill="hold"/>
                                        <p:tgtEl>
                                          <p:spTgt spid="41"/>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250"/>
                                        <p:tgtEl>
                                          <p:spTgt spid="39"/>
                                        </p:tgtEl>
                                      </p:cBhvr>
                                    </p:animEffect>
                                    <p:anim calcmode="lin" valueType="num">
                                      <p:cBhvr>
                                        <p:cTn id="50" dur="250" fill="hold"/>
                                        <p:tgtEl>
                                          <p:spTgt spid="39"/>
                                        </p:tgtEl>
                                        <p:attrNameLst>
                                          <p:attrName>ppt_x</p:attrName>
                                        </p:attrNameLst>
                                      </p:cBhvr>
                                      <p:tavLst>
                                        <p:tav tm="0">
                                          <p:val>
                                            <p:strVal val="#ppt_x"/>
                                          </p:val>
                                        </p:tav>
                                        <p:tav tm="100000">
                                          <p:val>
                                            <p:strVal val="#ppt_x"/>
                                          </p:val>
                                        </p:tav>
                                      </p:tavLst>
                                    </p:anim>
                                    <p:anim calcmode="lin" valueType="num">
                                      <p:cBhvr>
                                        <p:cTn id="51" dur="25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250"/>
                                        <p:tgtEl>
                                          <p:spTgt spid="3"/>
                                        </p:tgtEl>
                                      </p:cBhvr>
                                    </p:animEffect>
                                    <p:anim calcmode="lin" valueType="num">
                                      <p:cBhvr>
                                        <p:cTn id="56" dur="250" fill="hold"/>
                                        <p:tgtEl>
                                          <p:spTgt spid="3"/>
                                        </p:tgtEl>
                                        <p:attrNameLst>
                                          <p:attrName>ppt_x</p:attrName>
                                        </p:attrNameLst>
                                      </p:cBhvr>
                                      <p:tavLst>
                                        <p:tav tm="0">
                                          <p:val>
                                            <p:strVal val="#ppt_x"/>
                                          </p:val>
                                        </p:tav>
                                        <p:tav tm="100000">
                                          <p:val>
                                            <p:strVal val="#ppt_x"/>
                                          </p:val>
                                        </p:tav>
                                      </p:tavLst>
                                    </p:anim>
                                    <p:anim calcmode="lin" valueType="num">
                                      <p:cBhvr>
                                        <p:cTn id="57" dur="250" fill="hold"/>
                                        <p:tgtEl>
                                          <p:spTgt spid="3"/>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250"/>
                                        <p:tgtEl>
                                          <p:spTgt spid="2"/>
                                        </p:tgtEl>
                                      </p:cBhvr>
                                    </p:animEffect>
                                    <p:anim calcmode="lin" valueType="num">
                                      <p:cBhvr>
                                        <p:cTn id="62" dur="250" fill="hold"/>
                                        <p:tgtEl>
                                          <p:spTgt spid="2"/>
                                        </p:tgtEl>
                                        <p:attrNameLst>
                                          <p:attrName>ppt_x</p:attrName>
                                        </p:attrNameLst>
                                      </p:cBhvr>
                                      <p:tavLst>
                                        <p:tav tm="0">
                                          <p:val>
                                            <p:strVal val="#ppt_x"/>
                                          </p:val>
                                        </p:tav>
                                        <p:tav tm="100000">
                                          <p:val>
                                            <p:strVal val="#ppt_x"/>
                                          </p:val>
                                        </p:tav>
                                      </p:tavLst>
                                    </p:anim>
                                    <p:anim calcmode="lin" valueType="num">
                                      <p:cBhvr>
                                        <p:cTn id="63" dur="250" fill="hold"/>
                                        <p:tgtEl>
                                          <p:spTgt spid="2"/>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 y="0"/>
            <a:ext cx="12192002" cy="6884998"/>
            <a:chOff x="-1" y="0"/>
            <a:chExt cx="12192002" cy="6884998"/>
          </a:xfrm>
        </p:grpSpPr>
        <p:pic>
          <p:nvPicPr>
            <p:cNvPr id="4" name="图片 3"/>
            <p:cNvPicPr>
              <a:picLocks noChangeAspect="1"/>
            </p:cNvPicPr>
            <p:nvPr/>
          </p:nvPicPr>
          <p:blipFill>
            <a:blip r:embed="rId1" cstate="email"/>
            <a:stretch>
              <a:fillRect/>
            </a:stretch>
          </p:blipFill>
          <p:spPr>
            <a:xfrm rot="5400000">
              <a:off x="2653501" y="-2653502"/>
              <a:ext cx="6884998" cy="12192002"/>
            </a:xfrm>
            <a:prstGeom prst="rect">
              <a:avLst/>
            </a:prstGeom>
          </p:spPr>
        </p:pic>
        <p:pic>
          <p:nvPicPr>
            <p:cNvPr id="5" name="图片 4"/>
            <p:cNvPicPr>
              <a:picLocks noChangeAspect="1"/>
            </p:cNvPicPr>
            <p:nvPr/>
          </p:nvPicPr>
          <p:blipFill>
            <a:blip r:embed="rId2" cstate="email"/>
            <a:stretch>
              <a:fillRect/>
            </a:stretch>
          </p:blipFill>
          <p:spPr>
            <a:xfrm>
              <a:off x="58055" y="1983230"/>
              <a:ext cx="4804229" cy="4804229"/>
            </a:xfrm>
            <a:prstGeom prst="rect">
              <a:avLst/>
            </a:prstGeom>
          </p:spPr>
        </p:pic>
        <p:sp>
          <p:nvSpPr>
            <p:cNvPr id="6" name="矩形 5"/>
            <p:cNvSpPr/>
            <p:nvPr/>
          </p:nvSpPr>
          <p:spPr>
            <a:xfrm>
              <a:off x="337003" y="275772"/>
              <a:ext cx="11535682" cy="6299200"/>
            </a:xfrm>
            <a:prstGeom prst="rect">
              <a:avLst/>
            </a:prstGeom>
            <a:noFill/>
            <a:ln w="28575">
              <a:solidFill>
                <a:srgbClr val="51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9" name="图片 8"/>
          <p:cNvPicPr>
            <a:picLocks noChangeAspect="1"/>
          </p:cNvPicPr>
          <p:nvPr/>
        </p:nvPicPr>
        <p:blipFill>
          <a:blip r:embed="rId3" cstate="email"/>
          <a:stretch>
            <a:fillRect/>
          </a:stretch>
        </p:blipFill>
        <p:spPr>
          <a:xfrm flipH="1">
            <a:off x="9376505" y="-34254"/>
            <a:ext cx="3275934" cy="5438606"/>
          </a:xfrm>
          <a:prstGeom prst="rect">
            <a:avLst/>
          </a:prstGeom>
        </p:spPr>
      </p:pic>
      <p:pic>
        <p:nvPicPr>
          <p:cNvPr id="11" name="图片 10"/>
          <p:cNvPicPr>
            <a:picLocks noChangeAspect="1"/>
          </p:cNvPicPr>
          <p:nvPr/>
        </p:nvPicPr>
        <p:blipFill>
          <a:blip r:embed="rId4" cstate="email"/>
          <a:stretch>
            <a:fillRect/>
          </a:stretch>
        </p:blipFill>
        <p:spPr>
          <a:xfrm>
            <a:off x="1191182" y="1374145"/>
            <a:ext cx="4193597" cy="4305979"/>
          </a:xfrm>
          <a:prstGeom prst="rect">
            <a:avLst/>
          </a:prstGeom>
        </p:spPr>
      </p:pic>
      <p:sp>
        <p:nvSpPr>
          <p:cNvPr id="12" name="Rectangle 39"/>
          <p:cNvSpPr>
            <a:spLocks noChangeArrowheads="1"/>
          </p:cNvSpPr>
          <p:nvPr/>
        </p:nvSpPr>
        <p:spPr bwMode="auto">
          <a:xfrm>
            <a:off x="5753897" y="2586873"/>
            <a:ext cx="4586679" cy="115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ts val="4500"/>
              </a:lnSpc>
              <a:defRPr/>
            </a:pPr>
            <a:r>
              <a:rPr lang="en-US" altLang="zh-CN" sz="32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PART FOUR</a:t>
            </a:r>
            <a:endParaRPr lang="en-US" altLang="zh-CN" sz="32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lvl="0">
              <a:lnSpc>
                <a:spcPts val="4500"/>
              </a:lnSpc>
              <a:defRPr/>
            </a:pPr>
            <a:r>
              <a:rPr lang="zh-CN" altLang="en-US" sz="32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结论</a:t>
            </a:r>
            <a:endParaRPr lang="zh-CN" altLang="en-US" sz="32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7" name="图片 16"/>
          <p:cNvPicPr>
            <a:picLocks noChangeAspect="1"/>
          </p:cNvPicPr>
          <p:nvPr/>
        </p:nvPicPr>
        <p:blipFill>
          <a:blip r:embed="rId5" cstate="email"/>
          <a:stretch>
            <a:fillRect/>
          </a:stretch>
        </p:blipFill>
        <p:spPr>
          <a:xfrm>
            <a:off x="11092296" y="3429000"/>
            <a:ext cx="700813" cy="31459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1"/>
          <p:cNvSpPr txBox="1">
            <a:spLocks noChangeArrowheads="1"/>
          </p:cNvSpPr>
          <p:nvPr/>
        </p:nvSpPr>
        <p:spPr bwMode="auto">
          <a:xfrm>
            <a:off x="5060915" y="522962"/>
            <a:ext cx="207017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结论</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 name="矩形 1"/>
          <p:cNvSpPr/>
          <p:nvPr/>
        </p:nvSpPr>
        <p:spPr>
          <a:xfrm>
            <a:off x="5060978" y="1544498"/>
            <a:ext cx="5471886" cy="4246245"/>
          </a:xfrm>
          <a:prstGeom prst="rect">
            <a:avLst/>
          </a:prstGeom>
        </p:spPr>
        <p:txBody>
          <a:bodyPr wrap="square">
            <a:spAutoFit/>
          </a:bodyPr>
          <a:lstStyle/>
          <a:p>
            <a:pPr>
              <a:lnSpc>
                <a:spcPct val="15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尽管皮亚杰和维果茨基对发展心理学持有不同的看法，但是在课堂上使用这两种理论是有利的，教师对皮亚杰和维果茨基的理论有深刻的了解 ，也可以根据学生的不同发展阶段</a:t>
            </a:r>
            <a:r>
              <a:rPr lang="zh-CN" altLang="en-US" dirty="0">
                <a:latin typeface="Arial" panose="020B0604020202020204" pitchFamily="34" charset="0"/>
                <a:ea typeface="思源黑体 CN Regular" panose="020B0500000000000000" pitchFamily="34" charset="-122"/>
                <a:sym typeface="Arial" panose="020B0604020202020204" pitchFamily="34" charset="0"/>
              </a:rPr>
              <a:t>更好地调整教学策略，为学生提供更多与同伴一起玩耍和学习的机会，学生学习的效率也可能得到提升。</a:t>
            </a: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本文作者以示范学校的小学课堂</a:t>
            </a:r>
            <a:r>
              <a:rPr lang="zh-CN" altLang="en-US" dirty="0">
                <a:latin typeface="Arial" panose="020B0604020202020204" pitchFamily="34" charset="0"/>
                <a:ea typeface="思源黑体 CN Regular" panose="020B0500000000000000" pitchFamily="34" charset="-122"/>
                <a:sym typeface="Arial" panose="020B0604020202020204" pitchFamily="34" charset="0"/>
              </a:rPr>
              <a:t>为例，证明了皮亚杰和维果斯基理论在小学阶段可能产生的积极影响。</a:t>
            </a: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9" name="直接连接符 6"/>
          <p:cNvCxnSpPr/>
          <p:nvPr/>
        </p:nvCxnSpPr>
        <p:spPr>
          <a:xfrm>
            <a:off x="696322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0" name="直接连接符 26"/>
          <p:cNvCxnSpPr/>
          <p:nvPr/>
        </p:nvCxnSpPr>
        <p:spPr>
          <a:xfrm>
            <a:off x="445951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106906" y="1623313"/>
            <a:ext cx="3609474" cy="4170947"/>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66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rot="5400000">
            <a:off x="2662391" y="-2653502"/>
            <a:ext cx="6884998" cy="12192002"/>
          </a:xfrm>
          <a:prstGeom prst="rect">
            <a:avLst/>
          </a:prstGeom>
        </p:spPr>
      </p:pic>
      <p:pic>
        <p:nvPicPr>
          <p:cNvPr id="9" name="图片 8"/>
          <p:cNvPicPr>
            <a:picLocks noChangeAspect="1"/>
          </p:cNvPicPr>
          <p:nvPr/>
        </p:nvPicPr>
        <p:blipFill>
          <a:blip r:embed="rId2" cstate="email"/>
          <a:stretch>
            <a:fillRect/>
          </a:stretch>
        </p:blipFill>
        <p:spPr>
          <a:xfrm>
            <a:off x="90" y="-3594"/>
            <a:ext cx="6858000" cy="6858000"/>
          </a:xfrm>
          <a:prstGeom prst="rect">
            <a:avLst/>
          </a:prstGeom>
        </p:spPr>
      </p:pic>
      <p:pic>
        <p:nvPicPr>
          <p:cNvPr id="13" name="图片 12"/>
          <p:cNvPicPr>
            <a:picLocks noChangeAspect="1"/>
          </p:cNvPicPr>
          <p:nvPr/>
        </p:nvPicPr>
        <p:blipFill>
          <a:blip r:embed="rId3" cstate="email"/>
          <a:stretch>
            <a:fillRect/>
          </a:stretch>
        </p:blipFill>
        <p:spPr>
          <a:xfrm>
            <a:off x="8109529" y="4269982"/>
            <a:ext cx="988329" cy="984979"/>
          </a:xfrm>
          <a:prstGeom prst="rect">
            <a:avLst/>
          </a:prstGeom>
        </p:spPr>
      </p:pic>
      <p:pic>
        <p:nvPicPr>
          <p:cNvPr id="15" name="图片 14"/>
          <p:cNvPicPr>
            <a:picLocks noChangeAspect="1"/>
          </p:cNvPicPr>
          <p:nvPr/>
        </p:nvPicPr>
        <p:blipFill>
          <a:blip r:embed="rId4" cstate="email"/>
          <a:stretch>
            <a:fillRect/>
          </a:stretch>
        </p:blipFill>
        <p:spPr>
          <a:xfrm>
            <a:off x="8791263" y="1449887"/>
            <a:ext cx="3233823" cy="5309126"/>
          </a:xfrm>
          <a:prstGeom prst="rect">
            <a:avLst/>
          </a:prstGeom>
        </p:spPr>
      </p:pic>
      <p:sp>
        <p:nvSpPr>
          <p:cNvPr id="16" name="矩形 15"/>
          <p:cNvSpPr/>
          <p:nvPr/>
        </p:nvSpPr>
        <p:spPr>
          <a:xfrm>
            <a:off x="337003" y="275772"/>
            <a:ext cx="11535682" cy="6299200"/>
          </a:xfrm>
          <a:prstGeom prst="rect">
            <a:avLst/>
          </a:prstGeom>
          <a:noFill/>
          <a:ln w="28575">
            <a:solidFill>
              <a:srgbClr val="51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1" name="图片 10"/>
          <p:cNvPicPr>
            <a:picLocks noChangeAspect="1"/>
          </p:cNvPicPr>
          <p:nvPr/>
        </p:nvPicPr>
        <p:blipFill>
          <a:blip r:embed="rId5" cstate="email"/>
          <a:stretch>
            <a:fillRect/>
          </a:stretch>
        </p:blipFill>
        <p:spPr>
          <a:xfrm>
            <a:off x="8394538" y="4232713"/>
            <a:ext cx="2623567" cy="2342259"/>
          </a:xfrm>
          <a:prstGeom prst="rect">
            <a:avLst/>
          </a:prstGeom>
        </p:spPr>
      </p:pic>
      <p:pic>
        <p:nvPicPr>
          <p:cNvPr id="17" name="图片 16"/>
          <p:cNvPicPr>
            <a:picLocks noChangeAspect="1"/>
          </p:cNvPicPr>
          <p:nvPr/>
        </p:nvPicPr>
        <p:blipFill>
          <a:blip r:embed="rId6" cstate="email"/>
          <a:stretch>
            <a:fillRect/>
          </a:stretch>
        </p:blipFill>
        <p:spPr>
          <a:xfrm>
            <a:off x="8934972" y="3416516"/>
            <a:ext cx="415856" cy="414446"/>
          </a:xfrm>
          <a:prstGeom prst="rect">
            <a:avLst/>
          </a:prstGeom>
        </p:spPr>
      </p:pic>
      <p:pic>
        <p:nvPicPr>
          <p:cNvPr id="18" name="图片 17"/>
          <p:cNvPicPr>
            <a:picLocks noChangeAspect="1"/>
          </p:cNvPicPr>
          <p:nvPr/>
        </p:nvPicPr>
        <p:blipFill>
          <a:blip r:embed="rId7" cstate="email"/>
          <a:stretch>
            <a:fillRect/>
          </a:stretch>
        </p:blipFill>
        <p:spPr>
          <a:xfrm rot="3869973">
            <a:off x="7660102" y="3432931"/>
            <a:ext cx="600594" cy="598557"/>
          </a:xfrm>
          <a:prstGeom prst="rect">
            <a:avLst/>
          </a:prstGeom>
        </p:spPr>
      </p:pic>
      <p:pic>
        <p:nvPicPr>
          <p:cNvPr id="20" name="图片 19"/>
          <p:cNvPicPr>
            <a:picLocks noChangeAspect="1"/>
          </p:cNvPicPr>
          <p:nvPr/>
        </p:nvPicPr>
        <p:blipFill>
          <a:blip r:embed="rId8" cstate="email"/>
          <a:stretch>
            <a:fillRect/>
          </a:stretch>
        </p:blipFill>
        <p:spPr>
          <a:xfrm flipH="1">
            <a:off x="2823053" y="624960"/>
            <a:ext cx="2919457" cy="729245"/>
          </a:xfrm>
          <a:prstGeom prst="rect">
            <a:avLst/>
          </a:prstGeom>
        </p:spPr>
      </p:pic>
      <p:pic>
        <p:nvPicPr>
          <p:cNvPr id="22" name="图片 21"/>
          <p:cNvPicPr>
            <a:picLocks noChangeAspect="1"/>
          </p:cNvPicPr>
          <p:nvPr/>
        </p:nvPicPr>
        <p:blipFill>
          <a:blip r:embed="rId9" cstate="email"/>
          <a:stretch>
            <a:fillRect/>
          </a:stretch>
        </p:blipFill>
        <p:spPr>
          <a:xfrm>
            <a:off x="6135259" y="5157843"/>
            <a:ext cx="2624240" cy="936095"/>
          </a:xfrm>
          <a:prstGeom prst="rect">
            <a:avLst/>
          </a:prstGeom>
        </p:spPr>
      </p:pic>
      <p:sp>
        <p:nvSpPr>
          <p:cNvPr id="62" name="PA_库_文本框 5"/>
          <p:cNvSpPr txBox="1"/>
          <p:nvPr>
            <p:custDataLst>
              <p:tags r:id="rId10"/>
            </p:custDataLst>
          </p:nvPr>
        </p:nvSpPr>
        <p:spPr>
          <a:xfrm>
            <a:off x="337082" y="171843"/>
            <a:ext cx="1833880" cy="2091690"/>
          </a:xfrm>
          <a:prstGeom prst="rect">
            <a:avLst/>
          </a:prstGeom>
          <a:noFill/>
        </p:spPr>
        <p:txBody>
          <a:bodyPr wrap="none" rtlCol="0" anchor="ctr" anchorCtr="0">
            <a:spAutoFit/>
          </a:bodyPr>
          <a:lstStyle>
            <a:defPPr>
              <a:defRPr lang="zh-CN"/>
            </a:defPPr>
            <a:lvl1pPr algn="ctr">
              <a:defRPr sz="7200" b="1">
                <a:solidFill>
                  <a:srgbClr val="51A2AE"/>
                </a:solidFill>
                <a:effectLst>
                  <a:innerShdw blurRad="63500" dist="50800" dir="18900000">
                    <a:prstClr val="black">
                      <a:alpha val="50000"/>
                    </a:prstClr>
                  </a:innerShdw>
                </a:effectLst>
                <a:latin typeface="印品丫丫体-D版" panose="02010601030101010101" pitchFamily="2" charset="-122"/>
                <a:ea typeface="印品丫丫体-D版" panose="02010601030101010101" pitchFamily="2" charset="-122"/>
              </a:defRPr>
            </a:lvl1pPr>
          </a:lstStyle>
          <a:p>
            <a:r>
              <a:rPr lang="zh-CN" altLang="en-US" sz="13000" b="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心</a:t>
            </a:r>
            <a:endParaRPr lang="zh-CN" altLang="en-US" sz="13000" b="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3" name="PA_库_矩形 6"/>
          <p:cNvSpPr/>
          <p:nvPr>
            <p:custDataLst>
              <p:tags r:id="rId11"/>
            </p:custDataLst>
          </p:nvPr>
        </p:nvSpPr>
        <p:spPr>
          <a:xfrm>
            <a:off x="1675650" y="1050690"/>
            <a:ext cx="1452880" cy="1630045"/>
          </a:xfrm>
          <a:prstGeom prst="rect">
            <a:avLst/>
          </a:prstGeom>
          <a:noFill/>
        </p:spPr>
        <p:txBody>
          <a:bodyPr wrap="none" rtlCol="0" anchor="ctr" anchorCtr="0">
            <a:spAutoFit/>
          </a:bodyPr>
          <a:lstStyle/>
          <a:p>
            <a:pPr algn="ctr"/>
            <a:r>
              <a:rPr lang="zh-CN" altLang="en-US" sz="10000" dirty="0">
                <a:solidFill>
                  <a:srgbClr val="51A2AE"/>
                </a:solidFill>
                <a:effectLst>
                  <a:innerShdw blurRad="63500" dist="50800" dir="18900000">
                    <a:prstClr val="black">
                      <a:alpha val="50000"/>
                    </a:prstClr>
                  </a:inn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理</a:t>
            </a:r>
            <a:endParaRPr lang="zh-CN" altLang="en-US" sz="10000" dirty="0">
              <a:solidFill>
                <a:srgbClr val="51A2AE"/>
              </a:solidFill>
              <a:effectLst>
                <a:innerShdw blurRad="63500" dist="50800" dir="18900000">
                  <a:prstClr val="black">
                    <a:alpha val="50000"/>
                  </a:prstClr>
                </a:inn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6" name="文本框 65"/>
          <p:cNvSpPr txBox="1"/>
          <p:nvPr/>
        </p:nvSpPr>
        <p:spPr>
          <a:xfrm>
            <a:off x="482600" y="4472940"/>
            <a:ext cx="5652770" cy="92202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汇报人</a:t>
            </a:r>
            <a:r>
              <a:rPr kumimoji="0" lang="zh-CN" altLang="en-US"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：杨德海 李德浩 </a:t>
            </a:r>
            <a:endParaRPr kumimoji="0" lang="zh-CN" altLang="en-US"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小组成员：杨德海 李德浩 </a:t>
            </a:r>
            <a:r>
              <a:rPr kumimoji="0" lang="zh-CN" altLang="en-US"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练志 林恒立 农安聪 刘宝玉</a:t>
            </a:r>
            <a:r>
              <a:rPr kumimoji="0" lang="zh-CN" altLang="en-US" sz="1400"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 </a:t>
            </a:r>
            <a:endParaRPr kumimoji="0" lang="zh-CN" altLang="en-US" sz="1400" b="1" i="0" u="none" strike="noStrike" kern="1200" cap="none" spc="0" normalizeH="0" baseline="0" noProof="0" dirty="0" smtClean="0">
              <a:ln>
                <a:noFill/>
              </a:ln>
              <a:solidFill>
                <a:srgbClr val="000000"/>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7" name="文本框 66"/>
          <p:cNvSpPr txBox="1"/>
          <p:nvPr/>
        </p:nvSpPr>
        <p:spPr>
          <a:xfrm>
            <a:off x="510760" y="2521990"/>
            <a:ext cx="5516880" cy="1198880"/>
          </a:xfrm>
          <a:prstGeom prst="rect">
            <a:avLst/>
          </a:prstGeom>
          <a:noFill/>
        </p:spPr>
        <p:txBody>
          <a:bodyPr wrap="none" rtlCol="0" anchor="ctr">
            <a:spAutoFit/>
          </a:bodyPr>
          <a:lstStyle/>
          <a:p>
            <a:pPr lvl="0" algn="l">
              <a:lnSpc>
                <a:spcPct val="120000"/>
              </a:lnSpc>
              <a:defRPr/>
            </a:pPr>
            <a:r>
              <a:rPr lang="zh-CN" altLang="en-US" sz="6000" dirty="0">
                <a:solidFill>
                  <a:srgbClr val="212227"/>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感谢大家的聆听</a:t>
            </a:r>
            <a:endParaRPr lang="zh-CN" altLang="en-US" sz="6000" dirty="0">
              <a:solidFill>
                <a:srgbClr val="212227"/>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PA_库_矩形 6"/>
          <p:cNvSpPr/>
          <p:nvPr>
            <p:custDataLst>
              <p:tags r:id="rId12"/>
            </p:custDataLst>
          </p:nvPr>
        </p:nvSpPr>
        <p:spPr>
          <a:xfrm>
            <a:off x="2903105" y="870032"/>
            <a:ext cx="1198880" cy="1322070"/>
          </a:xfrm>
          <a:prstGeom prst="rect">
            <a:avLst/>
          </a:prstGeom>
          <a:noFill/>
        </p:spPr>
        <p:txBody>
          <a:bodyPr wrap="none" rtlCol="0" anchor="ctr" anchorCtr="0">
            <a:spAutoFit/>
          </a:bodyPr>
          <a:p>
            <a:pPr algn="ctr"/>
            <a:r>
              <a:rPr lang="zh-CN" altLang="en-US" sz="8000" dirty="0">
                <a:solidFill>
                  <a:srgbClr val="51A2AE"/>
                </a:solidFill>
                <a:effectLst>
                  <a:innerShdw blurRad="63500" dist="50800" dir="18900000">
                    <a:prstClr val="black">
                      <a:alpha val="50000"/>
                    </a:prstClr>
                  </a:inn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学</a:t>
            </a:r>
            <a:endParaRPr lang="zh-CN" altLang="en-US" sz="8000" dirty="0">
              <a:solidFill>
                <a:srgbClr val="51A2AE"/>
              </a:solidFill>
              <a:effectLst>
                <a:innerShdw blurRad="63500" dist="50800" dir="18900000">
                  <a:prstClr val="black">
                    <a:alpha val="50000"/>
                  </a:prstClr>
                </a:inn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000"/>
                            </p:stCondLst>
                            <p:childTnLst>
                              <p:par>
                                <p:cTn id="27" presetID="55" presetClass="entr" presetSubtype="0" fill="hold" grpId="0" nodeType="after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1000" fill="hold"/>
                                        <p:tgtEl>
                                          <p:spTgt spid="67"/>
                                        </p:tgtEl>
                                        <p:attrNameLst>
                                          <p:attrName>ppt_w</p:attrName>
                                        </p:attrNameLst>
                                      </p:cBhvr>
                                      <p:tavLst>
                                        <p:tav tm="0">
                                          <p:val>
                                            <p:strVal val="#ppt_w*0.70"/>
                                          </p:val>
                                        </p:tav>
                                        <p:tav tm="100000">
                                          <p:val>
                                            <p:strVal val="#ppt_w"/>
                                          </p:val>
                                        </p:tav>
                                      </p:tavLst>
                                    </p:anim>
                                    <p:anim calcmode="lin" valueType="num">
                                      <p:cBhvr>
                                        <p:cTn id="30" dur="1000" fill="hold"/>
                                        <p:tgtEl>
                                          <p:spTgt spid="67"/>
                                        </p:tgtEl>
                                        <p:attrNameLst>
                                          <p:attrName>ppt_h</p:attrName>
                                        </p:attrNameLst>
                                      </p:cBhvr>
                                      <p:tavLst>
                                        <p:tav tm="0">
                                          <p:val>
                                            <p:strVal val="#ppt_h"/>
                                          </p:val>
                                        </p:tav>
                                        <p:tav tm="100000">
                                          <p:val>
                                            <p:strVal val="#ppt_h"/>
                                          </p:val>
                                        </p:tav>
                                      </p:tavLst>
                                    </p:anim>
                                    <p:animEffect transition="in" filter="fade">
                                      <p:cBhvr>
                                        <p:cTn id="31" dur="1000"/>
                                        <p:tgtEl>
                                          <p:spTgt spid="6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6" grpId="0"/>
      <p:bldP spid="6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 y="10160"/>
            <a:ext cx="12192002" cy="6884998"/>
            <a:chOff x="-1" y="0"/>
            <a:chExt cx="12192002" cy="6884998"/>
          </a:xfrm>
        </p:grpSpPr>
        <p:pic>
          <p:nvPicPr>
            <p:cNvPr id="4" name="图片 3"/>
            <p:cNvPicPr>
              <a:picLocks noChangeAspect="1"/>
            </p:cNvPicPr>
            <p:nvPr/>
          </p:nvPicPr>
          <p:blipFill>
            <a:blip r:embed="rId1" cstate="email"/>
            <a:stretch>
              <a:fillRect/>
            </a:stretch>
          </p:blipFill>
          <p:spPr>
            <a:xfrm rot="5400000">
              <a:off x="2653501" y="-2653502"/>
              <a:ext cx="6884998" cy="12192002"/>
            </a:xfrm>
            <a:prstGeom prst="rect">
              <a:avLst/>
            </a:prstGeom>
          </p:spPr>
        </p:pic>
        <p:pic>
          <p:nvPicPr>
            <p:cNvPr id="5" name="图片 4"/>
            <p:cNvPicPr>
              <a:picLocks noChangeAspect="1"/>
            </p:cNvPicPr>
            <p:nvPr/>
          </p:nvPicPr>
          <p:blipFill>
            <a:blip r:embed="rId2" cstate="email"/>
            <a:stretch>
              <a:fillRect/>
            </a:stretch>
          </p:blipFill>
          <p:spPr>
            <a:xfrm>
              <a:off x="58055" y="1983230"/>
              <a:ext cx="4804229" cy="4804229"/>
            </a:xfrm>
            <a:prstGeom prst="rect">
              <a:avLst/>
            </a:prstGeom>
          </p:spPr>
        </p:pic>
        <p:sp>
          <p:nvSpPr>
            <p:cNvPr id="6" name="矩形 5"/>
            <p:cNvSpPr/>
            <p:nvPr/>
          </p:nvSpPr>
          <p:spPr>
            <a:xfrm>
              <a:off x="337003" y="275772"/>
              <a:ext cx="11535682" cy="6299200"/>
            </a:xfrm>
            <a:prstGeom prst="rect">
              <a:avLst/>
            </a:prstGeom>
            <a:noFill/>
            <a:ln w="28575">
              <a:solidFill>
                <a:srgbClr val="51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9" name="图片 8"/>
          <p:cNvPicPr>
            <a:picLocks noChangeAspect="1"/>
          </p:cNvPicPr>
          <p:nvPr/>
        </p:nvPicPr>
        <p:blipFill>
          <a:blip r:embed="rId3" cstate="email"/>
          <a:stretch>
            <a:fillRect/>
          </a:stretch>
        </p:blipFill>
        <p:spPr>
          <a:xfrm flipH="1">
            <a:off x="9376505" y="-34254"/>
            <a:ext cx="3275934" cy="5438606"/>
          </a:xfrm>
          <a:prstGeom prst="rect">
            <a:avLst/>
          </a:prstGeom>
        </p:spPr>
      </p:pic>
      <p:pic>
        <p:nvPicPr>
          <p:cNvPr id="11" name="图片 10"/>
          <p:cNvPicPr>
            <a:picLocks noChangeAspect="1"/>
          </p:cNvPicPr>
          <p:nvPr/>
        </p:nvPicPr>
        <p:blipFill>
          <a:blip r:embed="rId4" cstate="email"/>
          <a:stretch>
            <a:fillRect/>
          </a:stretch>
        </p:blipFill>
        <p:spPr>
          <a:xfrm>
            <a:off x="1191182" y="1374145"/>
            <a:ext cx="4193597" cy="4305979"/>
          </a:xfrm>
          <a:prstGeom prst="rect">
            <a:avLst/>
          </a:prstGeom>
        </p:spPr>
      </p:pic>
      <p:sp>
        <p:nvSpPr>
          <p:cNvPr id="12" name="Rectangle 39"/>
          <p:cNvSpPr>
            <a:spLocks noChangeArrowheads="1"/>
          </p:cNvSpPr>
          <p:nvPr/>
        </p:nvSpPr>
        <p:spPr bwMode="auto">
          <a:xfrm>
            <a:off x="5753897" y="2586873"/>
            <a:ext cx="4586679" cy="173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ts val="4500"/>
              </a:lnSpc>
              <a:defRPr/>
            </a:pPr>
            <a:r>
              <a:rPr lang="en-US" altLang="zh-CN" sz="54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PART ONE</a:t>
            </a:r>
            <a:endParaRPr lang="en-US" altLang="zh-CN" sz="54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lvl="0">
              <a:lnSpc>
                <a:spcPts val="4500"/>
              </a:lnSpc>
              <a:defRPr/>
            </a:pPr>
            <a:endParaRPr lang="en-US" altLang="zh-CN" sz="54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lvl="0">
              <a:lnSpc>
                <a:spcPts val="4500"/>
              </a:lnSpc>
              <a:defRPr/>
            </a:pPr>
            <a:r>
              <a:rPr lang="zh-CN" altLang="en-US" sz="5400" b="1"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发展心理学</a:t>
            </a:r>
            <a:endParaRPr lang="zh-CN" altLang="en-US" sz="5400" b="1" dirty="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7" name="图片 16"/>
          <p:cNvPicPr>
            <a:picLocks noChangeAspect="1"/>
          </p:cNvPicPr>
          <p:nvPr/>
        </p:nvPicPr>
        <p:blipFill>
          <a:blip r:embed="rId5" cstate="email"/>
          <a:stretch>
            <a:fillRect/>
          </a:stretch>
        </p:blipFill>
        <p:spPr>
          <a:xfrm>
            <a:off x="11092296" y="3429000"/>
            <a:ext cx="700813" cy="31459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1"/>
          <p:cNvSpPr txBox="1">
            <a:spLocks noChangeArrowheads="1"/>
          </p:cNvSpPr>
          <p:nvPr/>
        </p:nvSpPr>
        <p:spPr bwMode="auto">
          <a:xfrm>
            <a:off x="5060915" y="522962"/>
            <a:ext cx="207017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发展心理学</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7" name="直接连接符 6"/>
          <p:cNvCxnSpPr/>
          <p:nvPr/>
        </p:nvCxnSpPr>
        <p:spPr>
          <a:xfrm>
            <a:off x="696322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45951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855980" y="2011045"/>
            <a:ext cx="5229860" cy="3969385"/>
          </a:xfrm>
          <a:prstGeom prst="rect">
            <a:avLst/>
          </a:prstGeom>
          <a:noFill/>
          <a:ln w="9525">
            <a:noFill/>
          </a:ln>
        </p:spPr>
        <p:txBody>
          <a:bodyPr wrap="square">
            <a:spAutoFit/>
          </a:bodyPr>
          <a:lstStyle/>
          <a:p>
            <a:pPr algn="just" fontAlgn="ctr">
              <a:lnSpc>
                <a:spcPct val="150000"/>
              </a:lnSpc>
              <a:spcBef>
                <a:spcPct val="50000"/>
              </a:spcBef>
              <a:spcAft>
                <a:spcPct val="0"/>
              </a:spcAft>
              <a:buFont typeface="Arial" panose="020B0604020202020204" pitchFamily="34" charset="0"/>
              <a:buNone/>
            </a:pPr>
            <a:r>
              <a:rPr sz="2400" noProof="1">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rPr>
              <a:t>发展心理学是研究与年龄相关的行为变化的方法，它考察了发展的心理过程，这意味着它描述了人类随着年龄增长而经历的生物学、认知和社会情感变化的顺序。它描述了人类的成长，包括从出生到死亡的身体、情感、智力、社交、知觉和个性发展。</a:t>
            </a:r>
            <a:endParaRPr sz="2400" noProof="1">
              <a:solidFill>
                <a:schemeClr val="tx1">
                  <a:lumMod val="75000"/>
                  <a:lumOff val="2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20" name="组合 19"/>
          <p:cNvGrpSpPr/>
          <p:nvPr/>
        </p:nvGrpSpPr>
        <p:grpSpPr>
          <a:xfrm>
            <a:off x="1127216" y="1368055"/>
            <a:ext cx="4688114" cy="460375"/>
            <a:chOff x="1407886" y="1540140"/>
            <a:chExt cx="4688114" cy="460375"/>
          </a:xfrm>
        </p:grpSpPr>
        <p:sp>
          <p:nvSpPr>
            <p:cNvPr id="17" name="矩形: 圆角 16"/>
            <p:cNvSpPr/>
            <p:nvPr/>
          </p:nvSpPr>
          <p:spPr>
            <a:xfrm>
              <a:off x="1407886" y="1568530"/>
              <a:ext cx="4688114" cy="418121"/>
            </a:xfrm>
            <a:prstGeom prst="roundRect">
              <a:avLst>
                <a:gd name="adj" fmla="val 50000"/>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9" name="文本框 2"/>
            <p:cNvSpPr txBox="1">
              <a:spLocks noChangeArrowheads="1"/>
            </p:cNvSpPr>
            <p:nvPr/>
          </p:nvSpPr>
          <p:spPr bwMode="auto">
            <a:xfrm>
              <a:off x="2570874" y="1540140"/>
              <a:ext cx="2362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微软雅黑" panose="020B0503020204020204" pitchFamily="34" charset="-122"/>
                  <a:ea typeface="微软雅黑" panose="020B0503020204020204" pitchFamily="34" charset="-122"/>
                </a:defRPr>
              </a:lvl1pPr>
              <a:lvl2pPr>
                <a:defRPr sz="1400">
                  <a:solidFill>
                    <a:schemeClr val="tx1"/>
                  </a:solidFill>
                  <a:latin typeface="微软雅黑" panose="020B0503020204020204" pitchFamily="34" charset="-122"/>
                  <a:ea typeface="微软雅黑" panose="020B0503020204020204" pitchFamily="34" charset="-122"/>
                </a:defRPr>
              </a:lvl2pPr>
              <a:lvl3pPr>
                <a:defRPr sz="1400">
                  <a:solidFill>
                    <a:schemeClr val="tx1"/>
                  </a:solidFill>
                  <a:latin typeface="微软雅黑" panose="020B0503020204020204" pitchFamily="34" charset="-122"/>
                  <a:ea typeface="微软雅黑" panose="020B0503020204020204" pitchFamily="34" charset="-122"/>
                </a:defRPr>
              </a:lvl3pPr>
              <a:lvl4pPr>
                <a:defRPr sz="1400">
                  <a:solidFill>
                    <a:schemeClr val="tx1"/>
                  </a:solidFill>
                  <a:latin typeface="微软雅黑" panose="020B0503020204020204" pitchFamily="34" charset="-122"/>
                  <a:ea typeface="微软雅黑" panose="020B0503020204020204" pitchFamily="34" charset="-122"/>
                </a:defRPr>
              </a:lvl4pPr>
              <a:lvl5pPr>
                <a:defRPr sz="1400">
                  <a:solidFill>
                    <a:schemeClr val="tx1"/>
                  </a:solidFill>
                  <a:latin typeface="微软雅黑" panose="020B0503020204020204" pitchFamily="34" charset="-122"/>
                  <a:ea typeface="微软雅黑" panose="020B0503020204020204" pitchFamily="34" charset="-122"/>
                </a:defRPr>
              </a:lvl5pPr>
              <a:lvl6pPr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ctr">
                <a:spcBef>
                  <a:spcPct val="0"/>
                </a:spcBef>
                <a:spcAft>
                  <a:spcPct val="0"/>
                </a:spcAft>
                <a:buFont typeface="Arial" panose="020B0604020202020204" pitchFamily="34" charset="0"/>
                <a:buNone/>
              </a:pPr>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发展心理学</a:t>
              </a:r>
              <a:endPar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 name="矩形 1"/>
          <p:cNvSpPr/>
          <p:nvPr/>
        </p:nvSpPr>
        <p:spPr>
          <a:xfrm>
            <a:off x="7443537" y="1684421"/>
            <a:ext cx="3609474" cy="4170947"/>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500"/>
                                        <p:tgtEl>
                                          <p:spTgt spid="20"/>
                                        </p:tgtEl>
                                      </p:cBhvr>
                                    </p:animEffect>
                                  </p:childTnLst>
                                </p:cTn>
                              </p:par>
                            </p:childTnLst>
                          </p:cTn>
                        </p:par>
                        <p:par>
                          <p:cTn id="14" fill="hold">
                            <p:stCondLst>
                              <p:cond delay="1500"/>
                            </p:stCondLst>
                            <p:childTnLst>
                              <p:par>
                                <p:cTn id="15" presetID="23" presetClass="entr" presetSubtype="16" fill="hold" nodeType="afterEffect">
                                  <p:stCondLst>
                                    <p:cond delay="0"/>
                                  </p:stCondLst>
                                  <p:iterate type="lt">
                                    <p:tmPct val="10000"/>
                                  </p:iterate>
                                  <p:childTnLst>
                                    <p:set>
                                      <p:cBhvr>
                                        <p:cTn id="16" dur="1" fill="hold">
                                          <p:stCondLst>
                                            <p:cond delay="0"/>
                                          </p:stCondLst>
                                        </p:cTn>
                                        <p:tgtEl>
                                          <p:spTgt spid="28">
                                            <p:txEl>
                                              <p:pRg st="0" end="0"/>
                                            </p:txEl>
                                          </p:spTgt>
                                        </p:tgtEl>
                                        <p:attrNameLst>
                                          <p:attrName>style.visibility</p:attrName>
                                        </p:attrNameLst>
                                      </p:cBhvr>
                                      <p:to>
                                        <p:strVal val="visible"/>
                                      </p:to>
                                    </p:set>
                                    <p:anim calcmode="lin" valueType="num">
                                      <p:cBhvr>
                                        <p:cTn id="17"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 y="10160"/>
            <a:ext cx="12192002" cy="6884998"/>
            <a:chOff x="-1" y="0"/>
            <a:chExt cx="12192002" cy="6884998"/>
          </a:xfrm>
        </p:grpSpPr>
        <p:pic>
          <p:nvPicPr>
            <p:cNvPr id="4" name="图片 3"/>
            <p:cNvPicPr>
              <a:picLocks noChangeAspect="1"/>
            </p:cNvPicPr>
            <p:nvPr/>
          </p:nvPicPr>
          <p:blipFill>
            <a:blip r:embed="rId1" cstate="email"/>
            <a:stretch>
              <a:fillRect/>
            </a:stretch>
          </p:blipFill>
          <p:spPr>
            <a:xfrm rot="5400000">
              <a:off x="2653501" y="-2653502"/>
              <a:ext cx="6884998" cy="12192002"/>
            </a:xfrm>
            <a:prstGeom prst="rect">
              <a:avLst/>
            </a:prstGeom>
          </p:spPr>
        </p:pic>
        <p:pic>
          <p:nvPicPr>
            <p:cNvPr id="5" name="图片 4"/>
            <p:cNvPicPr>
              <a:picLocks noChangeAspect="1"/>
            </p:cNvPicPr>
            <p:nvPr/>
          </p:nvPicPr>
          <p:blipFill>
            <a:blip r:embed="rId2" cstate="email"/>
            <a:stretch>
              <a:fillRect/>
            </a:stretch>
          </p:blipFill>
          <p:spPr>
            <a:xfrm>
              <a:off x="58055" y="1983230"/>
              <a:ext cx="4804229" cy="4804229"/>
            </a:xfrm>
            <a:prstGeom prst="rect">
              <a:avLst/>
            </a:prstGeom>
          </p:spPr>
        </p:pic>
        <p:sp>
          <p:nvSpPr>
            <p:cNvPr id="6" name="矩形 5"/>
            <p:cNvSpPr/>
            <p:nvPr/>
          </p:nvSpPr>
          <p:spPr>
            <a:xfrm>
              <a:off x="337003" y="275772"/>
              <a:ext cx="11535682" cy="6299200"/>
            </a:xfrm>
            <a:prstGeom prst="rect">
              <a:avLst/>
            </a:prstGeom>
            <a:noFill/>
            <a:ln w="28575">
              <a:solidFill>
                <a:srgbClr val="51A2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9" name="图片 8"/>
          <p:cNvPicPr>
            <a:picLocks noChangeAspect="1"/>
          </p:cNvPicPr>
          <p:nvPr/>
        </p:nvPicPr>
        <p:blipFill>
          <a:blip r:embed="rId3" cstate="email"/>
          <a:stretch>
            <a:fillRect/>
          </a:stretch>
        </p:blipFill>
        <p:spPr>
          <a:xfrm flipH="1">
            <a:off x="9376505" y="-34254"/>
            <a:ext cx="3275934" cy="5438606"/>
          </a:xfrm>
          <a:prstGeom prst="rect">
            <a:avLst/>
          </a:prstGeom>
        </p:spPr>
      </p:pic>
      <p:pic>
        <p:nvPicPr>
          <p:cNvPr id="11" name="图片 10"/>
          <p:cNvPicPr>
            <a:picLocks noChangeAspect="1"/>
          </p:cNvPicPr>
          <p:nvPr/>
        </p:nvPicPr>
        <p:blipFill>
          <a:blip r:embed="rId4" cstate="email"/>
          <a:stretch>
            <a:fillRect/>
          </a:stretch>
        </p:blipFill>
        <p:spPr>
          <a:xfrm>
            <a:off x="1191182" y="1374145"/>
            <a:ext cx="4193597" cy="4305979"/>
          </a:xfrm>
          <a:prstGeom prst="rect">
            <a:avLst/>
          </a:prstGeom>
        </p:spPr>
      </p:pic>
      <p:sp>
        <p:nvSpPr>
          <p:cNvPr id="12" name="Rectangle 39"/>
          <p:cNvSpPr>
            <a:spLocks noChangeArrowheads="1"/>
          </p:cNvSpPr>
          <p:nvPr/>
        </p:nvSpPr>
        <p:spPr bwMode="auto">
          <a:xfrm>
            <a:off x="5753735" y="2586990"/>
            <a:ext cx="5544185" cy="2693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nSpc>
                <a:spcPts val="4500"/>
              </a:lnSpc>
              <a:defRPr/>
            </a:pPr>
            <a:r>
              <a:rPr lang="en-US" altLang="zh-CN" sz="54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PART TWO</a:t>
            </a:r>
            <a:endParaRPr lang="en-US" altLang="zh-CN" sz="54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lvl="0">
              <a:lnSpc>
                <a:spcPts val="4500"/>
              </a:lnSpc>
              <a:defRPr/>
            </a:pPr>
            <a:endParaRPr lang="en-US" altLang="zh-CN" sz="5400" b="1" dirty="0" smtClean="0">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lvl="0" fontAlgn="auto">
              <a:lnSpc>
                <a:spcPts val="6000"/>
              </a:lnSpc>
              <a:defRPr/>
            </a:pPr>
            <a:r>
              <a:rPr lang="zh-CN" altLang="en-US" sz="5400" b="1" kern="2000" dirty="0">
                <a:solidFill>
                  <a:schemeClr val="tx1">
                    <a:lumMod val="85000"/>
                    <a:lumOff val="15000"/>
                  </a:schemeClr>
                </a:solidFill>
                <a:uFillTx/>
                <a:latin typeface="字魂59号-创粗黑" charset="0"/>
                <a:ea typeface="字魂59号-创粗黑" panose="00000500000000000000" pitchFamily="2" charset="-122"/>
                <a:cs typeface="+mn-ea"/>
                <a:sym typeface="字魂59号-创粗黑" panose="00000500000000000000" pitchFamily="2" charset="-122"/>
              </a:rPr>
              <a:t>皮亚杰和维果茨基的理论</a:t>
            </a:r>
            <a:endParaRPr lang="zh-CN" altLang="en-US" sz="5400" b="1" kern="2000" dirty="0">
              <a:solidFill>
                <a:schemeClr val="tx1">
                  <a:lumMod val="85000"/>
                  <a:lumOff val="15000"/>
                </a:schemeClr>
              </a:solidFill>
              <a:uFillTx/>
              <a:latin typeface="字魂59号-创粗黑" charset="0"/>
              <a:ea typeface="字魂59号-创粗黑" panose="00000500000000000000" pitchFamily="2" charset="-122"/>
              <a:cs typeface="+mn-ea"/>
              <a:sym typeface="字魂59号-创粗黑" panose="00000500000000000000" pitchFamily="2" charset="-122"/>
            </a:endParaRPr>
          </a:p>
        </p:txBody>
      </p:sp>
      <p:pic>
        <p:nvPicPr>
          <p:cNvPr id="17" name="图片 16"/>
          <p:cNvPicPr>
            <a:picLocks noChangeAspect="1"/>
          </p:cNvPicPr>
          <p:nvPr/>
        </p:nvPicPr>
        <p:blipFill>
          <a:blip r:embed="rId5" cstate="email"/>
          <a:stretch>
            <a:fillRect/>
          </a:stretch>
        </p:blipFill>
        <p:spPr>
          <a:xfrm>
            <a:off x="11092296" y="3429000"/>
            <a:ext cx="700813" cy="31459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44133" y="1723477"/>
            <a:ext cx="5444939" cy="3958865"/>
            <a:chOff x="1144133" y="1723477"/>
            <a:chExt cx="5444939" cy="3958865"/>
          </a:xfrm>
        </p:grpSpPr>
        <p:sp>
          <p:nvSpPr>
            <p:cNvPr id="4" name="矩形 3"/>
            <p:cNvSpPr/>
            <p:nvPr/>
          </p:nvSpPr>
          <p:spPr>
            <a:xfrm>
              <a:off x="1144133" y="1723477"/>
              <a:ext cx="738664" cy="3958865"/>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1882796" y="1723477"/>
              <a:ext cx="4706276" cy="3958865"/>
            </a:xfrm>
            <a:prstGeom prst="rect">
              <a:avLst/>
            </a:prstGeom>
            <a:noFill/>
            <a:ln>
              <a:solidFill>
                <a:srgbClr val="64B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 name="矩形 9220"/>
          <p:cNvSpPr>
            <a:spLocks noChangeArrowheads="1" noChangeShapeType="1" noTextEdit="1"/>
          </p:cNvSpPr>
          <p:nvPr/>
        </p:nvSpPr>
        <p:spPr bwMode="auto">
          <a:xfrm>
            <a:off x="1113155" y="1896110"/>
            <a:ext cx="736600" cy="378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fontAlgn="base"/>
            <a:r>
              <a:rPr lang="zh-CN" altLang="en-US" sz="3600" b="1" spc="3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认知发展的实质</a:t>
            </a:r>
            <a:endParaRPr lang="zh-CN" altLang="en-US" sz="3600" b="1" spc="3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nvSpPr>
        <p:spPr>
          <a:xfrm>
            <a:off x="2067401" y="1896423"/>
            <a:ext cx="3913846" cy="3969385"/>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sym typeface="Arial" panose="020B0604020202020204" pitchFamily="34" charset="0"/>
              </a:rPr>
              <a:t>图式</a:t>
            </a:r>
            <a:r>
              <a:rPr lang="zh-CN" altLang="en-US" dirty="0">
                <a:latin typeface="微软雅黑" panose="020B0503020204020204" pitchFamily="34" charset="-122"/>
                <a:ea typeface="微软雅黑" panose="020B0503020204020204" pitchFamily="34" charset="-122"/>
                <a:sym typeface="Arial" panose="020B0604020202020204" pitchFamily="34" charset="0"/>
              </a:rPr>
              <a:t>使个体能对客体的信息进行整理、归纳、使信息秩序化和条理化，从而达到对信息的理解。个体的认识水平完全取决于认知图式。</a:t>
            </a: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同化</a:t>
            </a:r>
            <a:r>
              <a:rPr lang="zh-CN" altLang="en-US" dirty="0">
                <a:latin typeface="微软雅黑" panose="020B0503020204020204" pitchFamily="34" charset="-122"/>
                <a:ea typeface="微软雅黑" panose="020B0503020204020204" pitchFamily="34" charset="-122"/>
                <a:sym typeface="Arial" panose="020B0604020202020204" pitchFamily="34" charset="0"/>
              </a:rPr>
              <a:t>指有机体把环境成分整合到自己原有机构中去的过程。</a:t>
            </a: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TextBox 71"/>
          <p:cNvSpPr txBox="1">
            <a:spLocks noChangeArrowheads="1"/>
          </p:cNvSpPr>
          <p:nvPr/>
        </p:nvSpPr>
        <p:spPr bwMode="auto">
          <a:xfrm>
            <a:off x="4420870" y="535940"/>
            <a:ext cx="319659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皮亚杰认知发展理论</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7" name="直接连接符 6"/>
          <p:cNvCxnSpPr/>
          <p:nvPr/>
        </p:nvCxnSpPr>
        <p:spPr>
          <a:xfrm>
            <a:off x="748964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64036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pic>
        <p:nvPicPr>
          <p:cNvPr id="6" name="图片 5" descr="e850352ac65c1038eaf15b9fba119313b17e89e4"/>
          <p:cNvPicPr>
            <a:picLocks noChangeAspect="1"/>
          </p:cNvPicPr>
          <p:nvPr/>
        </p:nvPicPr>
        <p:blipFill>
          <a:blip r:embed="rId1"/>
          <a:srcRect l="-583" b="9652"/>
          <a:stretch>
            <a:fillRect/>
          </a:stretch>
        </p:blipFill>
        <p:spPr>
          <a:xfrm>
            <a:off x="8088630" y="1350645"/>
            <a:ext cx="3065780" cy="4612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16" fill="hold" nodeType="afterEffect">
                                  <p:stCondLst>
                                    <p:cond delay="0"/>
                                  </p:stCondLst>
                                  <p:iterate type="lt">
                                    <p:tmPct val="10000"/>
                                  </p:iterate>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4400"/>
                            </p:stCondLst>
                            <p:childTnLst>
                              <p:par>
                                <p:cTn id="21" presetID="23" presetClass="entr" presetSubtype="16" fill="hold" nodeType="afterEffect">
                                  <p:stCondLst>
                                    <p:cond delay="0"/>
                                  </p:stCondLst>
                                  <p:iterate type="lt">
                                    <p:tmPct val="10000"/>
                                  </p:iterate>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44133" y="1723477"/>
            <a:ext cx="5444939" cy="3958865"/>
            <a:chOff x="1144133" y="1723477"/>
            <a:chExt cx="5444939" cy="3958865"/>
          </a:xfrm>
        </p:grpSpPr>
        <p:sp>
          <p:nvSpPr>
            <p:cNvPr id="4" name="矩形 3"/>
            <p:cNvSpPr/>
            <p:nvPr/>
          </p:nvSpPr>
          <p:spPr>
            <a:xfrm>
              <a:off x="1144133" y="1723477"/>
              <a:ext cx="738664" cy="3958865"/>
            </a:xfrm>
            <a:prstGeom prst="rect">
              <a:avLst/>
            </a:prstGeom>
            <a:solidFill>
              <a:srgbClr val="64B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1882796" y="1723477"/>
              <a:ext cx="4706276" cy="3958865"/>
            </a:xfrm>
            <a:prstGeom prst="rect">
              <a:avLst/>
            </a:prstGeom>
            <a:noFill/>
            <a:ln>
              <a:solidFill>
                <a:srgbClr val="64B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5" name="矩形 9220"/>
          <p:cNvSpPr>
            <a:spLocks noChangeArrowheads="1" noChangeShapeType="1" noTextEdit="1"/>
          </p:cNvSpPr>
          <p:nvPr/>
        </p:nvSpPr>
        <p:spPr bwMode="auto">
          <a:xfrm>
            <a:off x="1113155" y="1896110"/>
            <a:ext cx="736600" cy="378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p>
            <a:pPr algn="ctr" fontAlgn="base"/>
            <a:r>
              <a:rPr lang="zh-CN" altLang="en-US" sz="3600" b="1" spc="3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认知发展的实质</a:t>
            </a:r>
            <a:endParaRPr lang="zh-CN" altLang="en-US" sz="3600" b="1" spc="3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矩形 7"/>
          <p:cNvSpPr/>
          <p:nvPr/>
        </p:nvSpPr>
        <p:spPr>
          <a:xfrm>
            <a:off x="2067401" y="1896423"/>
            <a:ext cx="3913846" cy="2999740"/>
          </a:xfrm>
          <a:prstGeom prst="rect">
            <a:avLst/>
          </a:prstGeom>
        </p:spPr>
        <p:txBody>
          <a:bodyPr wrap="square">
            <a:spAutoFit/>
          </a:bodyPr>
          <a:lstStyle/>
          <a:p>
            <a:pPr>
              <a:lnSpc>
                <a:spcPct val="150000"/>
              </a:lnSpc>
            </a:pPr>
            <a:r>
              <a:rPr lang="zh-CN" altLang="en-US" sz="24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顺应</a:t>
            </a:r>
            <a:r>
              <a:rPr lang="zh-CN" altLang="en-US" dirty="0">
                <a:latin typeface="微软雅黑" panose="020B0503020204020204" pitchFamily="34" charset="-122"/>
                <a:ea typeface="微软雅黑" panose="020B0503020204020204" pitchFamily="34" charset="-122"/>
                <a:sym typeface="Arial" panose="020B0604020202020204" pitchFamily="34" charset="0"/>
              </a:rPr>
              <a:t>指个体调节自己的内部结构以适应特定刺激的过程。</a:t>
            </a: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endParaRPr lang="zh-CN" altLang="en-US" sz="24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400" b="1" dirty="0">
                <a:latin typeface="微软雅黑" panose="020B0503020204020204" pitchFamily="34" charset="-122"/>
                <a:ea typeface="微软雅黑" panose="020B0503020204020204" pitchFamily="34" charset="-122"/>
                <a:sym typeface="Arial" panose="020B0604020202020204" pitchFamily="34" charset="0"/>
              </a:rPr>
              <a:t>平衡</a:t>
            </a:r>
            <a:r>
              <a:rPr lang="zh-CN" altLang="en-US" dirty="0">
                <a:latin typeface="微软雅黑" panose="020B0503020204020204" pitchFamily="34" charset="-122"/>
                <a:ea typeface="微软雅黑" panose="020B0503020204020204" pitchFamily="34" charset="-122"/>
                <a:sym typeface="Arial" panose="020B0604020202020204" pitchFamily="34" charset="0"/>
              </a:rPr>
              <a:t>是个体通过自我调节机制使认识的发展从一个平衡状态向另一个较高平衡状态过渡的过程。</a:t>
            </a:r>
            <a:endParaRPr lang="zh-CN" altLang="en-US"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TextBox 71"/>
          <p:cNvSpPr txBox="1">
            <a:spLocks noChangeArrowheads="1"/>
          </p:cNvSpPr>
          <p:nvPr/>
        </p:nvSpPr>
        <p:spPr bwMode="auto">
          <a:xfrm>
            <a:off x="4420870" y="535940"/>
            <a:ext cx="319659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皮亚杰认知发展理论</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7" name="直接连接符 6"/>
          <p:cNvCxnSpPr/>
          <p:nvPr/>
        </p:nvCxnSpPr>
        <p:spPr>
          <a:xfrm>
            <a:off x="748964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64036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pic>
        <p:nvPicPr>
          <p:cNvPr id="6" name="图片 5" descr="e850352ac65c1038eaf15b9fba119313b17e89e4"/>
          <p:cNvPicPr>
            <a:picLocks noChangeAspect="1"/>
          </p:cNvPicPr>
          <p:nvPr/>
        </p:nvPicPr>
        <p:blipFill>
          <a:blip r:embed="rId1"/>
          <a:srcRect l="-583" b="9652"/>
          <a:stretch>
            <a:fillRect/>
          </a:stretch>
        </p:blipFill>
        <p:spPr>
          <a:xfrm>
            <a:off x="8088630" y="1350645"/>
            <a:ext cx="3065780" cy="4612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16" fill="hold" nodeType="afterEffect">
                                  <p:stCondLst>
                                    <p:cond delay="0"/>
                                  </p:stCondLst>
                                  <p:iterate type="lt">
                                    <p:tmPct val="10000"/>
                                  </p:iterate>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par>
                          <p:cTn id="20" fill="hold">
                            <p:stCondLst>
                              <p:cond delay="2700"/>
                            </p:stCondLst>
                            <p:childTnLst>
                              <p:par>
                                <p:cTn id="21" presetID="23" presetClass="entr" presetSubtype="16" fill="hold" nodeType="afterEffect">
                                  <p:stCondLst>
                                    <p:cond delay="0"/>
                                  </p:stCondLst>
                                  <p:iterate type="lt">
                                    <p:tmPct val="10000"/>
                                  </p:iterate>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1"/>
          <p:cNvSpPr txBox="1">
            <a:spLocks noChangeArrowheads="1"/>
          </p:cNvSpPr>
          <p:nvPr/>
        </p:nvSpPr>
        <p:spPr bwMode="auto">
          <a:xfrm>
            <a:off x="4420870" y="535940"/>
            <a:ext cx="319659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皮亚杰认知发展理论</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7" name="直接连接符 6"/>
          <p:cNvCxnSpPr/>
          <p:nvPr/>
        </p:nvCxnSpPr>
        <p:spPr>
          <a:xfrm>
            <a:off x="748964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64036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grpSp>
        <p:nvGrpSpPr>
          <p:cNvPr id="12" name="isľîḓê"/>
          <p:cNvGrpSpPr/>
          <p:nvPr/>
        </p:nvGrpSpPr>
        <p:grpSpPr>
          <a:xfrm flipV="1">
            <a:off x="3372695" y="5185488"/>
            <a:ext cx="1146391" cy="437942"/>
            <a:chOff x="3633439" y="5269809"/>
            <a:chExt cx="1146391" cy="437942"/>
          </a:xfrm>
        </p:grpSpPr>
        <p:cxnSp>
          <p:nvCxnSpPr>
            <p:cNvPr id="13" name="直接连接符 12"/>
            <p:cNvCxnSpPr/>
            <p:nvPr/>
          </p:nvCxnSpPr>
          <p:spPr>
            <a:xfrm flipH="1" flipV="1">
              <a:off x="4622410" y="5269809"/>
              <a:ext cx="157420" cy="4379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3633439" y="5272862"/>
              <a:ext cx="988971" cy="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5" name="íṧľidè"/>
          <p:cNvGrpSpPr/>
          <p:nvPr/>
        </p:nvGrpSpPr>
        <p:grpSpPr>
          <a:xfrm>
            <a:off x="6725950" y="1588210"/>
            <a:ext cx="1366099" cy="437942"/>
            <a:chOff x="6725950" y="1588210"/>
            <a:chExt cx="1366099" cy="437942"/>
          </a:xfrm>
        </p:grpSpPr>
        <p:cxnSp>
          <p:nvCxnSpPr>
            <p:cNvPr id="16" name="直接连接符 15"/>
            <p:cNvCxnSpPr/>
            <p:nvPr/>
          </p:nvCxnSpPr>
          <p:spPr>
            <a:xfrm flipV="1">
              <a:off x="6725950" y="1588210"/>
              <a:ext cx="187589" cy="4379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6913539" y="1591263"/>
              <a:ext cx="1178510" cy="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4041930" y="1749091"/>
            <a:ext cx="4088458" cy="4079042"/>
            <a:chOff x="4041930" y="1749091"/>
            <a:chExt cx="4088458" cy="4079042"/>
          </a:xfrm>
          <a:solidFill>
            <a:srgbClr val="467592"/>
          </a:solidFill>
        </p:grpSpPr>
        <p:sp>
          <p:nvSpPr>
            <p:cNvPr id="23" name="íṧļïḍé"/>
            <p:cNvSpPr/>
            <p:nvPr/>
          </p:nvSpPr>
          <p:spPr bwMode="auto">
            <a:xfrm>
              <a:off x="8052714" y="3674455"/>
              <a:ext cx="77674" cy="776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4" name="í$ļide"/>
            <p:cNvSpPr/>
            <p:nvPr/>
          </p:nvSpPr>
          <p:spPr bwMode="auto">
            <a:xfrm>
              <a:off x="8040945" y="3552060"/>
              <a:ext cx="56490" cy="49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5" name="ïšľîḓe"/>
            <p:cNvSpPr/>
            <p:nvPr/>
          </p:nvSpPr>
          <p:spPr bwMode="auto">
            <a:xfrm>
              <a:off x="8007993" y="3401421"/>
              <a:ext cx="77674" cy="729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6" name="iŝḷîḑè"/>
            <p:cNvSpPr/>
            <p:nvPr/>
          </p:nvSpPr>
          <p:spPr bwMode="auto">
            <a:xfrm>
              <a:off x="7996224" y="3271965"/>
              <a:ext cx="56490" cy="517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 name="îSḷíḍé"/>
            <p:cNvSpPr/>
            <p:nvPr/>
          </p:nvSpPr>
          <p:spPr bwMode="auto">
            <a:xfrm>
              <a:off x="7967979" y="3128386"/>
              <a:ext cx="68259"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 name="iś1idê"/>
            <p:cNvSpPr/>
            <p:nvPr/>
          </p:nvSpPr>
          <p:spPr bwMode="auto">
            <a:xfrm>
              <a:off x="7913843" y="3003638"/>
              <a:ext cx="54136" cy="564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 name="ïš1îḍe"/>
            <p:cNvSpPr/>
            <p:nvPr/>
          </p:nvSpPr>
          <p:spPr bwMode="auto">
            <a:xfrm>
              <a:off x="7840877" y="2871828"/>
              <a:ext cx="65905" cy="706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0" name="íšḷïḋe"/>
            <p:cNvSpPr/>
            <p:nvPr/>
          </p:nvSpPr>
          <p:spPr bwMode="auto">
            <a:xfrm>
              <a:off x="7784387" y="2754140"/>
              <a:ext cx="51782" cy="564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1" name="ïś1idè"/>
            <p:cNvSpPr/>
            <p:nvPr/>
          </p:nvSpPr>
          <p:spPr bwMode="auto">
            <a:xfrm>
              <a:off x="7706713" y="2619977"/>
              <a:ext cx="77674" cy="776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2" name="íṣ1íḋè"/>
            <p:cNvSpPr/>
            <p:nvPr/>
          </p:nvSpPr>
          <p:spPr bwMode="auto">
            <a:xfrm>
              <a:off x="7617271" y="2502290"/>
              <a:ext cx="89442" cy="847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3" name="ïşḷïďé"/>
            <p:cNvSpPr/>
            <p:nvPr/>
          </p:nvSpPr>
          <p:spPr bwMode="auto">
            <a:xfrm>
              <a:off x="7534890" y="2419908"/>
              <a:ext cx="54136" cy="541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4" name="ïşḷîḓê"/>
            <p:cNvSpPr/>
            <p:nvPr/>
          </p:nvSpPr>
          <p:spPr bwMode="auto">
            <a:xfrm>
              <a:off x="7417202" y="2302221"/>
              <a:ext cx="89442"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5" name="ïṩlîḋé"/>
            <p:cNvSpPr/>
            <p:nvPr/>
          </p:nvSpPr>
          <p:spPr bwMode="auto">
            <a:xfrm>
              <a:off x="7327760" y="2205718"/>
              <a:ext cx="72966" cy="800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6" name="íšḷîḓe"/>
            <p:cNvSpPr/>
            <p:nvPr/>
          </p:nvSpPr>
          <p:spPr bwMode="auto">
            <a:xfrm>
              <a:off x="7226549" y="2118629"/>
              <a:ext cx="68259" cy="659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solidFill>
                <a:effectLst/>
                <a:uLnTx/>
                <a:uFillTx/>
                <a:ea typeface="+mn-ea"/>
                <a:cs typeface="+mn-cs"/>
              </a:endParaRPr>
            </a:p>
          </p:txBody>
        </p:sp>
        <p:sp>
          <p:nvSpPr>
            <p:cNvPr id="37" name="î$lîḑè"/>
            <p:cNvSpPr/>
            <p:nvPr/>
          </p:nvSpPr>
          <p:spPr bwMode="auto">
            <a:xfrm>
              <a:off x="7092385" y="2050370"/>
              <a:ext cx="77674" cy="776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8" name="îṥḷîḓé"/>
            <p:cNvSpPr/>
            <p:nvPr/>
          </p:nvSpPr>
          <p:spPr bwMode="auto">
            <a:xfrm>
              <a:off x="6974698" y="1989173"/>
              <a:ext cx="68259" cy="659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9" name="íṥḻiďè"/>
            <p:cNvSpPr/>
            <p:nvPr/>
          </p:nvSpPr>
          <p:spPr bwMode="auto">
            <a:xfrm>
              <a:off x="6847596" y="1923268"/>
              <a:ext cx="72966" cy="706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0" name="í$ļíḋé"/>
            <p:cNvSpPr/>
            <p:nvPr/>
          </p:nvSpPr>
          <p:spPr bwMode="auto">
            <a:xfrm>
              <a:off x="6725201" y="1862071"/>
              <a:ext cx="65905"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1" name="iṧľíḓè"/>
            <p:cNvSpPr/>
            <p:nvPr/>
          </p:nvSpPr>
          <p:spPr bwMode="auto">
            <a:xfrm>
              <a:off x="6586330" y="1822057"/>
              <a:ext cx="70612" cy="729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2" name="îślîḋê"/>
            <p:cNvSpPr/>
            <p:nvPr/>
          </p:nvSpPr>
          <p:spPr bwMode="auto">
            <a:xfrm>
              <a:off x="6440398" y="1793812"/>
              <a:ext cx="82381" cy="847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3" name="ísľiďe"/>
            <p:cNvSpPr/>
            <p:nvPr/>
          </p:nvSpPr>
          <p:spPr bwMode="auto">
            <a:xfrm>
              <a:off x="6318003" y="1789104"/>
              <a:ext cx="54136" cy="541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4" name="i$ļîḋé"/>
            <p:cNvSpPr/>
            <p:nvPr/>
          </p:nvSpPr>
          <p:spPr bwMode="auto">
            <a:xfrm>
              <a:off x="6167363" y="1753798"/>
              <a:ext cx="77674" cy="800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5" name="ïṡḻíḍè"/>
            <p:cNvSpPr/>
            <p:nvPr/>
          </p:nvSpPr>
          <p:spPr bwMode="auto">
            <a:xfrm>
              <a:off x="6037907" y="1749091"/>
              <a:ext cx="56490" cy="564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6" name="îṩḻîḑê"/>
            <p:cNvSpPr/>
            <p:nvPr/>
          </p:nvSpPr>
          <p:spPr bwMode="auto">
            <a:xfrm>
              <a:off x="5899036" y="1772628"/>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7" name="i$ḷíďé"/>
            <p:cNvSpPr/>
            <p:nvPr/>
          </p:nvSpPr>
          <p:spPr bwMode="auto">
            <a:xfrm>
              <a:off x="5743689" y="1777336"/>
              <a:ext cx="87089"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8" name="iṧľiḑê"/>
            <p:cNvSpPr/>
            <p:nvPr/>
          </p:nvSpPr>
          <p:spPr bwMode="auto">
            <a:xfrm>
              <a:off x="5602464" y="1798519"/>
              <a:ext cx="89442"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9" name="iSlídê"/>
            <p:cNvSpPr/>
            <p:nvPr/>
          </p:nvSpPr>
          <p:spPr bwMode="auto">
            <a:xfrm>
              <a:off x="5480069" y="1838533"/>
              <a:ext cx="61197" cy="564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0" name="ïṥļïḓè"/>
            <p:cNvSpPr/>
            <p:nvPr/>
          </p:nvSpPr>
          <p:spPr bwMode="auto">
            <a:xfrm>
              <a:off x="5341198" y="1878547"/>
              <a:ext cx="77674" cy="706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1" name="íṡḷïďê"/>
            <p:cNvSpPr/>
            <p:nvPr/>
          </p:nvSpPr>
          <p:spPr bwMode="auto">
            <a:xfrm>
              <a:off x="5218803" y="1939744"/>
              <a:ext cx="72966" cy="776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2" name="ïṧļîḋê"/>
            <p:cNvSpPr/>
            <p:nvPr/>
          </p:nvSpPr>
          <p:spPr bwMode="auto">
            <a:xfrm>
              <a:off x="5084640" y="2000942"/>
              <a:ext cx="89442" cy="823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3" name="íṧliḍè"/>
            <p:cNvSpPr/>
            <p:nvPr/>
          </p:nvSpPr>
          <p:spPr bwMode="auto">
            <a:xfrm>
              <a:off x="4971660" y="2078615"/>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4" name="íṥḷiḋè"/>
            <p:cNvSpPr/>
            <p:nvPr/>
          </p:nvSpPr>
          <p:spPr bwMode="auto">
            <a:xfrm>
              <a:off x="4844558" y="2144520"/>
              <a:ext cx="72966" cy="682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5" name="iślïḓê"/>
            <p:cNvSpPr/>
            <p:nvPr/>
          </p:nvSpPr>
          <p:spPr bwMode="auto">
            <a:xfrm>
              <a:off x="4738639" y="2233962"/>
              <a:ext cx="89442"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6" name="i$ļíḓé"/>
            <p:cNvSpPr/>
            <p:nvPr/>
          </p:nvSpPr>
          <p:spPr bwMode="auto">
            <a:xfrm>
              <a:off x="4653904" y="2346942"/>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7" name="îṡḻîḍê"/>
            <p:cNvSpPr/>
            <p:nvPr/>
          </p:nvSpPr>
          <p:spPr bwMode="auto">
            <a:xfrm>
              <a:off x="4543278" y="2436385"/>
              <a:ext cx="77674" cy="776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8" name="iṩḷíďè"/>
            <p:cNvSpPr/>
            <p:nvPr/>
          </p:nvSpPr>
          <p:spPr bwMode="auto">
            <a:xfrm>
              <a:off x="4442067" y="2535242"/>
              <a:ext cx="77674" cy="800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9" name="ïš1iḑe"/>
            <p:cNvSpPr/>
            <p:nvPr/>
          </p:nvSpPr>
          <p:spPr bwMode="auto">
            <a:xfrm>
              <a:off x="4369101" y="2652929"/>
              <a:ext cx="84735" cy="847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0" name="îṩlíḑé"/>
            <p:cNvSpPr/>
            <p:nvPr/>
          </p:nvSpPr>
          <p:spPr bwMode="auto">
            <a:xfrm>
              <a:off x="4303196" y="2775324"/>
              <a:ext cx="82381"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1" name="íṧ1îḍê"/>
            <p:cNvSpPr/>
            <p:nvPr/>
          </p:nvSpPr>
          <p:spPr bwMode="auto">
            <a:xfrm>
              <a:off x="4246706" y="2909488"/>
              <a:ext cx="68259" cy="729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2" name="íşḻîḍe"/>
            <p:cNvSpPr/>
            <p:nvPr/>
          </p:nvSpPr>
          <p:spPr bwMode="auto">
            <a:xfrm>
              <a:off x="4180801" y="3031883"/>
              <a:ext cx="72966" cy="800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3" name="îŝ1ïḓê"/>
            <p:cNvSpPr/>
            <p:nvPr/>
          </p:nvSpPr>
          <p:spPr bwMode="auto">
            <a:xfrm>
              <a:off x="4136080" y="3173107"/>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4" name="îšľïḋê"/>
            <p:cNvSpPr/>
            <p:nvPr/>
          </p:nvSpPr>
          <p:spPr bwMode="auto">
            <a:xfrm>
              <a:off x="4103128" y="3300210"/>
              <a:ext cx="82381" cy="847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5" name="ïsḷíďè"/>
            <p:cNvSpPr/>
            <p:nvPr/>
          </p:nvSpPr>
          <p:spPr bwMode="auto">
            <a:xfrm>
              <a:off x="4091359" y="3446142"/>
              <a:ext cx="61197" cy="659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6" name="íśḷidé"/>
            <p:cNvSpPr/>
            <p:nvPr/>
          </p:nvSpPr>
          <p:spPr bwMode="auto">
            <a:xfrm>
              <a:off x="4067821" y="3589720"/>
              <a:ext cx="61197" cy="564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7" name="ïṥ1ïdê"/>
            <p:cNvSpPr/>
            <p:nvPr/>
          </p:nvSpPr>
          <p:spPr bwMode="auto">
            <a:xfrm>
              <a:off x="4041930" y="3719176"/>
              <a:ext cx="70612" cy="776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8" name="í$ľiḍê"/>
            <p:cNvSpPr/>
            <p:nvPr/>
          </p:nvSpPr>
          <p:spPr bwMode="auto">
            <a:xfrm>
              <a:off x="4058406" y="3869816"/>
              <a:ext cx="61197" cy="564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9" name="iṣḷíďé"/>
            <p:cNvSpPr/>
            <p:nvPr/>
          </p:nvSpPr>
          <p:spPr bwMode="auto">
            <a:xfrm>
              <a:off x="4084298" y="4008687"/>
              <a:ext cx="56490" cy="564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0" name="iṥļiḓe"/>
            <p:cNvSpPr/>
            <p:nvPr/>
          </p:nvSpPr>
          <p:spPr bwMode="auto">
            <a:xfrm>
              <a:off x="4091359" y="4131082"/>
              <a:ext cx="89442"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1" name="íš1îḋe"/>
            <p:cNvSpPr/>
            <p:nvPr/>
          </p:nvSpPr>
          <p:spPr bwMode="auto">
            <a:xfrm>
              <a:off x="4112543" y="4272307"/>
              <a:ext cx="89442"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2" name="iṡļíḋe"/>
            <p:cNvSpPr/>
            <p:nvPr/>
          </p:nvSpPr>
          <p:spPr bwMode="auto">
            <a:xfrm>
              <a:off x="4157264" y="4422947"/>
              <a:ext cx="56490"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3" name="îṧḷîḑe"/>
            <p:cNvSpPr/>
            <p:nvPr/>
          </p:nvSpPr>
          <p:spPr bwMode="auto">
            <a:xfrm>
              <a:off x="4209046" y="4533573"/>
              <a:ext cx="89442" cy="847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4" name="íšļïḍè"/>
            <p:cNvSpPr/>
            <p:nvPr/>
          </p:nvSpPr>
          <p:spPr bwMode="auto">
            <a:xfrm>
              <a:off x="4279659" y="4667736"/>
              <a:ext cx="72966" cy="729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5" name="îşľidé"/>
            <p:cNvSpPr/>
            <p:nvPr/>
          </p:nvSpPr>
          <p:spPr bwMode="auto">
            <a:xfrm>
              <a:off x="4352625" y="4801900"/>
              <a:ext cx="56490" cy="49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6" name="iṥḷïḑe"/>
            <p:cNvSpPr/>
            <p:nvPr/>
          </p:nvSpPr>
          <p:spPr bwMode="auto">
            <a:xfrm>
              <a:off x="4420883" y="4924295"/>
              <a:ext cx="54136" cy="564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7" name="ïŝḻíḓe"/>
            <p:cNvSpPr/>
            <p:nvPr/>
          </p:nvSpPr>
          <p:spPr bwMode="auto">
            <a:xfrm>
              <a:off x="4493849" y="5013737"/>
              <a:ext cx="87089" cy="823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8" name="íṣľíḓe"/>
            <p:cNvSpPr/>
            <p:nvPr/>
          </p:nvSpPr>
          <p:spPr bwMode="auto">
            <a:xfrm>
              <a:off x="4599768" y="5119656"/>
              <a:ext cx="77674" cy="776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9" name="ïŝḻîḓê"/>
            <p:cNvSpPr/>
            <p:nvPr/>
          </p:nvSpPr>
          <p:spPr bwMode="auto">
            <a:xfrm>
              <a:off x="4705687" y="5225574"/>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0" name="îṡļïde"/>
            <p:cNvSpPr/>
            <p:nvPr/>
          </p:nvSpPr>
          <p:spPr bwMode="auto">
            <a:xfrm>
              <a:off x="4804544" y="5326785"/>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1" name="îslïḋé"/>
            <p:cNvSpPr/>
            <p:nvPr/>
          </p:nvSpPr>
          <p:spPr bwMode="auto">
            <a:xfrm>
              <a:off x="4901048" y="5397398"/>
              <a:ext cx="89442"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2" name="íŝlîḑê"/>
            <p:cNvSpPr/>
            <p:nvPr/>
          </p:nvSpPr>
          <p:spPr bwMode="auto">
            <a:xfrm>
              <a:off x="5039919" y="5477425"/>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3" name="iş1íḑé"/>
            <p:cNvSpPr/>
            <p:nvPr/>
          </p:nvSpPr>
          <p:spPr bwMode="auto">
            <a:xfrm>
              <a:off x="5157606" y="5531561"/>
              <a:ext cx="77674" cy="800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4" name="ïslídè"/>
            <p:cNvSpPr/>
            <p:nvPr/>
          </p:nvSpPr>
          <p:spPr bwMode="auto">
            <a:xfrm>
              <a:off x="5291769" y="5604527"/>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5" name="îṥḷïḋe"/>
            <p:cNvSpPr/>
            <p:nvPr/>
          </p:nvSpPr>
          <p:spPr bwMode="auto">
            <a:xfrm>
              <a:off x="5414164" y="5672786"/>
              <a:ext cx="65905"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6" name="îSļïḓé"/>
            <p:cNvSpPr/>
            <p:nvPr/>
          </p:nvSpPr>
          <p:spPr bwMode="auto">
            <a:xfrm>
              <a:off x="5557743" y="5698677"/>
              <a:ext cx="51782" cy="517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7" name="ïṡľîde"/>
            <p:cNvSpPr/>
            <p:nvPr/>
          </p:nvSpPr>
          <p:spPr bwMode="auto">
            <a:xfrm>
              <a:off x="5680138" y="5705739"/>
              <a:ext cx="89442"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8" name="ïṡ1iḑê"/>
            <p:cNvSpPr/>
            <p:nvPr/>
          </p:nvSpPr>
          <p:spPr bwMode="auto">
            <a:xfrm>
              <a:off x="5821362" y="5726922"/>
              <a:ext cx="89442" cy="8944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9" name="îSḷïďê"/>
            <p:cNvSpPr/>
            <p:nvPr/>
          </p:nvSpPr>
          <p:spPr bwMode="auto">
            <a:xfrm>
              <a:off x="5976710" y="5766936"/>
              <a:ext cx="49429" cy="49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0" name="iś1ïdé"/>
            <p:cNvSpPr/>
            <p:nvPr/>
          </p:nvSpPr>
          <p:spPr bwMode="auto">
            <a:xfrm>
              <a:off x="6110873" y="5766936"/>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1" name="ïṩľiďé"/>
            <p:cNvSpPr/>
            <p:nvPr/>
          </p:nvSpPr>
          <p:spPr bwMode="auto">
            <a:xfrm>
              <a:off x="6245037" y="5738691"/>
              <a:ext cx="72966" cy="729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2" name="íślíḑe"/>
            <p:cNvSpPr/>
            <p:nvPr/>
          </p:nvSpPr>
          <p:spPr bwMode="auto">
            <a:xfrm>
              <a:off x="6379200" y="5710446"/>
              <a:ext cx="82381" cy="847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3" name="í$1iḍé"/>
            <p:cNvSpPr/>
            <p:nvPr/>
          </p:nvSpPr>
          <p:spPr bwMode="auto">
            <a:xfrm>
              <a:off x="6522779" y="5693970"/>
              <a:ext cx="72966" cy="729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4" name="íŝḻïḋè"/>
            <p:cNvSpPr/>
            <p:nvPr/>
          </p:nvSpPr>
          <p:spPr bwMode="auto">
            <a:xfrm>
              <a:off x="6664003" y="5672786"/>
              <a:ext cx="65905" cy="706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5" name="íṧ1ïḓè"/>
            <p:cNvSpPr/>
            <p:nvPr/>
          </p:nvSpPr>
          <p:spPr bwMode="auto">
            <a:xfrm>
              <a:off x="6791106" y="5621004"/>
              <a:ext cx="68259"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6" name="îşlîḓé"/>
            <p:cNvSpPr/>
            <p:nvPr/>
          </p:nvSpPr>
          <p:spPr bwMode="auto">
            <a:xfrm>
              <a:off x="6913501" y="5555099"/>
              <a:ext cx="72966" cy="659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7" name="îšľíḓè"/>
            <p:cNvSpPr/>
            <p:nvPr/>
          </p:nvSpPr>
          <p:spPr bwMode="auto">
            <a:xfrm>
              <a:off x="7042957" y="5486840"/>
              <a:ext cx="65905" cy="682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8" name="î$ľîḍé"/>
            <p:cNvSpPr/>
            <p:nvPr/>
          </p:nvSpPr>
          <p:spPr bwMode="auto">
            <a:xfrm>
              <a:off x="7170059" y="5425643"/>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9" name="ïşḻíḑè"/>
            <p:cNvSpPr/>
            <p:nvPr/>
          </p:nvSpPr>
          <p:spPr bwMode="auto">
            <a:xfrm>
              <a:off x="7283039" y="5343262"/>
              <a:ext cx="72966" cy="729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0" name="îşliḑe"/>
            <p:cNvSpPr/>
            <p:nvPr/>
          </p:nvSpPr>
          <p:spPr bwMode="auto">
            <a:xfrm>
              <a:off x="7377189" y="5237343"/>
              <a:ext cx="77674" cy="823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1" name="íṩļïďé"/>
            <p:cNvSpPr/>
            <p:nvPr/>
          </p:nvSpPr>
          <p:spPr bwMode="auto">
            <a:xfrm>
              <a:off x="7483107" y="5147901"/>
              <a:ext cx="68259" cy="659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2" name="ïṧľîḍé"/>
            <p:cNvSpPr/>
            <p:nvPr/>
          </p:nvSpPr>
          <p:spPr bwMode="auto">
            <a:xfrm>
              <a:off x="7589026" y="5051397"/>
              <a:ext cx="56490" cy="5649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3" name="íşḻîḋe"/>
            <p:cNvSpPr/>
            <p:nvPr/>
          </p:nvSpPr>
          <p:spPr bwMode="auto">
            <a:xfrm>
              <a:off x="7685529" y="4945478"/>
              <a:ext cx="65905" cy="682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4" name="ïşlídê"/>
            <p:cNvSpPr/>
            <p:nvPr/>
          </p:nvSpPr>
          <p:spPr bwMode="auto">
            <a:xfrm>
              <a:off x="7751434" y="4830145"/>
              <a:ext cx="56490" cy="541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5" name="îṡľïďê"/>
            <p:cNvSpPr/>
            <p:nvPr/>
          </p:nvSpPr>
          <p:spPr bwMode="auto">
            <a:xfrm>
              <a:off x="7800863" y="4688920"/>
              <a:ext cx="84735" cy="847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6" name="íṥlíďè"/>
            <p:cNvSpPr/>
            <p:nvPr/>
          </p:nvSpPr>
          <p:spPr bwMode="auto">
            <a:xfrm>
              <a:off x="7873829" y="4573586"/>
              <a:ext cx="72966" cy="659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7" name="îṧľîḑé"/>
            <p:cNvSpPr/>
            <p:nvPr/>
          </p:nvSpPr>
          <p:spPr bwMode="auto">
            <a:xfrm>
              <a:off x="7930319" y="4439423"/>
              <a:ext cx="89442" cy="823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8" name="í$ļíďé"/>
            <p:cNvSpPr/>
            <p:nvPr/>
          </p:nvSpPr>
          <p:spPr bwMode="auto">
            <a:xfrm>
              <a:off x="7986809" y="4317028"/>
              <a:ext cx="61197"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9" name="íSḷiḋé"/>
            <p:cNvSpPr/>
            <p:nvPr/>
          </p:nvSpPr>
          <p:spPr bwMode="auto">
            <a:xfrm>
              <a:off x="7996224" y="4166388"/>
              <a:ext cx="84735" cy="8238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10" name="ïSľïḋé"/>
            <p:cNvSpPr/>
            <p:nvPr/>
          </p:nvSpPr>
          <p:spPr bwMode="auto">
            <a:xfrm>
              <a:off x="8029176" y="4036932"/>
              <a:ext cx="63551" cy="6119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11" name="í$ḻîdê"/>
            <p:cNvSpPr/>
            <p:nvPr/>
          </p:nvSpPr>
          <p:spPr bwMode="auto">
            <a:xfrm>
              <a:off x="8048006" y="3898061"/>
              <a:ext cx="65905" cy="659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ea typeface="+mn-ea"/>
                <a:cs typeface="+mn-cs"/>
              </a:endParaRPr>
            </a:p>
          </p:txBody>
        </p:sp>
      </p:grpSp>
      <p:grpSp>
        <p:nvGrpSpPr>
          <p:cNvPr id="9" name="组合 8"/>
          <p:cNvGrpSpPr/>
          <p:nvPr/>
        </p:nvGrpSpPr>
        <p:grpSpPr>
          <a:xfrm>
            <a:off x="4006624" y="1663224"/>
            <a:ext cx="4212975" cy="3758184"/>
            <a:chOff x="4006624" y="1663224"/>
            <a:chExt cx="4212975" cy="3758184"/>
          </a:xfrm>
        </p:grpSpPr>
        <p:sp>
          <p:nvSpPr>
            <p:cNvPr id="112" name="íS1îďé"/>
            <p:cNvSpPr/>
            <p:nvPr/>
          </p:nvSpPr>
          <p:spPr bwMode="auto">
            <a:xfrm>
              <a:off x="6515746" y="1663224"/>
              <a:ext cx="476575" cy="476575"/>
            </a:xfrm>
            <a:prstGeom prst="ellipse">
              <a:avLst/>
            </a:prstGeom>
            <a:solidFill>
              <a:srgbClr val="F97B89"/>
            </a:solid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sp>
          <p:nvSpPr>
            <p:cNvPr id="113" name="îSľîdê"/>
            <p:cNvSpPr/>
            <p:nvPr/>
          </p:nvSpPr>
          <p:spPr bwMode="auto">
            <a:xfrm>
              <a:off x="7702141" y="4202061"/>
              <a:ext cx="517458" cy="517458"/>
            </a:xfrm>
            <a:prstGeom prst="ellipse">
              <a:avLst/>
            </a:prstGeom>
            <a:solidFill>
              <a:srgbClr val="F97B89"/>
            </a:solid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sp>
          <p:nvSpPr>
            <p:cNvPr id="114" name="iśľîḍê"/>
            <p:cNvSpPr/>
            <p:nvPr/>
          </p:nvSpPr>
          <p:spPr bwMode="auto">
            <a:xfrm>
              <a:off x="4332428" y="4880043"/>
              <a:ext cx="539899" cy="541365"/>
            </a:xfrm>
            <a:prstGeom prst="ellipse">
              <a:avLst/>
            </a:prstGeom>
            <a:solidFill>
              <a:srgbClr val="F97B89"/>
            </a:solid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ea typeface="+mn-ea"/>
                <a:cs typeface="+mn-cs"/>
              </a:endParaRPr>
            </a:p>
          </p:txBody>
        </p:sp>
        <p:sp>
          <p:nvSpPr>
            <p:cNvPr id="115" name="i$lîḍê"/>
            <p:cNvSpPr/>
            <p:nvPr/>
          </p:nvSpPr>
          <p:spPr bwMode="auto">
            <a:xfrm>
              <a:off x="4006624" y="2676466"/>
              <a:ext cx="513492" cy="517825"/>
            </a:xfrm>
            <a:prstGeom prst="ellipse">
              <a:avLst/>
            </a:prstGeom>
            <a:solidFill>
              <a:srgbClr val="F97B89"/>
            </a:solidFill>
            <a:ln w="381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ea typeface="+mn-ea"/>
                <a:cs typeface="+mn-cs"/>
              </a:endParaRPr>
            </a:p>
          </p:txBody>
        </p:sp>
      </p:grpSp>
      <p:grpSp>
        <p:nvGrpSpPr>
          <p:cNvPr id="119" name="组合 118"/>
          <p:cNvGrpSpPr/>
          <p:nvPr/>
        </p:nvGrpSpPr>
        <p:grpSpPr>
          <a:xfrm>
            <a:off x="494665" y="3978910"/>
            <a:ext cx="3264535" cy="1921449"/>
            <a:chOff x="7247546" y="3272808"/>
            <a:chExt cx="3009900" cy="1458108"/>
          </a:xfrm>
        </p:grpSpPr>
        <p:sp>
          <p:nvSpPr>
            <p:cNvPr id="120" name="文本框 119"/>
            <p:cNvSpPr txBox="1"/>
            <p:nvPr/>
          </p:nvSpPr>
          <p:spPr>
            <a:xfrm>
              <a:off x="7248181" y="3272808"/>
              <a:ext cx="2879090" cy="3026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具体运算阶段（</a:t>
              </a:r>
              <a:r>
                <a:rPr kumimoji="0" lang="en-US" altLang="zh-CN"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7-11</a:t>
              </a: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岁</a:t>
              </a: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121" name="文本框 120"/>
            <p:cNvSpPr txBox="1"/>
            <p:nvPr/>
          </p:nvSpPr>
          <p:spPr>
            <a:xfrm>
              <a:off x="7247546" y="3630313"/>
              <a:ext cx="3009900" cy="1100603"/>
            </a:xfrm>
            <a:prstGeom prst="rect">
              <a:avLst/>
            </a:prstGeom>
            <a:noFill/>
          </p:spPr>
          <p:txBody>
            <a:bodyPr wrap="square" rtlCol="0">
              <a:spAutoFit/>
            </a:bodyPr>
            <a:lstStyle>
              <a:defPPr>
                <a:defRPr lang="zh-CN"/>
              </a:defPPr>
              <a:lvl1pPr algn="ctr">
                <a:lnSpc>
                  <a:spcPts val="2000"/>
                </a:lnSpc>
                <a:spcBef>
                  <a:spcPts val="600"/>
                </a:spcBef>
                <a:defRPr sz="1200">
                  <a:solidFill>
                    <a:schemeClr val="tx1">
                      <a:lumMod val="85000"/>
                      <a:lumOff val="15000"/>
                    </a:schemeClr>
                  </a:solidFill>
                  <a:cs typeface="宋体" panose="02010600030101010101" pitchFamily="2" charset="-122"/>
                </a:defRPr>
              </a:lvl1pPr>
            </a:lstStyle>
            <a:p>
              <a:pPr algn="l"/>
              <a:r>
                <a:rPr lang="zh-CN" altLang="en-US" sz="1800" dirty="0">
                  <a:latin typeface="微软雅黑" panose="020B0503020204020204" pitchFamily="34" charset="-122"/>
                  <a:ea typeface="微软雅黑" panose="020B0503020204020204" pitchFamily="34" charset="-122"/>
                </a:rPr>
                <a:t>出现了逻辑思维和零散的可逆运算，但一般只能对具体事物或形象进行运算。在这一阶段，儿童已经有了</a:t>
              </a:r>
              <a:r>
                <a:rPr lang="en-US" altLang="zh-CN" sz="1800" dirty="0">
                  <a:latin typeface="微软雅黑" panose="020B0503020204020204" pitchFamily="34" charset="-122"/>
                  <a:ea typeface="微软雅黑" panose="020B0503020204020204" pitchFamily="34" charset="-122"/>
                </a:rPr>
                <a:t>“</a:t>
              </a:r>
              <a:r>
                <a:rPr lang="zh-CN" altLang="en-US" sz="1800" b="1" dirty="0">
                  <a:solidFill>
                    <a:srgbClr val="FF0000"/>
                  </a:solidFill>
                  <a:latin typeface="微软雅黑" panose="020B0503020204020204" pitchFamily="34" charset="-122"/>
                  <a:ea typeface="微软雅黑" panose="020B0503020204020204" pitchFamily="34" charset="-122"/>
                </a:rPr>
                <a:t>守恒</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的概念</a:t>
              </a:r>
              <a:endParaRPr lang="zh-CN" altLang="en-US" sz="1800" dirty="0">
                <a:latin typeface="微软雅黑" panose="020B0503020204020204" pitchFamily="34" charset="-122"/>
                <a:ea typeface="微软雅黑" panose="020B0503020204020204" pitchFamily="34" charset="-122"/>
              </a:endParaRPr>
            </a:p>
            <a:p>
              <a:pPr algn="r"/>
              <a:endParaRPr lang="zh-CN" altLang="en-US" sz="1800" dirty="0">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8267065" y="1416685"/>
            <a:ext cx="2644775" cy="1477428"/>
            <a:chOff x="7324011" y="3323534"/>
            <a:chExt cx="2644819" cy="1257852"/>
          </a:xfrm>
        </p:grpSpPr>
        <p:sp>
          <p:nvSpPr>
            <p:cNvPr id="123" name="文本框 122"/>
            <p:cNvSpPr txBox="1"/>
            <p:nvPr/>
          </p:nvSpPr>
          <p:spPr>
            <a:xfrm>
              <a:off x="7324011" y="3323534"/>
              <a:ext cx="2462530" cy="3395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前运算阶段（</a:t>
              </a:r>
              <a:r>
                <a:rPr kumimoji="0" lang="en-US" altLang="zh-CN"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2-7</a:t>
              </a: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岁</a:t>
              </a: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124" name="文本框 123"/>
            <p:cNvSpPr txBox="1"/>
            <p:nvPr/>
          </p:nvSpPr>
          <p:spPr>
            <a:xfrm>
              <a:off x="7382789" y="3630425"/>
              <a:ext cx="2586041" cy="950961"/>
            </a:xfrm>
            <a:prstGeom prst="rect">
              <a:avLst/>
            </a:prstGeom>
            <a:noFill/>
          </p:spPr>
          <p:txBody>
            <a:bodyPr wrap="square" rtlCol="0">
              <a:spAutoFit/>
            </a:bodyPr>
            <a:lstStyle>
              <a:defPPr>
                <a:defRPr lang="zh-CN"/>
              </a:defPPr>
              <a:lvl1pPr algn="ctr">
                <a:lnSpc>
                  <a:spcPts val="2000"/>
                </a:lnSpc>
                <a:spcBef>
                  <a:spcPts val="600"/>
                </a:spcBef>
                <a:defRPr sz="1200">
                  <a:solidFill>
                    <a:schemeClr val="tx1">
                      <a:lumMod val="85000"/>
                      <a:lumOff val="15000"/>
                    </a:schemeClr>
                  </a:solidFill>
                  <a:cs typeface="宋体" panose="02010600030101010101" pitchFamily="2" charset="-122"/>
                </a:defRPr>
              </a:lvl1pPr>
            </a:lstStyle>
            <a:p>
              <a:pPr algn="l"/>
              <a:r>
                <a:rPr lang="zh-CN" altLang="en-US" sz="1800" dirty="0"/>
                <a:t>个体开始运用简单的语言符号从事思考，具有表象思维能力，但缺乏可逆性。</a:t>
              </a:r>
              <a:endParaRPr lang="zh-CN" altLang="en-US" sz="1800" dirty="0"/>
            </a:p>
          </p:txBody>
        </p:sp>
      </p:grpSp>
      <p:grpSp>
        <p:nvGrpSpPr>
          <p:cNvPr id="125" name="组合 124"/>
          <p:cNvGrpSpPr/>
          <p:nvPr/>
        </p:nvGrpSpPr>
        <p:grpSpPr>
          <a:xfrm>
            <a:off x="8811260" y="3756660"/>
            <a:ext cx="2995930" cy="1661341"/>
            <a:chOff x="7382790" y="3282064"/>
            <a:chExt cx="2608274" cy="1063138"/>
          </a:xfrm>
        </p:grpSpPr>
        <p:sp>
          <p:nvSpPr>
            <p:cNvPr id="126" name="文本框 125"/>
            <p:cNvSpPr txBox="1"/>
            <p:nvPr/>
          </p:nvSpPr>
          <p:spPr>
            <a:xfrm>
              <a:off x="7406562" y="3282064"/>
              <a:ext cx="2584502" cy="25519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形式运算阶段（</a:t>
              </a:r>
              <a:r>
                <a:rPr kumimoji="0" lang="en-US" altLang="zh-CN"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11-16</a:t>
              </a: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岁</a:t>
              </a: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endPar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127" name="文本框 126"/>
            <p:cNvSpPr txBox="1"/>
            <p:nvPr/>
          </p:nvSpPr>
          <p:spPr>
            <a:xfrm>
              <a:off x="7382790" y="3630425"/>
              <a:ext cx="2608274" cy="714777"/>
            </a:xfrm>
            <a:prstGeom prst="rect">
              <a:avLst/>
            </a:prstGeom>
            <a:noFill/>
          </p:spPr>
          <p:txBody>
            <a:bodyPr wrap="square" rtlCol="0">
              <a:spAutoFit/>
            </a:bodyPr>
            <a:lstStyle>
              <a:defPPr>
                <a:defRPr lang="zh-CN"/>
              </a:defPPr>
              <a:lvl1pPr algn="ctr">
                <a:lnSpc>
                  <a:spcPts val="2000"/>
                </a:lnSpc>
                <a:spcBef>
                  <a:spcPts val="600"/>
                </a:spcBef>
                <a:defRPr sz="1200">
                  <a:solidFill>
                    <a:schemeClr val="tx1">
                      <a:lumMod val="85000"/>
                      <a:lumOff val="15000"/>
                    </a:schemeClr>
                  </a:solidFill>
                  <a:cs typeface="宋体" panose="02010600030101010101" pitchFamily="2" charset="-122"/>
                </a:defRPr>
              </a:lvl1pPr>
            </a:lstStyle>
            <a:p>
              <a:pPr algn="l"/>
              <a:r>
                <a:rPr lang="zh-CN" altLang="en-US" sz="1800" dirty="0"/>
                <a:t>能在头脑中把形式和内容分开，使思维超出所感知的具体事物或形象，进行抽象的逻辑思维和命题运算。</a:t>
              </a:r>
              <a:endParaRPr lang="zh-CN" altLang="en-US" sz="1800" dirty="0"/>
            </a:p>
          </p:txBody>
        </p:sp>
      </p:grpSp>
      <p:grpSp>
        <p:nvGrpSpPr>
          <p:cNvPr id="128" name="íṧľidè"/>
          <p:cNvGrpSpPr/>
          <p:nvPr/>
        </p:nvGrpSpPr>
        <p:grpSpPr>
          <a:xfrm>
            <a:off x="8062209" y="3975956"/>
            <a:ext cx="749307" cy="437942"/>
            <a:chOff x="6725950" y="1588210"/>
            <a:chExt cx="1366099" cy="437942"/>
          </a:xfrm>
        </p:grpSpPr>
        <p:cxnSp>
          <p:nvCxnSpPr>
            <p:cNvPr id="129" name="直接连接符 128"/>
            <p:cNvCxnSpPr/>
            <p:nvPr/>
          </p:nvCxnSpPr>
          <p:spPr>
            <a:xfrm flipV="1">
              <a:off x="6725950" y="1588210"/>
              <a:ext cx="187589" cy="4379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6913539" y="1591263"/>
              <a:ext cx="1178510" cy="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34" name="íṧľidè"/>
          <p:cNvGrpSpPr/>
          <p:nvPr/>
        </p:nvGrpSpPr>
        <p:grpSpPr>
          <a:xfrm flipH="1">
            <a:off x="3416654" y="2363060"/>
            <a:ext cx="736300" cy="437942"/>
            <a:chOff x="6725950" y="1588210"/>
            <a:chExt cx="1366099" cy="437942"/>
          </a:xfrm>
        </p:grpSpPr>
        <p:cxnSp>
          <p:nvCxnSpPr>
            <p:cNvPr id="135" name="直接连接符 134"/>
            <p:cNvCxnSpPr/>
            <p:nvPr/>
          </p:nvCxnSpPr>
          <p:spPr>
            <a:xfrm flipV="1">
              <a:off x="6725950" y="1588210"/>
              <a:ext cx="187589" cy="43794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6913539" y="1591263"/>
              <a:ext cx="1178510" cy="0"/>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116" name="组合 115"/>
          <p:cNvGrpSpPr/>
          <p:nvPr/>
        </p:nvGrpSpPr>
        <p:grpSpPr>
          <a:xfrm>
            <a:off x="561340" y="1969135"/>
            <a:ext cx="2951480" cy="849073"/>
            <a:chOff x="7401700" y="3272808"/>
            <a:chExt cx="2855595" cy="604987"/>
          </a:xfrm>
        </p:grpSpPr>
        <p:sp>
          <p:nvSpPr>
            <p:cNvPr id="117" name="文本框 116"/>
            <p:cNvSpPr txBox="1"/>
            <p:nvPr/>
          </p:nvSpPr>
          <p:spPr>
            <a:xfrm>
              <a:off x="7401700" y="3272808"/>
              <a:ext cx="2849245" cy="284141"/>
            </a:xfrm>
            <a:prstGeom prst="rect">
              <a:avLst/>
            </a:prstGeom>
            <a:noFill/>
          </p:spPr>
          <p:txBody>
            <a:bodyPr wrap="square" rtlCol="0">
              <a:spAutoFit/>
            </a:bodyPr>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感知运动阶段</a:t>
              </a: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0-2</a:t>
              </a: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岁）</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8" name="文本框 117"/>
            <p:cNvSpPr txBox="1"/>
            <p:nvPr/>
          </p:nvSpPr>
          <p:spPr>
            <a:xfrm>
              <a:off x="7401700" y="3630302"/>
              <a:ext cx="2855595" cy="247493"/>
            </a:xfrm>
            <a:prstGeom prst="rect">
              <a:avLst/>
            </a:prstGeom>
            <a:noFill/>
          </p:spPr>
          <p:txBody>
            <a:bodyPr wrap="square" rtlCol="0">
              <a:spAutoFit/>
            </a:bodyPr>
            <a:p>
              <a:pPr algn="r">
                <a:lnSpc>
                  <a:spcPts val="2000"/>
                </a:lnSpc>
                <a:spcBef>
                  <a:spcPts val="600"/>
                </a:spcBef>
                <a:defRP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rPr>
                <a:t>个体靠感觉和动作认知世界</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pic>
        <p:nvPicPr>
          <p:cNvPr id="18" name="图片 17" descr="a8ec8a13632762d073f231e2a8ec08fa503dc69b"/>
          <p:cNvPicPr>
            <a:picLocks noChangeAspect="1"/>
          </p:cNvPicPr>
          <p:nvPr/>
        </p:nvPicPr>
        <p:blipFill>
          <a:blip r:embed="rId1"/>
          <a:srcRect l="-1577" b="11856"/>
          <a:stretch>
            <a:fillRect/>
          </a:stretch>
        </p:blipFill>
        <p:spPr>
          <a:xfrm>
            <a:off x="4786630" y="2286635"/>
            <a:ext cx="2465705" cy="31908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116"/>
                                        </p:tgtEl>
                                        <p:attrNameLst>
                                          <p:attrName>style.visibility</p:attrName>
                                        </p:attrNameLst>
                                      </p:cBhvr>
                                      <p:to>
                                        <p:strVal val="visible"/>
                                      </p:to>
                                    </p:set>
                                    <p:anim calcmode="lin" valueType="num">
                                      <p:cBhvr additive="base">
                                        <p:cTn id="10" dur="500" fill="hold"/>
                                        <p:tgtEl>
                                          <p:spTgt spid="116"/>
                                        </p:tgtEl>
                                        <p:attrNameLst>
                                          <p:attrName>ppt_x</p:attrName>
                                        </p:attrNameLst>
                                      </p:cBhvr>
                                      <p:tavLst>
                                        <p:tav tm="0">
                                          <p:val>
                                            <p:strVal val="0-#ppt_w/2"/>
                                          </p:val>
                                        </p:tav>
                                        <p:tav tm="100000">
                                          <p:val>
                                            <p:strVal val="#ppt_x"/>
                                          </p:val>
                                        </p:tav>
                                      </p:tavLst>
                                    </p:anim>
                                    <p:anim calcmode="lin" valueType="num">
                                      <p:cBhvr additive="base">
                                        <p:cTn id="11" dur="500" fill="hold"/>
                                        <p:tgtEl>
                                          <p:spTgt spid="11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additive="base">
                                        <p:cTn id="18" dur="500" fill="hold"/>
                                        <p:tgtEl>
                                          <p:spTgt spid="122"/>
                                        </p:tgtEl>
                                        <p:attrNameLst>
                                          <p:attrName>ppt_x</p:attrName>
                                        </p:attrNameLst>
                                      </p:cBhvr>
                                      <p:tavLst>
                                        <p:tav tm="0">
                                          <p:val>
                                            <p:strVal val="0-#ppt_w/2"/>
                                          </p:val>
                                        </p:tav>
                                        <p:tav tm="100000">
                                          <p:val>
                                            <p:strVal val="#ppt_x"/>
                                          </p:val>
                                        </p:tav>
                                      </p:tavLst>
                                    </p:anim>
                                    <p:anim calcmode="lin" valueType="num">
                                      <p:cBhvr additive="base">
                                        <p:cTn id="19" dur="500" fill="hold"/>
                                        <p:tgtEl>
                                          <p:spTgt spid="122"/>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119"/>
                                        </p:tgtEl>
                                        <p:attrNameLst>
                                          <p:attrName>style.visibility</p:attrName>
                                        </p:attrNameLst>
                                      </p:cBhvr>
                                      <p:to>
                                        <p:strVal val="visible"/>
                                      </p:to>
                                    </p:set>
                                    <p:anim calcmode="lin" valueType="num">
                                      <p:cBhvr additive="base">
                                        <p:cTn id="26" dur="500" fill="hold"/>
                                        <p:tgtEl>
                                          <p:spTgt spid="119"/>
                                        </p:tgtEl>
                                        <p:attrNameLst>
                                          <p:attrName>ppt_x</p:attrName>
                                        </p:attrNameLst>
                                      </p:cBhvr>
                                      <p:tavLst>
                                        <p:tav tm="0">
                                          <p:val>
                                            <p:strVal val="0-#ppt_w/2"/>
                                          </p:val>
                                        </p:tav>
                                        <p:tav tm="100000">
                                          <p:val>
                                            <p:strVal val="#ppt_x"/>
                                          </p:val>
                                        </p:tav>
                                      </p:tavLst>
                                    </p:anim>
                                    <p:anim calcmode="lin" valueType="num">
                                      <p:cBhvr additive="base">
                                        <p:cTn id="27" dur="500" fill="hold"/>
                                        <p:tgtEl>
                                          <p:spTgt spid="119"/>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par>
                          <p:cTn id="31" fill="hold">
                            <p:stCondLst>
                              <p:cond delay="1500"/>
                            </p:stCondLst>
                            <p:childTnLst>
                              <p:par>
                                <p:cTn id="32" presetID="2" presetClass="entr" presetSubtype="8" fill="hold" nodeType="afterEffect">
                                  <p:stCondLst>
                                    <p:cond delay="0"/>
                                  </p:stCondLst>
                                  <p:childTnLst>
                                    <p:set>
                                      <p:cBhvr>
                                        <p:cTn id="33" dur="1" fill="hold">
                                          <p:stCondLst>
                                            <p:cond delay="0"/>
                                          </p:stCondLst>
                                        </p:cTn>
                                        <p:tgtEl>
                                          <p:spTgt spid="125"/>
                                        </p:tgtEl>
                                        <p:attrNameLst>
                                          <p:attrName>style.visibility</p:attrName>
                                        </p:attrNameLst>
                                      </p:cBhvr>
                                      <p:to>
                                        <p:strVal val="visible"/>
                                      </p:to>
                                    </p:set>
                                    <p:anim calcmode="lin" valueType="num">
                                      <p:cBhvr additive="base">
                                        <p:cTn id="34" dur="500" fill="hold"/>
                                        <p:tgtEl>
                                          <p:spTgt spid="125"/>
                                        </p:tgtEl>
                                        <p:attrNameLst>
                                          <p:attrName>ppt_x</p:attrName>
                                        </p:attrNameLst>
                                      </p:cBhvr>
                                      <p:tavLst>
                                        <p:tav tm="0">
                                          <p:val>
                                            <p:strVal val="0-#ppt_w/2"/>
                                          </p:val>
                                        </p:tav>
                                        <p:tav tm="100000">
                                          <p:val>
                                            <p:strVal val="#ppt_x"/>
                                          </p:val>
                                        </p:tav>
                                      </p:tavLst>
                                    </p:anim>
                                    <p:anim calcmode="lin" valueType="num">
                                      <p:cBhvr additive="base">
                                        <p:cTn id="35" dur="500" fill="hold"/>
                                        <p:tgtEl>
                                          <p:spTgt spid="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71"/>
          <p:cNvSpPr txBox="1">
            <a:spLocks noChangeArrowheads="1"/>
          </p:cNvSpPr>
          <p:nvPr/>
        </p:nvSpPr>
        <p:spPr bwMode="auto">
          <a:xfrm>
            <a:off x="4806950" y="523240"/>
            <a:ext cx="2636520" cy="45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238" tIns="41619" rIns="83238" bIns="41619">
            <a:spAutoFit/>
          </a:bodyPr>
          <a:lstStyle>
            <a:lvl1pPr defTabSz="831850">
              <a:defRPr sz="1400">
                <a:solidFill>
                  <a:schemeClr val="tx1"/>
                </a:solidFill>
                <a:latin typeface="微软雅黑" panose="020B0503020204020204" pitchFamily="34" charset="-122"/>
                <a:ea typeface="微软雅黑" panose="020B0503020204020204" pitchFamily="34" charset="-122"/>
              </a:defRPr>
            </a:lvl1pPr>
            <a:lvl2pPr defTabSz="831850">
              <a:defRPr sz="1400">
                <a:solidFill>
                  <a:schemeClr val="tx1"/>
                </a:solidFill>
                <a:latin typeface="微软雅黑" panose="020B0503020204020204" pitchFamily="34" charset="-122"/>
                <a:ea typeface="微软雅黑" panose="020B0503020204020204" pitchFamily="34" charset="-122"/>
              </a:defRPr>
            </a:lvl2pPr>
            <a:lvl3pPr defTabSz="831850">
              <a:defRPr sz="1400">
                <a:solidFill>
                  <a:schemeClr val="tx1"/>
                </a:solidFill>
                <a:latin typeface="微软雅黑" panose="020B0503020204020204" pitchFamily="34" charset="-122"/>
                <a:ea typeface="微软雅黑" panose="020B0503020204020204" pitchFamily="34" charset="-122"/>
              </a:defRPr>
            </a:lvl3pPr>
            <a:lvl4pPr defTabSz="831850">
              <a:defRPr sz="1400">
                <a:solidFill>
                  <a:schemeClr val="tx1"/>
                </a:solidFill>
                <a:latin typeface="微软雅黑" panose="020B0503020204020204" pitchFamily="34" charset="-122"/>
                <a:ea typeface="微软雅黑" panose="020B0503020204020204" pitchFamily="34" charset="-122"/>
              </a:defRPr>
            </a:lvl4pPr>
            <a:lvl5pPr defTabSz="831850">
              <a:defRPr sz="1400">
                <a:solidFill>
                  <a:schemeClr val="tx1"/>
                </a:solidFill>
                <a:latin typeface="微软雅黑" panose="020B0503020204020204" pitchFamily="34" charset="-122"/>
                <a:ea typeface="微软雅黑" panose="020B0503020204020204" pitchFamily="34" charset="-122"/>
              </a:defRPr>
            </a:lvl5pPr>
            <a:lvl6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defTabSz="831850" fontAlgn="ctr">
              <a:spcBef>
                <a:spcPct val="0"/>
              </a:spcBef>
              <a:spcAft>
                <a:spcPct val="0"/>
              </a:spcAft>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0" fontAlgn="base" hangingPunct="0"/>
            <a:r>
              <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rPr>
              <a:t>维果茨基的理论</a:t>
            </a:r>
            <a:endParaRPr lang="zh-CN" altLang="en-US" sz="2400" spc="130" dirty="0">
              <a:solidFill>
                <a:schemeClr val="tx1">
                  <a:lumMod val="65000"/>
                  <a:lumOff val="35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矩形 3"/>
          <p:cNvSpPr/>
          <p:nvPr/>
        </p:nvSpPr>
        <p:spPr>
          <a:xfrm>
            <a:off x="856161" y="974939"/>
            <a:ext cx="6096000" cy="5631180"/>
          </a:xfrm>
          <a:prstGeom prst="rect">
            <a:avLst/>
          </a:prstGeom>
        </p:spPr>
        <p:txBody>
          <a:bodyPr wrap="square">
            <a:spAutoFit/>
          </a:bodyPr>
          <a:lstStyle/>
          <a:p>
            <a:pPr indent="0" algn="l">
              <a:lnSpc>
                <a:spcPct val="180000"/>
              </a:lnSpc>
              <a:buClr>
                <a:schemeClr val="accent1"/>
              </a:buClr>
              <a:buNone/>
            </a:pPr>
            <a:r>
              <a:rPr lang="zh-CN" altLang="en-US" sz="2000" spc="130" dirty="0">
                <a:latin typeface="Arial" panose="020B0604020202020204" pitchFamily="34" charset="0"/>
                <a:ea typeface="思源黑体 CN Regular" panose="020B0500000000000000" pitchFamily="34" charset="-122"/>
                <a:sym typeface="Arial" panose="020B0604020202020204" pitchFamily="34" charset="0"/>
              </a:rPr>
              <a:t>维果茨基发展</a:t>
            </a:r>
            <a:r>
              <a:rPr lang="zh-CN" altLang="en-US" sz="2000" spc="130" dirty="0">
                <a:latin typeface="Arial" panose="020B0604020202020204" pitchFamily="34" charset="0"/>
                <a:ea typeface="思源黑体 CN Regular" panose="020B0500000000000000" pitchFamily="34" charset="-122"/>
                <a:sym typeface="Arial" panose="020B0604020202020204" pitchFamily="34" charset="0"/>
              </a:rPr>
              <a:t>了认知学习区的概念。</a:t>
            </a:r>
            <a:endParaRPr lang="zh-CN" altLang="en-US" sz="2000" spc="130" dirty="0">
              <a:latin typeface="Arial" panose="020B0604020202020204" pitchFamily="34" charset="0"/>
              <a:ea typeface="思源黑体 CN Regular" panose="020B0500000000000000" pitchFamily="34" charset="-122"/>
              <a:sym typeface="Arial" panose="020B0604020202020204" pitchFamily="34" charset="0"/>
            </a:endParaRPr>
          </a:p>
          <a:p>
            <a:pPr indent="0" algn="l">
              <a:lnSpc>
                <a:spcPct val="180000"/>
              </a:lnSpc>
              <a:buClr>
                <a:schemeClr val="accent1"/>
              </a:buClr>
              <a:buNone/>
            </a:pPr>
            <a:endParaRPr lang="zh-CN" altLang="en-US" sz="2000" spc="130" dirty="0">
              <a:latin typeface="Arial" panose="020B0604020202020204" pitchFamily="34" charset="0"/>
              <a:ea typeface="思源黑体 CN Regular" panose="020B0500000000000000" pitchFamily="34" charset="-122"/>
              <a:sym typeface="Arial" panose="020B0604020202020204" pitchFamily="34" charset="0"/>
            </a:endParaRPr>
          </a:p>
          <a:p>
            <a:pPr indent="0" algn="l">
              <a:lnSpc>
                <a:spcPct val="180000"/>
              </a:lnSpc>
              <a:buClr>
                <a:schemeClr val="accent1"/>
              </a:buClr>
              <a:buNone/>
            </a:pPr>
            <a:r>
              <a:rPr lang="zh-CN" altLang="en-US" sz="2000" spc="130" dirty="0">
                <a:latin typeface="Arial" panose="020B0604020202020204" pitchFamily="34" charset="0"/>
                <a:ea typeface="思源黑体 CN Regular" panose="020B0500000000000000" pitchFamily="34" charset="-122"/>
                <a:sym typeface="Arial" panose="020B0604020202020204" pitchFamily="34" charset="0"/>
              </a:rPr>
              <a:t>实际发展区（ZAD）：当学生可以自己完成任务时，就会出现实际发展区（ZAD）。</a:t>
            </a:r>
            <a:endParaRPr lang="zh-CN" altLang="en-US" sz="2000" spc="130" dirty="0">
              <a:latin typeface="Arial" panose="020B0604020202020204" pitchFamily="34" charset="0"/>
              <a:ea typeface="思源黑体 CN Regular" panose="020B0500000000000000" pitchFamily="34" charset="-122"/>
              <a:sym typeface="Arial" panose="020B0604020202020204" pitchFamily="34" charset="0"/>
            </a:endParaRPr>
          </a:p>
          <a:p>
            <a:pPr indent="0" algn="l">
              <a:lnSpc>
                <a:spcPct val="180000"/>
              </a:lnSpc>
              <a:buClr>
                <a:schemeClr val="accent1"/>
              </a:buClr>
              <a:buNone/>
            </a:pPr>
            <a:r>
              <a:rPr lang="zh-CN" altLang="en-US" sz="2000" b="1" spc="13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最近发展区（</a:t>
            </a:r>
            <a:r>
              <a:rPr lang="en-US" altLang="zh-CN" sz="2000" b="1" spc="13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ZPD</a:t>
            </a:r>
            <a:r>
              <a:rPr lang="zh-CN" altLang="en-US" sz="2000" b="1" spc="130"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spc="130" dirty="0">
                <a:latin typeface="Arial" panose="020B0604020202020204" pitchFamily="34" charset="0"/>
                <a:ea typeface="思源黑体 CN Regular" panose="020B0500000000000000" pitchFamily="34" charset="-122"/>
                <a:sym typeface="Arial" panose="020B0604020202020204" pitchFamily="34" charset="0"/>
              </a:rPr>
              <a:t>：“实际的发展水平和潜在的发展水平之间的差距。前者是指学生现有的身心成熟程度，后者指尽在成人的指导下或与更有能力的同伴合作时，能够获得的新的解决问题的能力。”</a:t>
            </a:r>
            <a:endParaRPr lang="zh-CN" altLang="en-US" sz="2000" spc="130" dirty="0">
              <a:latin typeface="Arial" panose="020B0604020202020204" pitchFamily="34" charset="0"/>
              <a:ea typeface="思源黑体 CN Regular" panose="020B0500000000000000" pitchFamily="34" charset="-122"/>
              <a:sym typeface="Arial" panose="020B0604020202020204" pitchFamily="34" charset="0"/>
            </a:endParaRPr>
          </a:p>
          <a:p>
            <a:pPr indent="0" algn="l">
              <a:lnSpc>
                <a:spcPct val="180000"/>
              </a:lnSpc>
              <a:buClr>
                <a:schemeClr val="accent1"/>
              </a:buClr>
              <a:buNone/>
            </a:pPr>
            <a:endParaRPr lang="zh-CN" altLang="en-US" sz="2000" spc="130" dirty="0">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1" name="直接连接符 6"/>
          <p:cNvCxnSpPr/>
          <p:nvPr/>
        </p:nvCxnSpPr>
        <p:spPr>
          <a:xfrm>
            <a:off x="7509329"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cxnSp>
        <p:nvCxnSpPr>
          <p:cNvPr id="12" name="直接连接符 26"/>
          <p:cNvCxnSpPr/>
          <p:nvPr/>
        </p:nvCxnSpPr>
        <p:spPr>
          <a:xfrm>
            <a:off x="4037874" y="762000"/>
            <a:ext cx="769257" cy="0"/>
          </a:xfrm>
          <a:prstGeom prst="line">
            <a:avLst/>
          </a:prstGeom>
          <a:ln>
            <a:solidFill>
              <a:srgbClr val="64B0E2"/>
            </a:solidFill>
          </a:ln>
        </p:spPr>
        <p:style>
          <a:lnRef idx="1">
            <a:schemeClr val="accent1"/>
          </a:lnRef>
          <a:fillRef idx="0">
            <a:schemeClr val="accent1"/>
          </a:fillRef>
          <a:effectRef idx="0">
            <a:schemeClr val="accent1"/>
          </a:effectRef>
          <a:fontRef idx="minor">
            <a:schemeClr val="tx1"/>
          </a:fontRef>
        </p:style>
      </p:cxnSp>
      <p:pic>
        <p:nvPicPr>
          <p:cNvPr id="5" name="图片 4" descr="a1ec08fa513d2697ae3011495afbb2fb4216d8c7"/>
          <p:cNvPicPr>
            <a:picLocks noChangeAspect="1"/>
          </p:cNvPicPr>
          <p:nvPr>
            <p:custDataLst>
              <p:tags r:id="rId1"/>
            </p:custDataLst>
          </p:nvPr>
        </p:nvPicPr>
        <p:blipFill>
          <a:blip r:embed="rId2"/>
          <a:srcRect l="-808" b="9672"/>
          <a:stretch>
            <a:fillRect/>
          </a:stretch>
        </p:blipFill>
        <p:spPr>
          <a:xfrm>
            <a:off x="7714615" y="1388745"/>
            <a:ext cx="3642995" cy="4512945"/>
          </a:xfrm>
          <a:prstGeom prst="rect">
            <a:avLst/>
          </a:prstGeom>
        </p:spPr>
      </p:pic>
      <p:pic>
        <p:nvPicPr>
          <p:cNvPr id="47" name="图片 46" descr="3a100f468e5341911b8dcb4bd5e289d"/>
          <p:cNvPicPr>
            <a:picLocks noChangeAspect="1"/>
          </p:cNvPicPr>
          <p:nvPr/>
        </p:nvPicPr>
        <p:blipFill>
          <a:blip r:embed="rId3"/>
          <a:srcRect l="4950" r="4406"/>
          <a:stretch>
            <a:fillRect/>
          </a:stretch>
        </p:blipFill>
        <p:spPr>
          <a:xfrm>
            <a:off x="7165340" y="1356995"/>
            <a:ext cx="4625340" cy="45446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up)">
                                      <p:cBhvr>
                                        <p:cTn id="11" dur="500"/>
                                        <p:tgtEl>
                                          <p:spTgt spid="4">
                                            <p:txEl>
                                              <p:pRg st="2" end="2"/>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up)">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KSO_WM_UNIT_PLACING_PICTURE_USER_VIEWPORT" val="{&quot;height&quot;:11060,&quot;width&quot;:80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783">
      <a:dk1>
        <a:srgbClr val="000000"/>
      </a:dk1>
      <a:lt1>
        <a:srgbClr val="FFFFFF"/>
      </a:lt1>
      <a:dk2>
        <a:srgbClr val="44546A"/>
      </a:dk2>
      <a:lt2>
        <a:srgbClr val="E7E6E6"/>
      </a:lt2>
      <a:accent1>
        <a:srgbClr val="79C0BC"/>
      </a:accent1>
      <a:accent2>
        <a:srgbClr val="9DD7D3"/>
      </a:accent2>
      <a:accent3>
        <a:srgbClr val="ED8286"/>
      </a:accent3>
      <a:accent4>
        <a:srgbClr val="FF9A9B"/>
      </a:accent4>
      <a:accent5>
        <a:srgbClr val="F4BAC3"/>
      </a:accent5>
      <a:accent6>
        <a:srgbClr val="79C0BC"/>
      </a:accent6>
      <a:hlink>
        <a:srgbClr val="79C0BC"/>
      </a:hlink>
      <a:folHlink>
        <a:srgbClr val="79C0BC"/>
      </a:folHlink>
    </a:clrScheme>
    <a:fontScheme name="自定义 71">
      <a:majorFont>
        <a:latin typeface="DINPro-Medium"/>
        <a:ea typeface="思源黑体 CN Bold"/>
        <a:cs typeface=""/>
      </a:majorFont>
      <a:minorFont>
        <a:latin typeface="DINPro-Light"/>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www.33ppt.com</Template>
  <TotalTime>0</TotalTime>
  <Words>2699</Words>
  <Application>WPS 演示</Application>
  <PresentationFormat>宽屏</PresentationFormat>
  <Paragraphs>250</Paragraphs>
  <Slides>22</Slides>
  <Notes>21</Notes>
  <HiddenSlides>0</HiddenSlides>
  <MMClips>2</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22</vt:i4>
      </vt:variant>
    </vt:vector>
  </HeadingPairs>
  <TitlesOfParts>
    <vt:vector size="44" baseType="lpstr">
      <vt:lpstr>Arial</vt:lpstr>
      <vt:lpstr>宋体</vt:lpstr>
      <vt:lpstr>Wingdings</vt:lpstr>
      <vt:lpstr>字魂59号-创粗黑</vt:lpstr>
      <vt:lpstr>印品丫丫体-D版</vt:lpstr>
      <vt:lpstr>黑体</vt:lpstr>
      <vt:lpstr>微软雅黑</vt:lpstr>
      <vt:lpstr>思源黑体 CN Regular</vt:lpstr>
      <vt:lpstr>字魂59号-创粗黑</vt:lpstr>
      <vt:lpstr>Arial Unicode MS</vt:lpstr>
      <vt:lpstr>思源黑体 CN Bold</vt:lpstr>
      <vt:lpstr>DINPro-Medium</vt:lpstr>
      <vt:lpstr>HakusyuKaisyo_kk</vt:lpstr>
      <vt:lpstr>思源黑体 CN Light</vt:lpstr>
      <vt:lpstr>DINPro-Light</vt:lpstr>
      <vt:lpstr>等线</vt:lpstr>
      <vt:lpstr>华文细黑</vt:lpstr>
      <vt:lpstr>Calibri</vt:lpstr>
      <vt:lpstr>汉仪南宫体简</vt:lpstr>
      <vt:lpstr>阿里巴巴普惠体 R</vt:lpstr>
      <vt:lpstr>Arial Rounded MT 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www.33ppt.com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lastModifiedBy>疯子老者</cp:lastModifiedBy>
  <cp:revision>20</cp:revision>
  <dcterms:created xsi:type="dcterms:W3CDTF">2020-10-12T08:49:00Z</dcterms:created>
  <dcterms:modified xsi:type="dcterms:W3CDTF">2020-10-13T01:41:39Z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2052-11.1.0.9998</vt:lpwstr>
  </property>
</Properties>
</file>