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1" r:id="rId1"/>
  </p:sldMasterIdLst>
  <p:sldIdLst>
    <p:sldId id="256" r:id="rId2"/>
    <p:sldId id="257" r:id="rId3"/>
    <p:sldId id="297" r:id="rId4"/>
    <p:sldId id="263" r:id="rId5"/>
    <p:sldId id="262" r:id="rId6"/>
    <p:sldId id="280" r:id="rId7"/>
    <p:sldId id="273" r:id="rId8"/>
    <p:sldId id="278" r:id="rId9"/>
    <p:sldId id="281" r:id="rId10"/>
    <p:sldId id="282" r:id="rId11"/>
    <p:sldId id="283" r:id="rId12"/>
    <p:sldId id="284" r:id="rId13"/>
    <p:sldId id="285" r:id="rId14"/>
    <p:sldId id="286" r:id="rId15"/>
    <p:sldId id="287" r:id="rId16"/>
    <p:sldId id="288" r:id="rId17"/>
    <p:sldId id="289" r:id="rId18"/>
    <p:sldId id="290" r:id="rId19"/>
    <p:sldId id="291" r:id="rId20"/>
    <p:sldId id="293" r:id="rId21"/>
    <p:sldId id="294" r:id="rId22"/>
    <p:sldId id="298" r:id="rId23"/>
    <p:sldId id="299" r:id="rId24"/>
    <p:sldId id="295" r:id="rId25"/>
    <p:sldId id="296"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102" y="-2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503B69-00FE-4D6B-968E-48DE07B7807A}"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zh-CN" altLang="en-US"/>
        </a:p>
      </dgm:t>
    </dgm:pt>
    <dgm:pt modelId="{E1CB584B-4786-4144-8875-1C08DA5073A8}">
      <dgm:prSet phldrT="[文本]"/>
      <dgm:spPr/>
      <dgm:t>
        <a:bodyPr/>
        <a:lstStyle/>
        <a:p>
          <a:r>
            <a:rPr lang="zh-CN" altLang="en-US" dirty="0"/>
            <a:t>论文结构</a:t>
          </a:r>
        </a:p>
      </dgm:t>
    </dgm:pt>
    <dgm:pt modelId="{57D72F90-1217-46FE-89D1-A81512A56221}" type="parTrans" cxnId="{E2CC6C58-FA81-4F57-8D99-0770FECB2D1B}">
      <dgm:prSet/>
      <dgm:spPr/>
      <dgm:t>
        <a:bodyPr/>
        <a:lstStyle/>
        <a:p>
          <a:endParaRPr lang="zh-CN" altLang="en-US"/>
        </a:p>
      </dgm:t>
    </dgm:pt>
    <dgm:pt modelId="{B99CDB54-7971-41C8-A1C7-C150A594A20A}" type="sibTrans" cxnId="{E2CC6C58-FA81-4F57-8D99-0770FECB2D1B}">
      <dgm:prSet/>
      <dgm:spPr/>
      <dgm:t>
        <a:bodyPr/>
        <a:lstStyle/>
        <a:p>
          <a:endParaRPr lang="zh-CN" altLang="en-US"/>
        </a:p>
      </dgm:t>
    </dgm:pt>
    <dgm:pt modelId="{ADBBD773-520A-429F-BA9C-95A73BF5C2C5}">
      <dgm:prSet phldrT="[文本]"/>
      <dgm:spPr/>
      <dgm:t>
        <a:bodyPr/>
        <a:lstStyle/>
        <a:p>
          <a:r>
            <a:rPr lang="zh-CN" altLang="en-US" dirty="0"/>
            <a:t>摘要</a:t>
          </a:r>
        </a:p>
      </dgm:t>
    </dgm:pt>
    <dgm:pt modelId="{9990AFF1-0992-424C-B05A-62C56B7B6C2F}" type="parTrans" cxnId="{304FEF91-91DE-40B4-BCC9-2116D024B8B6}">
      <dgm:prSet/>
      <dgm:spPr/>
      <dgm:t>
        <a:bodyPr/>
        <a:lstStyle/>
        <a:p>
          <a:endParaRPr lang="zh-CN" altLang="en-US"/>
        </a:p>
      </dgm:t>
    </dgm:pt>
    <dgm:pt modelId="{93A25265-EBFB-4803-ADED-489D06380E3A}" type="sibTrans" cxnId="{304FEF91-91DE-40B4-BCC9-2116D024B8B6}">
      <dgm:prSet/>
      <dgm:spPr/>
      <dgm:t>
        <a:bodyPr/>
        <a:lstStyle/>
        <a:p>
          <a:endParaRPr lang="zh-CN" altLang="en-US"/>
        </a:p>
      </dgm:t>
    </dgm:pt>
    <dgm:pt modelId="{739F1D0E-D659-4864-93CC-1BD2198F0EA6}">
      <dgm:prSet phldrT="[文本]"/>
      <dgm:spPr/>
      <dgm:t>
        <a:bodyPr/>
        <a:lstStyle/>
        <a:p>
          <a:r>
            <a:rPr lang="zh-CN" altLang="en-US" dirty="0"/>
            <a:t>正文</a:t>
          </a:r>
        </a:p>
      </dgm:t>
    </dgm:pt>
    <dgm:pt modelId="{A60E17CD-D994-472A-BE9A-41A66F810EC5}" type="parTrans" cxnId="{50690CEF-FAB4-4EB2-9253-652FB2E36A4F}">
      <dgm:prSet/>
      <dgm:spPr/>
      <dgm:t>
        <a:bodyPr/>
        <a:lstStyle/>
        <a:p>
          <a:endParaRPr lang="zh-CN" altLang="en-US"/>
        </a:p>
      </dgm:t>
    </dgm:pt>
    <dgm:pt modelId="{751AF9CE-53F3-4D9D-8EA9-477EB8867DA0}" type="sibTrans" cxnId="{50690CEF-FAB4-4EB2-9253-652FB2E36A4F}">
      <dgm:prSet/>
      <dgm:spPr/>
      <dgm:t>
        <a:bodyPr/>
        <a:lstStyle/>
        <a:p>
          <a:endParaRPr lang="zh-CN" altLang="en-US"/>
        </a:p>
      </dgm:t>
    </dgm:pt>
    <dgm:pt modelId="{2D98D37B-EDEA-42C9-A28A-4B9CE4354FA7}">
      <dgm:prSet phldrT="[文本]"/>
      <dgm:spPr/>
      <dgm:t>
        <a:bodyPr/>
        <a:lstStyle/>
        <a:p>
          <a:r>
            <a:rPr lang="zh-CN" altLang="en-US" dirty="0"/>
            <a:t>结论</a:t>
          </a:r>
        </a:p>
      </dgm:t>
    </dgm:pt>
    <dgm:pt modelId="{03B5469F-7BC3-4428-8480-8D2CAFE2436F}" type="parTrans" cxnId="{96B11769-60F3-428E-91C4-5783829F6CB4}">
      <dgm:prSet/>
      <dgm:spPr/>
      <dgm:t>
        <a:bodyPr/>
        <a:lstStyle/>
        <a:p>
          <a:endParaRPr lang="zh-CN" altLang="en-US"/>
        </a:p>
      </dgm:t>
    </dgm:pt>
    <dgm:pt modelId="{CDF13360-06A2-4BD3-B692-5140A01B3AEA}" type="sibTrans" cxnId="{96B11769-60F3-428E-91C4-5783829F6CB4}">
      <dgm:prSet/>
      <dgm:spPr/>
      <dgm:t>
        <a:bodyPr/>
        <a:lstStyle/>
        <a:p>
          <a:endParaRPr lang="zh-CN" altLang="en-US"/>
        </a:p>
      </dgm:t>
    </dgm:pt>
    <dgm:pt modelId="{B088DA76-15A8-4D1F-8A13-245F9C163DC5}">
      <dgm:prSet/>
      <dgm:spPr/>
      <dgm:t>
        <a:bodyPr/>
        <a:lstStyle/>
        <a:p>
          <a:r>
            <a:rPr lang="zh-CN" altLang="en-US" dirty="0" smtClean="0"/>
            <a:t>参考文献</a:t>
          </a:r>
          <a:endParaRPr lang="zh-CN" altLang="en-US" dirty="0"/>
        </a:p>
      </dgm:t>
    </dgm:pt>
    <dgm:pt modelId="{21DB6145-2A09-437F-99AD-CF270D0CBAB9}" type="parTrans" cxnId="{F9F5946D-19BE-46A6-B266-4BE2EA12CA3A}">
      <dgm:prSet/>
      <dgm:spPr/>
      <dgm:t>
        <a:bodyPr/>
        <a:lstStyle/>
        <a:p>
          <a:endParaRPr lang="zh-CN" altLang="en-US"/>
        </a:p>
      </dgm:t>
    </dgm:pt>
    <dgm:pt modelId="{755D1057-43F7-4D63-881B-BBC16D48A055}" type="sibTrans" cxnId="{F9F5946D-19BE-46A6-B266-4BE2EA12CA3A}">
      <dgm:prSet/>
      <dgm:spPr/>
      <dgm:t>
        <a:bodyPr/>
        <a:lstStyle/>
        <a:p>
          <a:endParaRPr lang="zh-CN" altLang="en-US"/>
        </a:p>
      </dgm:t>
    </dgm:pt>
    <dgm:pt modelId="{361191C4-D9AD-41DB-83CC-5580FB074BD7}" type="pres">
      <dgm:prSet presAssocID="{3E503B69-00FE-4D6B-968E-48DE07B7807A}" presName="Name0" presStyleCnt="0">
        <dgm:presLayoutVars>
          <dgm:chPref val="1"/>
          <dgm:dir/>
          <dgm:animOne val="branch"/>
          <dgm:animLvl val="lvl"/>
          <dgm:resizeHandles val="exact"/>
        </dgm:presLayoutVars>
      </dgm:prSet>
      <dgm:spPr/>
      <dgm:t>
        <a:bodyPr/>
        <a:lstStyle/>
        <a:p>
          <a:endParaRPr lang="zh-CN" altLang="en-US"/>
        </a:p>
      </dgm:t>
    </dgm:pt>
    <dgm:pt modelId="{48E3515F-B146-4387-BB4B-377514AE50E3}" type="pres">
      <dgm:prSet presAssocID="{E1CB584B-4786-4144-8875-1C08DA5073A8}" presName="root1" presStyleCnt="0"/>
      <dgm:spPr/>
    </dgm:pt>
    <dgm:pt modelId="{DBF08A1C-E8A0-4EA3-8D54-3C912B3BED3F}" type="pres">
      <dgm:prSet presAssocID="{E1CB584B-4786-4144-8875-1C08DA5073A8}" presName="LevelOneTextNode" presStyleLbl="node0" presStyleIdx="0" presStyleCnt="1" custAng="0" custLinFactNeighborX="-24660">
        <dgm:presLayoutVars>
          <dgm:chPref val="3"/>
        </dgm:presLayoutVars>
      </dgm:prSet>
      <dgm:spPr/>
      <dgm:t>
        <a:bodyPr/>
        <a:lstStyle/>
        <a:p>
          <a:endParaRPr lang="zh-CN" altLang="en-US"/>
        </a:p>
      </dgm:t>
    </dgm:pt>
    <dgm:pt modelId="{DAE3D83E-0F2F-4218-B4AF-4776F1DB24BD}" type="pres">
      <dgm:prSet presAssocID="{E1CB584B-4786-4144-8875-1C08DA5073A8}" presName="level2hierChild" presStyleCnt="0"/>
      <dgm:spPr/>
    </dgm:pt>
    <dgm:pt modelId="{96E47A22-1D27-4878-AB07-B199CDFA726D}" type="pres">
      <dgm:prSet presAssocID="{9990AFF1-0992-424C-B05A-62C56B7B6C2F}" presName="conn2-1" presStyleLbl="parChTrans1D2" presStyleIdx="0" presStyleCnt="4"/>
      <dgm:spPr/>
      <dgm:t>
        <a:bodyPr/>
        <a:lstStyle/>
        <a:p>
          <a:endParaRPr lang="zh-CN" altLang="en-US"/>
        </a:p>
      </dgm:t>
    </dgm:pt>
    <dgm:pt modelId="{4BB294CD-5959-4E8B-A8E9-2C71A692998E}" type="pres">
      <dgm:prSet presAssocID="{9990AFF1-0992-424C-B05A-62C56B7B6C2F}" presName="connTx" presStyleLbl="parChTrans1D2" presStyleIdx="0" presStyleCnt="4"/>
      <dgm:spPr/>
      <dgm:t>
        <a:bodyPr/>
        <a:lstStyle/>
        <a:p>
          <a:endParaRPr lang="zh-CN" altLang="en-US"/>
        </a:p>
      </dgm:t>
    </dgm:pt>
    <dgm:pt modelId="{AA71D8E7-1F10-44B7-8546-17C5548252CA}" type="pres">
      <dgm:prSet presAssocID="{ADBBD773-520A-429F-BA9C-95A73BF5C2C5}" presName="root2" presStyleCnt="0"/>
      <dgm:spPr/>
    </dgm:pt>
    <dgm:pt modelId="{F335B23E-4094-4FDC-A26D-9C6F6266CEA4}" type="pres">
      <dgm:prSet presAssocID="{ADBBD773-520A-429F-BA9C-95A73BF5C2C5}" presName="LevelTwoTextNode" presStyleLbl="node2" presStyleIdx="0" presStyleCnt="4">
        <dgm:presLayoutVars>
          <dgm:chPref val="3"/>
        </dgm:presLayoutVars>
      </dgm:prSet>
      <dgm:spPr/>
      <dgm:t>
        <a:bodyPr/>
        <a:lstStyle/>
        <a:p>
          <a:endParaRPr lang="zh-CN" altLang="en-US"/>
        </a:p>
      </dgm:t>
    </dgm:pt>
    <dgm:pt modelId="{E4C5023C-88FF-4273-AB93-5B3BDF44583A}" type="pres">
      <dgm:prSet presAssocID="{ADBBD773-520A-429F-BA9C-95A73BF5C2C5}" presName="level3hierChild" presStyleCnt="0"/>
      <dgm:spPr/>
    </dgm:pt>
    <dgm:pt modelId="{4F7D7CD2-F847-435A-8344-A3FB6169780F}" type="pres">
      <dgm:prSet presAssocID="{A60E17CD-D994-472A-BE9A-41A66F810EC5}" presName="conn2-1" presStyleLbl="parChTrans1D2" presStyleIdx="1" presStyleCnt="4"/>
      <dgm:spPr/>
      <dgm:t>
        <a:bodyPr/>
        <a:lstStyle/>
        <a:p>
          <a:endParaRPr lang="zh-CN" altLang="en-US"/>
        </a:p>
      </dgm:t>
    </dgm:pt>
    <dgm:pt modelId="{98F71498-B1F6-42BB-8B9B-C6D84E46E0DF}" type="pres">
      <dgm:prSet presAssocID="{A60E17CD-D994-472A-BE9A-41A66F810EC5}" presName="connTx" presStyleLbl="parChTrans1D2" presStyleIdx="1" presStyleCnt="4"/>
      <dgm:spPr/>
      <dgm:t>
        <a:bodyPr/>
        <a:lstStyle/>
        <a:p>
          <a:endParaRPr lang="zh-CN" altLang="en-US"/>
        </a:p>
      </dgm:t>
    </dgm:pt>
    <dgm:pt modelId="{13EEA866-CC10-4F4D-84B5-15567EA15E3F}" type="pres">
      <dgm:prSet presAssocID="{739F1D0E-D659-4864-93CC-1BD2198F0EA6}" presName="root2" presStyleCnt="0"/>
      <dgm:spPr/>
    </dgm:pt>
    <dgm:pt modelId="{6CC2FAB3-82A6-4F9C-BE31-11F879E2D9E9}" type="pres">
      <dgm:prSet presAssocID="{739F1D0E-D659-4864-93CC-1BD2198F0EA6}" presName="LevelTwoTextNode" presStyleLbl="node2" presStyleIdx="1" presStyleCnt="4">
        <dgm:presLayoutVars>
          <dgm:chPref val="3"/>
        </dgm:presLayoutVars>
      </dgm:prSet>
      <dgm:spPr/>
      <dgm:t>
        <a:bodyPr/>
        <a:lstStyle/>
        <a:p>
          <a:endParaRPr lang="zh-CN" altLang="en-US"/>
        </a:p>
      </dgm:t>
    </dgm:pt>
    <dgm:pt modelId="{2FC73175-1420-4F6B-B613-C16AB40308BD}" type="pres">
      <dgm:prSet presAssocID="{739F1D0E-D659-4864-93CC-1BD2198F0EA6}" presName="level3hierChild" presStyleCnt="0"/>
      <dgm:spPr/>
    </dgm:pt>
    <dgm:pt modelId="{D14B726F-988A-46E0-B7E1-E7044E9DACA0}" type="pres">
      <dgm:prSet presAssocID="{03B5469F-7BC3-4428-8480-8D2CAFE2436F}" presName="conn2-1" presStyleLbl="parChTrans1D2" presStyleIdx="2" presStyleCnt="4"/>
      <dgm:spPr/>
      <dgm:t>
        <a:bodyPr/>
        <a:lstStyle/>
        <a:p>
          <a:endParaRPr lang="zh-CN" altLang="en-US"/>
        </a:p>
      </dgm:t>
    </dgm:pt>
    <dgm:pt modelId="{23F136B0-9F03-44DB-A62C-893A195B0689}" type="pres">
      <dgm:prSet presAssocID="{03B5469F-7BC3-4428-8480-8D2CAFE2436F}" presName="connTx" presStyleLbl="parChTrans1D2" presStyleIdx="2" presStyleCnt="4"/>
      <dgm:spPr/>
      <dgm:t>
        <a:bodyPr/>
        <a:lstStyle/>
        <a:p>
          <a:endParaRPr lang="zh-CN" altLang="en-US"/>
        </a:p>
      </dgm:t>
    </dgm:pt>
    <dgm:pt modelId="{4E9A8822-C4CE-4F59-9DB1-98EC7001C322}" type="pres">
      <dgm:prSet presAssocID="{2D98D37B-EDEA-42C9-A28A-4B9CE4354FA7}" presName="root2" presStyleCnt="0"/>
      <dgm:spPr/>
    </dgm:pt>
    <dgm:pt modelId="{333556F1-FD97-44DA-A7A1-D2150EECCF87}" type="pres">
      <dgm:prSet presAssocID="{2D98D37B-EDEA-42C9-A28A-4B9CE4354FA7}" presName="LevelTwoTextNode" presStyleLbl="node2" presStyleIdx="2" presStyleCnt="4">
        <dgm:presLayoutVars>
          <dgm:chPref val="3"/>
        </dgm:presLayoutVars>
      </dgm:prSet>
      <dgm:spPr/>
      <dgm:t>
        <a:bodyPr/>
        <a:lstStyle/>
        <a:p>
          <a:endParaRPr lang="zh-CN" altLang="en-US"/>
        </a:p>
      </dgm:t>
    </dgm:pt>
    <dgm:pt modelId="{3A79D858-698D-415D-BD5A-D006340E7561}" type="pres">
      <dgm:prSet presAssocID="{2D98D37B-EDEA-42C9-A28A-4B9CE4354FA7}" presName="level3hierChild" presStyleCnt="0"/>
      <dgm:spPr/>
    </dgm:pt>
    <dgm:pt modelId="{AB7BEF6F-52B1-485A-86E2-32F78CC882DC}" type="pres">
      <dgm:prSet presAssocID="{21DB6145-2A09-437F-99AD-CF270D0CBAB9}" presName="conn2-1" presStyleLbl="parChTrans1D2" presStyleIdx="3" presStyleCnt="4"/>
      <dgm:spPr/>
      <dgm:t>
        <a:bodyPr/>
        <a:lstStyle/>
        <a:p>
          <a:endParaRPr lang="zh-CN" altLang="en-US"/>
        </a:p>
      </dgm:t>
    </dgm:pt>
    <dgm:pt modelId="{B77C1611-FC3D-42BE-A0B8-584F9C871E84}" type="pres">
      <dgm:prSet presAssocID="{21DB6145-2A09-437F-99AD-CF270D0CBAB9}" presName="connTx" presStyleLbl="parChTrans1D2" presStyleIdx="3" presStyleCnt="4"/>
      <dgm:spPr/>
      <dgm:t>
        <a:bodyPr/>
        <a:lstStyle/>
        <a:p>
          <a:endParaRPr lang="zh-CN" altLang="en-US"/>
        </a:p>
      </dgm:t>
    </dgm:pt>
    <dgm:pt modelId="{3D40EDF9-BAD9-446B-85AD-66BD1E7274AA}" type="pres">
      <dgm:prSet presAssocID="{B088DA76-15A8-4D1F-8A13-245F9C163DC5}" presName="root2" presStyleCnt="0"/>
      <dgm:spPr/>
    </dgm:pt>
    <dgm:pt modelId="{96D53669-1EB2-4582-9F80-D7BC5F288B3E}" type="pres">
      <dgm:prSet presAssocID="{B088DA76-15A8-4D1F-8A13-245F9C163DC5}" presName="LevelTwoTextNode" presStyleLbl="node2" presStyleIdx="3" presStyleCnt="4">
        <dgm:presLayoutVars>
          <dgm:chPref val="3"/>
        </dgm:presLayoutVars>
      </dgm:prSet>
      <dgm:spPr/>
      <dgm:t>
        <a:bodyPr/>
        <a:lstStyle/>
        <a:p>
          <a:endParaRPr lang="zh-CN" altLang="en-US"/>
        </a:p>
      </dgm:t>
    </dgm:pt>
    <dgm:pt modelId="{E4974A24-7AFF-4D01-9924-5ED514EDE907}" type="pres">
      <dgm:prSet presAssocID="{B088DA76-15A8-4D1F-8A13-245F9C163DC5}" presName="level3hierChild" presStyleCnt="0"/>
      <dgm:spPr/>
    </dgm:pt>
  </dgm:ptLst>
  <dgm:cxnLst>
    <dgm:cxn modelId="{BF194DA4-3BA9-4610-8541-4E4690ECB81A}" type="presOf" srcId="{03B5469F-7BC3-4428-8480-8D2CAFE2436F}" destId="{23F136B0-9F03-44DB-A62C-893A195B0689}" srcOrd="1" destOrd="0" presId="urn:microsoft.com/office/officeart/2008/layout/HorizontalMultiLevelHierarchy"/>
    <dgm:cxn modelId="{0683BF4D-6FE4-45A2-909D-B9E4369D32FD}" type="presOf" srcId="{A60E17CD-D994-472A-BE9A-41A66F810EC5}" destId="{98F71498-B1F6-42BB-8B9B-C6D84E46E0DF}" srcOrd="1" destOrd="0" presId="urn:microsoft.com/office/officeart/2008/layout/HorizontalMultiLevelHierarchy"/>
    <dgm:cxn modelId="{304FEF91-91DE-40B4-BCC9-2116D024B8B6}" srcId="{E1CB584B-4786-4144-8875-1C08DA5073A8}" destId="{ADBBD773-520A-429F-BA9C-95A73BF5C2C5}" srcOrd="0" destOrd="0" parTransId="{9990AFF1-0992-424C-B05A-62C56B7B6C2F}" sibTransId="{93A25265-EBFB-4803-ADED-489D06380E3A}"/>
    <dgm:cxn modelId="{6E6843FC-24DD-48DF-A853-AA5C017804AC}" type="presOf" srcId="{9990AFF1-0992-424C-B05A-62C56B7B6C2F}" destId="{96E47A22-1D27-4878-AB07-B199CDFA726D}" srcOrd="0" destOrd="0" presId="urn:microsoft.com/office/officeart/2008/layout/HorizontalMultiLevelHierarchy"/>
    <dgm:cxn modelId="{991DC8D8-1AFF-4AD6-A86F-F4A8CEDB165F}" type="presOf" srcId="{A60E17CD-D994-472A-BE9A-41A66F810EC5}" destId="{4F7D7CD2-F847-435A-8344-A3FB6169780F}" srcOrd="0" destOrd="0" presId="urn:microsoft.com/office/officeart/2008/layout/HorizontalMultiLevelHierarchy"/>
    <dgm:cxn modelId="{46FECB26-FD31-435E-B220-E896C593694A}" type="presOf" srcId="{03B5469F-7BC3-4428-8480-8D2CAFE2436F}" destId="{D14B726F-988A-46E0-B7E1-E7044E9DACA0}" srcOrd="0" destOrd="0" presId="urn:microsoft.com/office/officeart/2008/layout/HorizontalMultiLevelHierarchy"/>
    <dgm:cxn modelId="{6AD0221E-C7C1-4160-B025-39761B880300}" type="presOf" srcId="{9990AFF1-0992-424C-B05A-62C56B7B6C2F}" destId="{4BB294CD-5959-4E8B-A8E9-2C71A692998E}" srcOrd="1" destOrd="0" presId="urn:microsoft.com/office/officeart/2008/layout/HorizontalMultiLevelHierarchy"/>
    <dgm:cxn modelId="{50690CEF-FAB4-4EB2-9253-652FB2E36A4F}" srcId="{E1CB584B-4786-4144-8875-1C08DA5073A8}" destId="{739F1D0E-D659-4864-93CC-1BD2198F0EA6}" srcOrd="1" destOrd="0" parTransId="{A60E17CD-D994-472A-BE9A-41A66F810EC5}" sibTransId="{751AF9CE-53F3-4D9D-8EA9-477EB8867DA0}"/>
    <dgm:cxn modelId="{96B11769-60F3-428E-91C4-5783829F6CB4}" srcId="{E1CB584B-4786-4144-8875-1C08DA5073A8}" destId="{2D98D37B-EDEA-42C9-A28A-4B9CE4354FA7}" srcOrd="2" destOrd="0" parTransId="{03B5469F-7BC3-4428-8480-8D2CAFE2436F}" sibTransId="{CDF13360-06A2-4BD3-B692-5140A01B3AEA}"/>
    <dgm:cxn modelId="{A5FB7629-4ECD-4650-955B-1CC650081ECA}" type="presOf" srcId="{2D98D37B-EDEA-42C9-A28A-4B9CE4354FA7}" destId="{333556F1-FD97-44DA-A7A1-D2150EECCF87}" srcOrd="0" destOrd="0" presId="urn:microsoft.com/office/officeart/2008/layout/HorizontalMultiLevelHierarchy"/>
    <dgm:cxn modelId="{E6AE8D3C-D0F0-4172-A866-DC878683A122}" type="presOf" srcId="{ADBBD773-520A-429F-BA9C-95A73BF5C2C5}" destId="{F335B23E-4094-4FDC-A26D-9C6F6266CEA4}" srcOrd="0" destOrd="0" presId="urn:microsoft.com/office/officeart/2008/layout/HorizontalMultiLevelHierarchy"/>
    <dgm:cxn modelId="{5352FBA0-55C0-4402-AA94-10B065C46598}" type="presOf" srcId="{21DB6145-2A09-437F-99AD-CF270D0CBAB9}" destId="{B77C1611-FC3D-42BE-A0B8-584F9C871E84}" srcOrd="1" destOrd="0" presId="urn:microsoft.com/office/officeart/2008/layout/HorizontalMultiLevelHierarchy"/>
    <dgm:cxn modelId="{015810AB-2ED8-4AAF-B32A-1BDC16A54941}" type="presOf" srcId="{B088DA76-15A8-4D1F-8A13-245F9C163DC5}" destId="{96D53669-1EB2-4582-9F80-D7BC5F288B3E}" srcOrd="0" destOrd="0" presId="urn:microsoft.com/office/officeart/2008/layout/HorizontalMultiLevelHierarchy"/>
    <dgm:cxn modelId="{B13EEAC4-410A-447A-AA78-F66BF7504F40}" type="presOf" srcId="{739F1D0E-D659-4864-93CC-1BD2198F0EA6}" destId="{6CC2FAB3-82A6-4F9C-BE31-11F879E2D9E9}" srcOrd="0" destOrd="0" presId="urn:microsoft.com/office/officeart/2008/layout/HorizontalMultiLevelHierarchy"/>
    <dgm:cxn modelId="{3461DD60-8AC9-4FD3-B8D5-3B9F1B6E74E8}" type="presOf" srcId="{3E503B69-00FE-4D6B-968E-48DE07B7807A}" destId="{361191C4-D9AD-41DB-83CC-5580FB074BD7}" srcOrd="0" destOrd="0" presId="urn:microsoft.com/office/officeart/2008/layout/HorizontalMultiLevelHierarchy"/>
    <dgm:cxn modelId="{F62254FD-5664-437F-903F-6C87A90E0FCB}" type="presOf" srcId="{E1CB584B-4786-4144-8875-1C08DA5073A8}" destId="{DBF08A1C-E8A0-4EA3-8D54-3C912B3BED3F}" srcOrd="0" destOrd="0" presId="urn:microsoft.com/office/officeart/2008/layout/HorizontalMultiLevelHierarchy"/>
    <dgm:cxn modelId="{E2CC6C58-FA81-4F57-8D99-0770FECB2D1B}" srcId="{3E503B69-00FE-4D6B-968E-48DE07B7807A}" destId="{E1CB584B-4786-4144-8875-1C08DA5073A8}" srcOrd="0" destOrd="0" parTransId="{57D72F90-1217-46FE-89D1-A81512A56221}" sibTransId="{B99CDB54-7971-41C8-A1C7-C150A594A20A}"/>
    <dgm:cxn modelId="{F9F5946D-19BE-46A6-B266-4BE2EA12CA3A}" srcId="{E1CB584B-4786-4144-8875-1C08DA5073A8}" destId="{B088DA76-15A8-4D1F-8A13-245F9C163DC5}" srcOrd="3" destOrd="0" parTransId="{21DB6145-2A09-437F-99AD-CF270D0CBAB9}" sibTransId="{755D1057-43F7-4D63-881B-BBC16D48A055}"/>
    <dgm:cxn modelId="{EFA10308-14B3-40D7-BDD1-FE73484378DF}" type="presOf" srcId="{21DB6145-2A09-437F-99AD-CF270D0CBAB9}" destId="{AB7BEF6F-52B1-485A-86E2-32F78CC882DC}" srcOrd="0" destOrd="0" presId="urn:microsoft.com/office/officeart/2008/layout/HorizontalMultiLevelHierarchy"/>
    <dgm:cxn modelId="{672C3B85-71E9-445E-8D01-971571B28D81}" type="presParOf" srcId="{361191C4-D9AD-41DB-83CC-5580FB074BD7}" destId="{48E3515F-B146-4387-BB4B-377514AE50E3}" srcOrd="0" destOrd="0" presId="urn:microsoft.com/office/officeart/2008/layout/HorizontalMultiLevelHierarchy"/>
    <dgm:cxn modelId="{3F0FF727-7CE4-42D3-BD96-C9AC7DBE1245}" type="presParOf" srcId="{48E3515F-B146-4387-BB4B-377514AE50E3}" destId="{DBF08A1C-E8A0-4EA3-8D54-3C912B3BED3F}" srcOrd="0" destOrd="0" presId="urn:microsoft.com/office/officeart/2008/layout/HorizontalMultiLevelHierarchy"/>
    <dgm:cxn modelId="{F840C90E-B77C-4CEC-8137-BFC929409597}" type="presParOf" srcId="{48E3515F-B146-4387-BB4B-377514AE50E3}" destId="{DAE3D83E-0F2F-4218-B4AF-4776F1DB24BD}" srcOrd="1" destOrd="0" presId="urn:microsoft.com/office/officeart/2008/layout/HorizontalMultiLevelHierarchy"/>
    <dgm:cxn modelId="{CEA260D1-0DE6-44E6-A2C5-799723964B12}" type="presParOf" srcId="{DAE3D83E-0F2F-4218-B4AF-4776F1DB24BD}" destId="{96E47A22-1D27-4878-AB07-B199CDFA726D}" srcOrd="0" destOrd="0" presId="urn:microsoft.com/office/officeart/2008/layout/HorizontalMultiLevelHierarchy"/>
    <dgm:cxn modelId="{C6C47EB7-482D-4223-B6F6-20D423AFB47D}" type="presParOf" srcId="{96E47A22-1D27-4878-AB07-B199CDFA726D}" destId="{4BB294CD-5959-4E8B-A8E9-2C71A692998E}" srcOrd="0" destOrd="0" presId="urn:microsoft.com/office/officeart/2008/layout/HorizontalMultiLevelHierarchy"/>
    <dgm:cxn modelId="{4E1F1D5D-FC8C-4252-8F13-44751D6D5C2F}" type="presParOf" srcId="{DAE3D83E-0F2F-4218-B4AF-4776F1DB24BD}" destId="{AA71D8E7-1F10-44B7-8546-17C5548252CA}" srcOrd="1" destOrd="0" presId="urn:microsoft.com/office/officeart/2008/layout/HorizontalMultiLevelHierarchy"/>
    <dgm:cxn modelId="{C419A95C-EE46-4372-8543-5535F8B5281A}" type="presParOf" srcId="{AA71D8E7-1F10-44B7-8546-17C5548252CA}" destId="{F335B23E-4094-4FDC-A26D-9C6F6266CEA4}" srcOrd="0" destOrd="0" presId="urn:microsoft.com/office/officeart/2008/layout/HorizontalMultiLevelHierarchy"/>
    <dgm:cxn modelId="{C8C33EC3-49F0-47EE-9A0F-B8049B2728EB}" type="presParOf" srcId="{AA71D8E7-1F10-44B7-8546-17C5548252CA}" destId="{E4C5023C-88FF-4273-AB93-5B3BDF44583A}" srcOrd="1" destOrd="0" presId="urn:microsoft.com/office/officeart/2008/layout/HorizontalMultiLevelHierarchy"/>
    <dgm:cxn modelId="{14729575-798B-4A0A-A2C6-AFF5020340A0}" type="presParOf" srcId="{DAE3D83E-0F2F-4218-B4AF-4776F1DB24BD}" destId="{4F7D7CD2-F847-435A-8344-A3FB6169780F}" srcOrd="2" destOrd="0" presId="urn:microsoft.com/office/officeart/2008/layout/HorizontalMultiLevelHierarchy"/>
    <dgm:cxn modelId="{BE80D9CF-1E1A-4561-9589-ECCD499E874E}" type="presParOf" srcId="{4F7D7CD2-F847-435A-8344-A3FB6169780F}" destId="{98F71498-B1F6-42BB-8B9B-C6D84E46E0DF}" srcOrd="0" destOrd="0" presId="urn:microsoft.com/office/officeart/2008/layout/HorizontalMultiLevelHierarchy"/>
    <dgm:cxn modelId="{C3E65B5D-884A-4A20-B0B8-5B6CD6696EE3}" type="presParOf" srcId="{DAE3D83E-0F2F-4218-B4AF-4776F1DB24BD}" destId="{13EEA866-CC10-4F4D-84B5-15567EA15E3F}" srcOrd="3" destOrd="0" presId="urn:microsoft.com/office/officeart/2008/layout/HorizontalMultiLevelHierarchy"/>
    <dgm:cxn modelId="{CF3488DF-304A-4DD0-B7B4-A612E21EB91C}" type="presParOf" srcId="{13EEA866-CC10-4F4D-84B5-15567EA15E3F}" destId="{6CC2FAB3-82A6-4F9C-BE31-11F879E2D9E9}" srcOrd="0" destOrd="0" presId="urn:microsoft.com/office/officeart/2008/layout/HorizontalMultiLevelHierarchy"/>
    <dgm:cxn modelId="{C01C9A60-FFAC-4A46-89E7-B6CA17F91269}" type="presParOf" srcId="{13EEA866-CC10-4F4D-84B5-15567EA15E3F}" destId="{2FC73175-1420-4F6B-B613-C16AB40308BD}" srcOrd="1" destOrd="0" presId="urn:microsoft.com/office/officeart/2008/layout/HorizontalMultiLevelHierarchy"/>
    <dgm:cxn modelId="{8E834686-52A4-41A5-B7F3-6A7BC27C62DF}" type="presParOf" srcId="{DAE3D83E-0F2F-4218-B4AF-4776F1DB24BD}" destId="{D14B726F-988A-46E0-B7E1-E7044E9DACA0}" srcOrd="4" destOrd="0" presId="urn:microsoft.com/office/officeart/2008/layout/HorizontalMultiLevelHierarchy"/>
    <dgm:cxn modelId="{734A7B33-43F4-4F31-8B56-3C8DD8F8E9DC}" type="presParOf" srcId="{D14B726F-988A-46E0-B7E1-E7044E9DACA0}" destId="{23F136B0-9F03-44DB-A62C-893A195B0689}" srcOrd="0" destOrd="0" presId="urn:microsoft.com/office/officeart/2008/layout/HorizontalMultiLevelHierarchy"/>
    <dgm:cxn modelId="{420377B1-68CA-4851-91A3-D7825CB3F097}" type="presParOf" srcId="{DAE3D83E-0F2F-4218-B4AF-4776F1DB24BD}" destId="{4E9A8822-C4CE-4F59-9DB1-98EC7001C322}" srcOrd="5" destOrd="0" presId="urn:microsoft.com/office/officeart/2008/layout/HorizontalMultiLevelHierarchy"/>
    <dgm:cxn modelId="{9A107711-C4CF-4A04-ABA2-C154DD5D05CA}" type="presParOf" srcId="{4E9A8822-C4CE-4F59-9DB1-98EC7001C322}" destId="{333556F1-FD97-44DA-A7A1-D2150EECCF87}" srcOrd="0" destOrd="0" presId="urn:microsoft.com/office/officeart/2008/layout/HorizontalMultiLevelHierarchy"/>
    <dgm:cxn modelId="{9078CBC3-B9F2-42E0-B465-EB702481EA7E}" type="presParOf" srcId="{4E9A8822-C4CE-4F59-9DB1-98EC7001C322}" destId="{3A79D858-698D-415D-BD5A-D006340E7561}" srcOrd="1" destOrd="0" presId="urn:microsoft.com/office/officeart/2008/layout/HorizontalMultiLevelHierarchy"/>
    <dgm:cxn modelId="{9DD17684-2FA8-4EF4-8362-5AB9BD4A0AE7}" type="presParOf" srcId="{DAE3D83E-0F2F-4218-B4AF-4776F1DB24BD}" destId="{AB7BEF6F-52B1-485A-86E2-32F78CC882DC}" srcOrd="6" destOrd="0" presId="urn:microsoft.com/office/officeart/2008/layout/HorizontalMultiLevelHierarchy"/>
    <dgm:cxn modelId="{30875885-F9CE-499E-8918-6498CEE51828}" type="presParOf" srcId="{AB7BEF6F-52B1-485A-86E2-32F78CC882DC}" destId="{B77C1611-FC3D-42BE-A0B8-584F9C871E84}" srcOrd="0" destOrd="0" presId="urn:microsoft.com/office/officeart/2008/layout/HorizontalMultiLevelHierarchy"/>
    <dgm:cxn modelId="{8EE4E092-ECB3-499B-AFFA-6369B7EC87E3}" type="presParOf" srcId="{DAE3D83E-0F2F-4218-B4AF-4776F1DB24BD}" destId="{3D40EDF9-BAD9-446B-85AD-66BD1E7274AA}" srcOrd="7" destOrd="0" presId="urn:microsoft.com/office/officeart/2008/layout/HorizontalMultiLevelHierarchy"/>
    <dgm:cxn modelId="{6611AAF1-A626-4331-873C-71A32CFF1089}" type="presParOf" srcId="{3D40EDF9-BAD9-446B-85AD-66BD1E7274AA}" destId="{96D53669-1EB2-4582-9F80-D7BC5F288B3E}" srcOrd="0" destOrd="0" presId="urn:microsoft.com/office/officeart/2008/layout/HorizontalMultiLevelHierarchy"/>
    <dgm:cxn modelId="{F796D55B-DA45-46EA-8719-70B032F8FDC6}" type="presParOf" srcId="{3D40EDF9-BAD9-446B-85AD-66BD1E7274AA}" destId="{E4974A24-7AFF-4D01-9924-5ED514EDE907}"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BEF6F-52B1-485A-86E2-32F78CC882DC}">
      <dsp:nvSpPr>
        <dsp:cNvPr id="0" name=""/>
        <dsp:cNvSpPr/>
      </dsp:nvSpPr>
      <dsp:spPr>
        <a:xfrm>
          <a:off x="2215077" y="2797249"/>
          <a:ext cx="959423" cy="1993040"/>
        </a:xfrm>
        <a:custGeom>
          <a:avLst/>
          <a:gdLst/>
          <a:ahLst/>
          <a:cxnLst/>
          <a:rect l="0" t="0" r="0" b="0"/>
          <a:pathLst>
            <a:path>
              <a:moveTo>
                <a:pt x="0" y="0"/>
              </a:moveTo>
              <a:lnTo>
                <a:pt x="479711" y="0"/>
              </a:lnTo>
              <a:lnTo>
                <a:pt x="479711" y="1993040"/>
              </a:lnTo>
              <a:lnTo>
                <a:pt x="959423" y="199304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zh-CN" altLang="en-US" sz="800" kern="1200"/>
        </a:p>
      </dsp:txBody>
      <dsp:txXfrm>
        <a:off x="2639490" y="3738471"/>
        <a:ext cx="110597" cy="110597"/>
      </dsp:txXfrm>
    </dsp:sp>
    <dsp:sp modelId="{D14B726F-988A-46E0-B7E1-E7044E9DACA0}">
      <dsp:nvSpPr>
        <dsp:cNvPr id="0" name=""/>
        <dsp:cNvSpPr/>
      </dsp:nvSpPr>
      <dsp:spPr>
        <a:xfrm>
          <a:off x="2215077" y="2797249"/>
          <a:ext cx="959423" cy="664346"/>
        </a:xfrm>
        <a:custGeom>
          <a:avLst/>
          <a:gdLst/>
          <a:ahLst/>
          <a:cxnLst/>
          <a:rect l="0" t="0" r="0" b="0"/>
          <a:pathLst>
            <a:path>
              <a:moveTo>
                <a:pt x="0" y="0"/>
              </a:moveTo>
              <a:lnTo>
                <a:pt x="479711" y="0"/>
              </a:lnTo>
              <a:lnTo>
                <a:pt x="479711" y="664346"/>
              </a:lnTo>
              <a:lnTo>
                <a:pt x="959423" y="664346"/>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2665614" y="3100248"/>
        <a:ext cx="58349" cy="58349"/>
      </dsp:txXfrm>
    </dsp:sp>
    <dsp:sp modelId="{4F7D7CD2-F847-435A-8344-A3FB6169780F}">
      <dsp:nvSpPr>
        <dsp:cNvPr id="0" name=""/>
        <dsp:cNvSpPr/>
      </dsp:nvSpPr>
      <dsp:spPr>
        <a:xfrm>
          <a:off x="2215077" y="2132902"/>
          <a:ext cx="959423" cy="664346"/>
        </a:xfrm>
        <a:custGeom>
          <a:avLst/>
          <a:gdLst/>
          <a:ahLst/>
          <a:cxnLst/>
          <a:rect l="0" t="0" r="0" b="0"/>
          <a:pathLst>
            <a:path>
              <a:moveTo>
                <a:pt x="0" y="664346"/>
              </a:moveTo>
              <a:lnTo>
                <a:pt x="479711" y="664346"/>
              </a:lnTo>
              <a:lnTo>
                <a:pt x="479711" y="0"/>
              </a:lnTo>
              <a:lnTo>
                <a:pt x="959423"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2665614" y="2435901"/>
        <a:ext cx="58349" cy="58349"/>
      </dsp:txXfrm>
    </dsp:sp>
    <dsp:sp modelId="{96E47A22-1D27-4878-AB07-B199CDFA726D}">
      <dsp:nvSpPr>
        <dsp:cNvPr id="0" name=""/>
        <dsp:cNvSpPr/>
      </dsp:nvSpPr>
      <dsp:spPr>
        <a:xfrm>
          <a:off x="2215077" y="804209"/>
          <a:ext cx="959423" cy="1993040"/>
        </a:xfrm>
        <a:custGeom>
          <a:avLst/>
          <a:gdLst/>
          <a:ahLst/>
          <a:cxnLst/>
          <a:rect l="0" t="0" r="0" b="0"/>
          <a:pathLst>
            <a:path>
              <a:moveTo>
                <a:pt x="0" y="1993040"/>
              </a:moveTo>
              <a:lnTo>
                <a:pt x="479711" y="1993040"/>
              </a:lnTo>
              <a:lnTo>
                <a:pt x="479711" y="0"/>
              </a:lnTo>
              <a:lnTo>
                <a:pt x="959423"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zh-CN" altLang="en-US" sz="800" kern="1200"/>
        </a:p>
      </dsp:txBody>
      <dsp:txXfrm>
        <a:off x="2639490" y="1745430"/>
        <a:ext cx="110597" cy="110597"/>
      </dsp:txXfrm>
    </dsp:sp>
    <dsp:sp modelId="{DBF08A1C-E8A0-4EA3-8D54-3C912B3BED3F}">
      <dsp:nvSpPr>
        <dsp:cNvPr id="0" name=""/>
        <dsp:cNvSpPr/>
      </dsp:nvSpPr>
      <dsp:spPr>
        <a:xfrm rot="16200000">
          <a:off x="-1113649" y="2265772"/>
          <a:ext cx="5594499" cy="106295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zh-CN" altLang="en-US" sz="6500" kern="1200" dirty="0"/>
            <a:t>论文结构</a:t>
          </a:r>
        </a:p>
      </dsp:txBody>
      <dsp:txXfrm>
        <a:off x="-1113649" y="2265772"/>
        <a:ext cx="5594499" cy="1062954"/>
      </dsp:txXfrm>
    </dsp:sp>
    <dsp:sp modelId="{F335B23E-4094-4FDC-A26D-9C6F6266CEA4}">
      <dsp:nvSpPr>
        <dsp:cNvPr id="0" name=""/>
        <dsp:cNvSpPr/>
      </dsp:nvSpPr>
      <dsp:spPr>
        <a:xfrm>
          <a:off x="3174500" y="272731"/>
          <a:ext cx="3486491" cy="106295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zh-CN" altLang="en-US" sz="6500" kern="1200" dirty="0"/>
            <a:t>摘要</a:t>
          </a:r>
        </a:p>
      </dsp:txBody>
      <dsp:txXfrm>
        <a:off x="3174500" y="272731"/>
        <a:ext cx="3486491" cy="1062954"/>
      </dsp:txXfrm>
    </dsp:sp>
    <dsp:sp modelId="{6CC2FAB3-82A6-4F9C-BE31-11F879E2D9E9}">
      <dsp:nvSpPr>
        <dsp:cNvPr id="0" name=""/>
        <dsp:cNvSpPr/>
      </dsp:nvSpPr>
      <dsp:spPr>
        <a:xfrm>
          <a:off x="3174500" y="1601425"/>
          <a:ext cx="3486491" cy="106295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zh-CN" altLang="en-US" sz="6500" kern="1200" dirty="0"/>
            <a:t>正文</a:t>
          </a:r>
        </a:p>
      </dsp:txBody>
      <dsp:txXfrm>
        <a:off x="3174500" y="1601425"/>
        <a:ext cx="3486491" cy="1062954"/>
      </dsp:txXfrm>
    </dsp:sp>
    <dsp:sp modelId="{333556F1-FD97-44DA-A7A1-D2150EECCF87}">
      <dsp:nvSpPr>
        <dsp:cNvPr id="0" name=""/>
        <dsp:cNvSpPr/>
      </dsp:nvSpPr>
      <dsp:spPr>
        <a:xfrm>
          <a:off x="3174500" y="2930118"/>
          <a:ext cx="3486491" cy="106295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zh-CN" altLang="en-US" sz="6500" kern="1200" dirty="0"/>
            <a:t>结论</a:t>
          </a:r>
        </a:p>
      </dsp:txBody>
      <dsp:txXfrm>
        <a:off x="3174500" y="2930118"/>
        <a:ext cx="3486491" cy="1062954"/>
      </dsp:txXfrm>
    </dsp:sp>
    <dsp:sp modelId="{96D53669-1EB2-4582-9F80-D7BC5F288B3E}">
      <dsp:nvSpPr>
        <dsp:cNvPr id="0" name=""/>
        <dsp:cNvSpPr/>
      </dsp:nvSpPr>
      <dsp:spPr>
        <a:xfrm>
          <a:off x="3174500" y="4258812"/>
          <a:ext cx="3486491" cy="106295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zh-CN" altLang="en-US" sz="6500" kern="1200" dirty="0" smtClean="0"/>
            <a:t>参考文献</a:t>
          </a:r>
          <a:endParaRPr lang="zh-CN" altLang="en-US" sz="6500" kern="1200" dirty="0"/>
        </a:p>
      </dsp:txBody>
      <dsp:txXfrm>
        <a:off x="3174500" y="4258812"/>
        <a:ext cx="3486491" cy="1062954"/>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zh-CN" altLang="en-US"/>
              <a:t>单击此处编辑母版标题样式</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t>2020/9/30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326315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t>2020/9/30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878583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t>2020/9/30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947720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zh-CN" altLang="en-US"/>
              <a:t>单击此处编辑母版标题样式</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t>2020/9/30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90993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t>2020/9/30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703128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zh-CN" altLang="en-US"/>
              <a:t>单击此处编辑母版标题样式</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3" name="Date Placeholder 2"/>
          <p:cNvSpPr>
            <a:spLocks noGrp="1"/>
          </p:cNvSpPr>
          <p:nvPr>
            <p:ph type="dt" sz="half" idx="10"/>
          </p:nvPr>
        </p:nvSpPr>
        <p:spPr/>
        <p:txBody>
          <a:bodyPr/>
          <a:lstStyle/>
          <a:p>
            <a:fld id="{530820CF-B880-4189-942D-D702A7CBA730}" type="datetimeFigureOut">
              <a:rPr lang="zh-CN" altLang="en-US" smtClean="0"/>
              <a:t>2020/9/30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964238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zh-CN" altLang="en-US"/>
              <a:t>单击此处编辑母版标题样式</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3" name="Date Placeholder 2"/>
          <p:cNvSpPr>
            <a:spLocks noGrp="1"/>
          </p:cNvSpPr>
          <p:nvPr>
            <p:ph type="dt" sz="half" idx="10"/>
          </p:nvPr>
        </p:nvSpPr>
        <p:spPr/>
        <p:txBody>
          <a:bodyPr/>
          <a:lstStyle/>
          <a:p>
            <a:fld id="{530820CF-B880-4189-942D-D702A7CBA730}" type="datetimeFigureOut">
              <a:rPr lang="zh-CN" altLang="en-US" smtClean="0"/>
              <a:t>2020/9/30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081016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t>2020/9/30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547105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zh-CN" altLang="en-US"/>
              <a:t>单击此处编辑母版标题样式</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t>2020/9/30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406747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a:xfrm>
            <a:off x="7344329" y="6108173"/>
            <a:ext cx="857473" cy="365125"/>
          </a:xfrm>
        </p:spPr>
        <p:txBody>
          <a:bodyPr/>
          <a:lstStyle/>
          <a:p>
            <a:fld id="{530820CF-B880-4189-942D-D702A7CBA730}" type="datetimeFigureOut">
              <a:rPr lang="zh-CN" altLang="en-US" smtClean="0"/>
              <a:t>2020/9/30</a:t>
            </a:fld>
            <a:endParaRPr lang="zh-CN" altLang="en-US"/>
          </a:p>
        </p:txBody>
      </p:sp>
      <p:sp>
        <p:nvSpPr>
          <p:cNvPr id="5" name="Footer Placeholder 4"/>
          <p:cNvSpPr>
            <a:spLocks noGrp="1"/>
          </p:cNvSpPr>
          <p:nvPr>
            <p:ph type="ftr" sz="quarter" idx="11"/>
          </p:nvPr>
        </p:nvSpPr>
        <p:spPr>
          <a:xfrm>
            <a:off x="1972647" y="6108173"/>
            <a:ext cx="5314517" cy="365125"/>
          </a:xfrm>
        </p:spPr>
        <p:txBody>
          <a:bodyPr/>
          <a:lstStyle/>
          <a:p>
            <a:endParaRPr lang="zh-CN" altLang="en-US"/>
          </a:p>
        </p:txBody>
      </p:sp>
      <p:sp>
        <p:nvSpPr>
          <p:cNvPr id="6" name="Slide Number Placeholder 5"/>
          <p:cNvSpPr>
            <a:spLocks noGrp="1"/>
          </p:cNvSpPr>
          <p:nvPr>
            <p:ph type="sldNum" sz="quarter" idx="12"/>
          </p:nvPr>
        </p:nvSpPr>
        <p:spPr>
          <a:xfrm>
            <a:off x="8258967" y="6108173"/>
            <a:ext cx="427833" cy="365125"/>
          </a:xfr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85221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文本占位符 2"/>
          <p:cNvSpPr>
            <a:spLocks noGrp="1"/>
          </p:cNvSpPr>
          <p:nvPr>
            <p:ph type="body"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57BEFA3-0A3B-40CA-9CF8-87F2DC5069CD}" type="datetimeFigureOut">
              <a:rPr lang="zh-CN" altLang="en-US" smtClean="0"/>
              <a:t>2020/9/30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AB24B86-343F-49CA-9272-F405AA1C0DA5}" type="slidenum">
              <a:rPr lang="zh-CN" altLang="en-US" smtClean="0"/>
              <a:t>‹#›</a:t>
            </a:fld>
            <a:endParaRPr lang="zh-CN" altLang="en-US"/>
          </a:p>
        </p:txBody>
      </p:sp>
    </p:spTree>
    <p:extLst>
      <p:ext uri="{BB962C8B-B14F-4D97-AF65-F5344CB8AC3E}">
        <p14:creationId xmlns:p14="http://schemas.microsoft.com/office/powerpoint/2010/main" val="3942015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t>2020/9/30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7499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530820CF-B880-4189-942D-D702A7CBA730}" type="datetimeFigureOut">
              <a:rPr lang="zh-CN" altLang="en-US" smtClean="0"/>
              <a:t>2020/9/30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0414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zh-CN" altLang="en-US"/>
              <a:t>单击此处编辑母版标题样式</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530820CF-B880-4189-942D-D702A7CBA730}" type="datetimeFigureOut">
              <a:rPr lang="zh-CN" altLang="en-US" smtClean="0"/>
              <a:t>2020/9/30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93550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zh-CN" altLang="en-US"/>
              <a:t>单击此处编辑母版标题样式</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530820CF-B880-4189-942D-D702A7CBA730}" type="datetimeFigureOut">
              <a:rPr lang="zh-CN" altLang="en-US" smtClean="0"/>
              <a:t>2020/9/30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07197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2" name="Content Placeholder 3"/>
          <p:cNvSpPr>
            <a:spLocks noGrp="1"/>
          </p:cNvSpPr>
          <p:nvPr>
            <p:ph sz="quarter" idx="13"/>
          </p:nvPr>
        </p:nvSpPr>
        <p:spPr>
          <a:xfrm>
            <a:off x="685331" y="3051013"/>
            <a:ext cx="3829520" cy="274018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3" name="Content Placeholder 5"/>
          <p:cNvSpPr>
            <a:spLocks noGrp="1"/>
          </p:cNvSpPr>
          <p:nvPr>
            <p:ph sz="quarter" idx="14"/>
          </p:nvPr>
        </p:nvSpPr>
        <p:spPr>
          <a:xfrm>
            <a:off x="4629150" y="3051013"/>
            <a:ext cx="3829051" cy="274018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530820CF-B880-4189-942D-D702A7CBA730}" type="datetimeFigureOut">
              <a:rPr lang="zh-CN" altLang="en-US" smtClean="0"/>
              <a:t>2020/9/30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1117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530820CF-B880-4189-942D-D702A7CBA730}" type="datetimeFigureOut">
              <a:rPr lang="zh-CN" altLang="en-US" smtClean="0"/>
              <a:t>2020/9/30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23493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530820CF-B880-4189-942D-D702A7CBA730}" type="datetimeFigureOut">
              <a:rPr lang="zh-CN" altLang="en-US" smtClean="0"/>
              <a:t>2020/9/30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025628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zh-CN" altLang="en-US"/>
              <a:t>单击此处编辑母版标题样式</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t>2020/9/30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349030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t>2020/9/30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02496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2">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530820CF-B880-4189-942D-D702A7CBA730}" type="datetimeFigureOut">
              <a:rPr lang="zh-CN" altLang="en-US" smtClean="0"/>
              <a:t>2020/9/30</a:t>
            </a:fld>
            <a:endParaRPr lang="zh-CN" alt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zh-CN" alt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341396362"/>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 id="2147483858" r:id="rId17"/>
    <p:sldLayoutId id="2147483859" r:id="rId18"/>
    <p:sldLayoutId id="2147483860" r:id="rId19"/>
    <p:sldLayoutId id="2147483861" r:id="rId20"/>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hyperlink" Target="http://www.aqee.net/tag/%E4%B9%A6%E7%B1%8D/" TargetMode="External"/><Relationship Id="rId2" Type="http://schemas.openxmlformats.org/officeDocument/2006/relationships/image" Target="../media/image11.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g"/><Relationship Id="rId1" Type="http://schemas.openxmlformats.org/officeDocument/2006/relationships/slideLayout" Target="../slideLayouts/slideLayout19.xml"/><Relationship Id="rId4" Type="http://schemas.openxmlformats.org/officeDocument/2006/relationships/hyperlink" Target="https://www.editage.cn/insights/1958.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9.xml"/><Relationship Id="rId4" Type="http://schemas.openxmlformats.org/officeDocument/2006/relationships/hyperlink" Target="https://www.hippopx.com/zh/idea-writing-plan-symbol-pen-vision-creative-210260"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hyperlink" Target="https://pixabay.com/zh/%E9%B2%9C%E8%8A%B1-%E7%8E%AB%E7%91%B0-%E9%A6%96%E5%B0%94%E5%9B%BD%E5%AE%B6%E5%A4%A7%E5%AD%A6%E7%A7%91%E6%8A%80%E5%9B%AD%E7%8E%AB%E7%91%B0%E8%B5%A2%E5%BE%97%E4%BA%86-%E8%94%B7%E8%96%87%E7%9A%84%E8%97%A4%E8%94%93-1711333/" TargetMode="External"/><Relationship Id="rId2" Type="http://schemas.openxmlformats.org/officeDocument/2006/relationships/image" Target="../media/image19.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g"/><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zh/%E8%80%81%E5%B8%88-%E8%B4%A2%E4%BA%A7%E3%80%81%E5%8E%82%E6%88%BF%E5%92%8C%E6%95%99%E5%AD%A6-%E6%95%99%E5%AD%A6-%E7%94%B5%E5%AD%90%E7%99%BD%E6%9D%BF-%E8%AF%BE%E5%A0%82-%E6%99%BA%E8%83%BD%E4%B8%BB%E6%9D%BF-%E5%AA%92%E4%BD%93-3765909/" TargetMode="External"/><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3568" y="1268760"/>
            <a:ext cx="7772400" cy="1470025"/>
          </a:xfrm>
        </p:spPr>
        <p:txBody>
          <a:bodyPr>
            <a:normAutofit/>
          </a:bodyPr>
          <a:lstStyle/>
          <a:p>
            <a:r>
              <a:rPr lang="zh-CN"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课题：了解维</a:t>
            </a:r>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果斯基</a:t>
            </a:r>
            <a:r>
              <a:rPr lang="zh-CN"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课堂：</a:t>
            </a:r>
            <a:r>
              <a:rPr lang="en-US" altLang="zh-CN"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altLang="zh-CN"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zh-CN"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太晚了吗？</a:t>
            </a:r>
          </a:p>
        </p:txBody>
      </p:sp>
      <p:sp>
        <p:nvSpPr>
          <p:cNvPr id="3" name="副标题 2"/>
          <p:cNvSpPr>
            <a:spLocks noGrp="1"/>
          </p:cNvSpPr>
          <p:nvPr>
            <p:ph type="subTitle" idx="1"/>
          </p:nvPr>
        </p:nvSpPr>
        <p:spPr>
          <a:xfrm>
            <a:off x="1331640" y="3284984"/>
            <a:ext cx="6400800" cy="1752600"/>
          </a:xfrm>
        </p:spPr>
        <p:txBody>
          <a:bodyPr>
            <a:normAutofit/>
          </a:bodyPr>
          <a:lstStyle/>
          <a:p>
            <a:pPr algn="r"/>
            <a:r>
              <a:rPr lang="zh-CN" altLang="en-US" sz="2800" b="1" dirty="0">
                <a:solidFill>
                  <a:srgbClr val="FF0000"/>
                </a:solidFill>
              </a:rPr>
              <a:t>主讲人</a:t>
            </a:r>
            <a:r>
              <a:rPr lang="zh-CN" altLang="en-US" sz="2800" b="1" dirty="0" smtClean="0">
                <a:solidFill>
                  <a:srgbClr val="FF0000"/>
                </a:solidFill>
              </a:rPr>
              <a:t>：卢星媛</a:t>
            </a:r>
            <a:endParaRPr lang="en-US" altLang="zh-CN" sz="2800" b="1" dirty="0">
              <a:solidFill>
                <a:srgbClr val="FF0000"/>
              </a:solidFill>
            </a:endParaRPr>
          </a:p>
          <a:p>
            <a:pPr algn="r"/>
            <a:r>
              <a:rPr lang="en-US" altLang="zh-CN" sz="2800" b="1" dirty="0">
                <a:solidFill>
                  <a:srgbClr val="FF0000"/>
                </a:solidFill>
              </a:rPr>
              <a:t>2020</a:t>
            </a:r>
            <a:r>
              <a:rPr lang="zh-CN" altLang="en-US" sz="2800" b="1" dirty="0">
                <a:solidFill>
                  <a:srgbClr val="FF0000"/>
                </a:solidFill>
              </a:rPr>
              <a:t>年</a:t>
            </a:r>
            <a:r>
              <a:rPr lang="en-US" altLang="zh-CN" sz="2800" b="1" dirty="0">
                <a:solidFill>
                  <a:srgbClr val="FF0000"/>
                </a:solidFill>
              </a:rPr>
              <a:t>9</a:t>
            </a:r>
            <a:r>
              <a:rPr lang="zh-CN" altLang="en-US" sz="2800" b="1" dirty="0">
                <a:solidFill>
                  <a:srgbClr val="FF0000"/>
                </a:solidFill>
              </a:rPr>
              <a:t>月</a:t>
            </a:r>
            <a:r>
              <a:rPr lang="en-US" altLang="zh-CN" sz="2800" b="1" dirty="0">
                <a:solidFill>
                  <a:srgbClr val="FF0000"/>
                </a:solidFill>
              </a:rPr>
              <a:t>27</a:t>
            </a:r>
            <a:r>
              <a:rPr lang="zh-CN" altLang="en-US" sz="2800" b="1" dirty="0">
                <a:solidFill>
                  <a:srgbClr val="FF0000"/>
                </a:solidFill>
              </a:rPr>
              <a:t>日</a:t>
            </a:r>
            <a:endParaRPr lang="en-US" altLang="zh-CN" sz="2800" b="1" dirty="0">
              <a:solidFill>
                <a:srgbClr val="FF0000"/>
              </a:solidFill>
            </a:endParaRPr>
          </a:p>
        </p:txBody>
      </p:sp>
      <p:sp>
        <p:nvSpPr>
          <p:cNvPr id="4" name="TextBox 3"/>
          <p:cNvSpPr txBox="1"/>
          <p:nvPr/>
        </p:nvSpPr>
        <p:spPr>
          <a:xfrm>
            <a:off x="3685637" y="4581128"/>
            <a:ext cx="4680520" cy="954107"/>
          </a:xfrm>
          <a:prstGeom prst="rect">
            <a:avLst/>
          </a:prstGeom>
          <a:noFill/>
        </p:spPr>
        <p:txBody>
          <a:bodyPr wrap="square" rtlCol="0">
            <a:spAutoFit/>
          </a:bodyPr>
          <a:lstStyle/>
          <a:p>
            <a:r>
              <a:rPr lang="zh-CN" altLang="en-US" sz="2800" dirty="0" smtClean="0">
                <a:solidFill>
                  <a:srgbClr val="FF0000"/>
                </a:solidFill>
              </a:rPr>
              <a:t>组员：张浩、梁琼、陈宇峰、何冰薇、朱惠英</a:t>
            </a:r>
            <a:endParaRPr lang="zh-CN" altLang="en-US" sz="2800" dirty="0">
              <a:solidFill>
                <a:srgbClr val="FF0000"/>
              </a:solidFill>
            </a:endParaRPr>
          </a:p>
        </p:txBody>
      </p:sp>
    </p:spTree>
    <p:extLst>
      <p:ext uri="{BB962C8B-B14F-4D97-AF65-F5344CB8AC3E}">
        <p14:creationId xmlns:p14="http://schemas.microsoft.com/office/powerpoint/2010/main" val="22841148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0278D34-60DB-4C46-B1D9-B36CADEA89E7}"/>
              </a:ext>
            </a:extLst>
          </p:cNvPr>
          <p:cNvSpPr>
            <a:spLocks noGrp="1"/>
          </p:cNvSpPr>
          <p:nvPr>
            <p:ph type="title"/>
          </p:nvPr>
        </p:nvSpPr>
        <p:spPr>
          <a:xfrm>
            <a:off x="628650" y="620688"/>
            <a:ext cx="7886700" cy="1325563"/>
          </a:xfrm>
        </p:spPr>
        <p:txBody>
          <a:bodyPr>
            <a:noAutofit/>
          </a:bodyPr>
          <a:lstStyle/>
          <a:p>
            <a:pPr algn="ctr"/>
            <a:r>
              <a:rPr lang="en-US" altLang="zh-CN" sz="3200" kern="100" dirty="0">
                <a:effectLst/>
                <a:latin typeface="Calibri" panose="020F0502020204030204" pitchFamily="34" charset="0"/>
                <a:ea typeface="宋体" panose="02010600030101010101" pitchFamily="2" charset="-122"/>
                <a:cs typeface="Times New Roman" panose="02020603050405020304" pitchFamily="18" charset="0"/>
              </a:rPr>
              <a:t/>
            </a:r>
            <a:br>
              <a:rPr lang="en-US" altLang="zh-CN" sz="32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3200" kern="100" dirty="0">
                <a:effectLst/>
                <a:latin typeface="Calibri" panose="020F0502020204030204" pitchFamily="34" charset="0"/>
                <a:ea typeface="宋体" panose="02010600030101010101" pitchFamily="2" charset="-122"/>
                <a:cs typeface="Times New Roman" panose="02020603050405020304" pitchFamily="18" charset="0"/>
              </a:rPr>
              <a:t>2.1</a:t>
            </a:r>
            <a:r>
              <a:rPr lang="zh-CN" altLang="zh-CN" sz="4000" kern="100" dirty="0">
                <a:effectLst/>
                <a:latin typeface="Calibri" panose="020F0502020204030204" pitchFamily="34" charset="0"/>
                <a:ea typeface="宋体" panose="02010600030101010101" pitchFamily="2" charset="-122"/>
                <a:cs typeface="Times New Roman" panose="02020603050405020304" pitchFamily="18" charset="0"/>
              </a:rPr>
              <a:t>《社会心理》反映了维果茨基思想方面的四个问题</a:t>
            </a:r>
            <a:r>
              <a:rPr lang="en-US" altLang="zh-CN" sz="4000"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4000" kern="100" dirty="0">
                <a:effectLst/>
                <a:latin typeface="Calibri" panose="020F0502020204030204" pitchFamily="34" charset="0"/>
                <a:ea typeface="宋体" panose="02010600030101010101" pitchFamily="2" charset="-122"/>
                <a:cs typeface="Times New Roman" panose="02020603050405020304" pitchFamily="18" charset="0"/>
              </a:rPr>
              <a:t/>
            </a:r>
            <a:br>
              <a:rPr lang="zh-CN" altLang="zh-CN" sz="4000" kern="100" dirty="0">
                <a:effectLst/>
                <a:latin typeface="Calibri" panose="020F0502020204030204" pitchFamily="34" charset="0"/>
                <a:ea typeface="宋体" panose="02010600030101010101" pitchFamily="2" charset="-122"/>
                <a:cs typeface="Times New Roman" panose="02020603050405020304" pitchFamily="18" charset="0"/>
              </a:rPr>
            </a:br>
            <a:endParaRPr lang="zh-CN" altLang="en-US" sz="4000" dirty="0"/>
          </a:p>
        </p:txBody>
      </p:sp>
      <p:sp>
        <p:nvSpPr>
          <p:cNvPr id="3" name="内容占位符 2">
            <a:extLst>
              <a:ext uri="{FF2B5EF4-FFF2-40B4-BE49-F238E27FC236}">
                <a16:creationId xmlns:a16="http://schemas.microsoft.com/office/drawing/2014/main" xmlns="" id="{D721BCDF-0984-49E0-BBDF-BBDC5E7A7853}"/>
              </a:ext>
            </a:extLst>
          </p:cNvPr>
          <p:cNvSpPr>
            <a:spLocks noGrp="1"/>
          </p:cNvSpPr>
          <p:nvPr>
            <p:ph idx="1"/>
          </p:nvPr>
        </p:nvSpPr>
        <p:spPr>
          <a:xfrm>
            <a:off x="539552" y="2348880"/>
            <a:ext cx="7886700" cy="4351338"/>
          </a:xfrm>
        </p:spPr>
        <p:txBody>
          <a:bodyPr/>
          <a:lstStyle/>
          <a:p>
            <a:r>
              <a:rPr lang="en-US" altLang="zh-CN" sz="2800" kern="100" dirty="0">
                <a:effectLst/>
                <a:latin typeface="Calibri" panose="020F0502020204030204" pitchFamily="34" charset="0"/>
                <a:ea typeface="宋体" panose="02010600030101010101" pitchFamily="2" charset="-122"/>
                <a:cs typeface="Times New Roman" panose="02020603050405020304" pitchFamily="18" charset="0"/>
              </a:rPr>
              <a:t>1</a:t>
            </a:r>
            <a:r>
              <a:rPr lang="zh-CN" altLang="en-US" sz="2800"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t>缺乏有关教师在确定儿童的</a:t>
            </a:r>
            <a:r>
              <a:rPr lang="en-US" altLang="zh-CN" sz="2800" kern="100" dirty="0">
                <a:effectLst/>
                <a:latin typeface="Calibri" panose="020F0502020204030204" pitchFamily="34" charset="0"/>
                <a:ea typeface="宋体" panose="02010600030101010101" pitchFamily="2" charset="-122"/>
                <a:cs typeface="Times New Roman" panose="02020603050405020304" pitchFamily="18" charset="0"/>
              </a:rPr>
              <a:t>ZPD</a:t>
            </a:r>
            <a: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t>方面的角色的信息。</a:t>
            </a:r>
            <a:endParaRPr lang="en-US"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r>
              <a:rPr lang="en-US" altLang="zh-CN" sz="2800" kern="100" dirty="0">
                <a:effectLst/>
                <a:latin typeface="Calibri" panose="020F0502020204030204" pitchFamily="34" charset="0"/>
                <a:ea typeface="宋体" panose="02010600030101010101" pitchFamily="2" charset="-122"/>
                <a:cs typeface="Times New Roman" panose="02020603050405020304" pitchFamily="18" charset="0"/>
              </a:rPr>
              <a:t>2</a:t>
            </a:r>
            <a:r>
              <a:rPr lang="zh-CN" altLang="en-US" sz="2800"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t>认为学生之间</a:t>
            </a:r>
            <a:r>
              <a:rPr lang="zh-CN" altLang="zh-CN" sz="2800" kern="100" dirty="0" smtClean="0">
                <a:effectLst/>
                <a:latin typeface="Calibri" panose="020F0502020204030204" pitchFamily="34" charset="0"/>
                <a:ea typeface="宋体" panose="02010600030101010101" pitchFamily="2" charset="-122"/>
                <a:cs typeface="Times New Roman" panose="02020603050405020304" pitchFamily="18" charset="0"/>
              </a:rPr>
              <a:t>的协作</a:t>
            </a:r>
            <a:r>
              <a:rPr lang="zh-CN" altLang="en-US" sz="2800" kern="100" dirty="0" smtClean="0">
                <a:effectLst/>
                <a:latin typeface="Calibri" panose="020F0502020204030204" pitchFamily="34" charset="0"/>
                <a:ea typeface="宋体" panose="02010600030101010101" pitchFamily="2" charset="-122"/>
                <a:cs typeface="Times New Roman" panose="02020603050405020304" pitchFamily="18" charset="0"/>
              </a:rPr>
              <a:t>利于</a:t>
            </a:r>
            <a:r>
              <a:rPr lang="zh-CN" altLang="zh-CN" sz="2800" kern="100" dirty="0" smtClean="0">
                <a:effectLst/>
                <a:latin typeface="Calibri" panose="020F0502020204030204" pitchFamily="34" charset="0"/>
                <a:ea typeface="宋体" panose="02010600030101010101" pitchFamily="2" charset="-122"/>
                <a:cs typeface="Times New Roman" panose="02020603050405020304" pitchFamily="18" charset="0"/>
              </a:rPr>
              <a:t>解决</a:t>
            </a:r>
            <a: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t>学生的</a:t>
            </a:r>
            <a:r>
              <a:rPr lang="en-US" altLang="zh-CN" sz="2800" kern="100" dirty="0">
                <a:effectLst/>
                <a:latin typeface="Calibri" panose="020F0502020204030204" pitchFamily="34" charset="0"/>
                <a:ea typeface="宋体" panose="02010600030101010101" pitchFamily="2" charset="-122"/>
                <a:cs typeface="Times New Roman" panose="02020603050405020304" pitchFamily="18" charset="0"/>
              </a:rPr>
              <a:t>ZPD</a:t>
            </a:r>
            <a: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t>。</a:t>
            </a:r>
            <a:endParaRPr lang="en-US"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r>
              <a:rPr lang="en-US" altLang="zh-CN" sz="2800" kern="100" dirty="0">
                <a:effectLst/>
                <a:latin typeface="Calibri" panose="020F0502020204030204" pitchFamily="34" charset="0"/>
                <a:ea typeface="宋体" panose="02010600030101010101" pitchFamily="2" charset="-122"/>
                <a:cs typeface="Times New Roman" panose="02020603050405020304" pitchFamily="18" charset="0"/>
              </a:rPr>
              <a:t>3</a:t>
            </a:r>
            <a:r>
              <a:rPr lang="zh-CN" altLang="en-US" sz="2800"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t>专注于</a:t>
            </a:r>
            <a:r>
              <a:rPr lang="zh-CN" altLang="zh-CN" sz="2800" kern="100" dirty="0" smtClean="0">
                <a:effectLst/>
                <a:latin typeface="Calibri" panose="020F0502020204030204" pitchFamily="34" charset="0"/>
                <a:ea typeface="宋体" panose="02010600030101010101" pitchFamily="2" charset="-122"/>
                <a:cs typeface="Times New Roman" panose="02020603050405020304" pitchFamily="18" charset="0"/>
              </a:rPr>
              <a:t>不</a:t>
            </a:r>
            <a:r>
              <a:rPr lang="zh-CN" altLang="en-US" sz="2800" kern="100" dirty="0" smtClean="0">
                <a:effectLst/>
                <a:latin typeface="Calibri" panose="020F0502020204030204" pitchFamily="34" charset="0"/>
                <a:ea typeface="宋体" panose="02010600030101010101" pitchFamily="2" charset="-122"/>
                <a:cs typeface="Times New Roman" panose="02020603050405020304" pitchFamily="18" charset="0"/>
              </a:rPr>
              <a:t>利于</a:t>
            </a:r>
            <a:r>
              <a:rPr lang="zh-CN" altLang="zh-CN" sz="2800" kern="100" dirty="0" smtClean="0">
                <a:effectLst/>
                <a:latin typeface="Calibri" panose="020F0502020204030204" pitchFamily="34" charset="0"/>
                <a:ea typeface="宋体" panose="02010600030101010101" pitchFamily="2" charset="-122"/>
                <a:cs typeface="Times New Roman" panose="02020603050405020304" pitchFamily="18" charset="0"/>
              </a:rPr>
              <a:t>解决</a:t>
            </a:r>
            <a: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t>认知问题的活动，将维</a:t>
            </a:r>
            <a:r>
              <a:rPr lang="zh-CN" altLang="zh-CN" sz="2800" kern="100" dirty="0" smtClean="0">
                <a:effectLst/>
                <a:latin typeface="Calibri" panose="020F0502020204030204" pitchFamily="34" charset="0"/>
                <a:ea typeface="宋体" panose="02010600030101010101" pitchFamily="2" charset="-122"/>
                <a:cs typeface="Times New Roman" panose="02020603050405020304" pitchFamily="18" charset="0"/>
              </a:rPr>
              <a:t>果</a:t>
            </a:r>
            <a:r>
              <a:rPr lang="zh-CN" altLang="en-US" sz="2800" kern="100" dirty="0" smtClean="0">
                <a:effectLst/>
                <a:latin typeface="Calibri" panose="020F0502020204030204" pitchFamily="34" charset="0"/>
                <a:ea typeface="宋体" panose="02010600030101010101" pitchFamily="2" charset="-122"/>
                <a:cs typeface="Times New Roman" panose="02020603050405020304" pitchFamily="18" charset="0"/>
              </a:rPr>
              <a:t>斯</a:t>
            </a:r>
            <a:r>
              <a:rPr lang="zh-CN" altLang="zh-CN" sz="2800" kern="100" dirty="0" smtClean="0">
                <a:effectLst/>
                <a:latin typeface="Calibri" panose="020F0502020204030204" pitchFamily="34" charset="0"/>
                <a:ea typeface="宋体" panose="02010600030101010101" pitchFamily="2" charset="-122"/>
                <a:cs typeface="Times New Roman" panose="02020603050405020304" pitchFamily="18" charset="0"/>
              </a:rPr>
              <a:t>基</a:t>
            </a:r>
            <a: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t>的思想发展概念化。</a:t>
            </a:r>
            <a:endParaRPr lang="en-US"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r>
              <a:rPr lang="en-US" altLang="zh-CN" sz="2800" kern="100" dirty="0">
                <a:effectLst/>
                <a:latin typeface="Calibri" panose="020F0502020204030204" pitchFamily="34" charset="0"/>
                <a:ea typeface="宋体" panose="02010600030101010101" pitchFamily="2" charset="-122"/>
                <a:cs typeface="Times New Roman" panose="02020603050405020304" pitchFamily="18" charset="0"/>
              </a:rPr>
              <a:t>4</a:t>
            </a:r>
            <a:r>
              <a:rPr lang="zh-CN" altLang="en-US" sz="2800"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t>相信</a:t>
            </a:r>
            <a:r>
              <a:rPr lang="en-US" altLang="zh-CN" sz="2800" kern="100" dirty="0">
                <a:effectLst/>
                <a:latin typeface="Calibri" panose="020F0502020204030204" pitchFamily="34" charset="0"/>
                <a:ea typeface="宋体" panose="02010600030101010101" pitchFamily="2" charset="-122"/>
                <a:cs typeface="Times New Roman" panose="02020603050405020304" pitchFamily="18" charset="0"/>
              </a:rPr>
              <a:t>ZPD</a:t>
            </a:r>
            <a: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t>适用于儿童</a:t>
            </a:r>
            <a:r>
              <a:rPr lang="zh-CN" altLang="zh-CN" sz="2800" kern="100" dirty="0" smtClean="0">
                <a:effectLst/>
                <a:latin typeface="Calibri" panose="020F0502020204030204" pitchFamily="34" charset="0"/>
                <a:ea typeface="宋体" panose="02010600030101010101" pitchFamily="2" charset="-122"/>
                <a:cs typeface="Times New Roman" panose="02020603050405020304" pitchFamily="18" charset="0"/>
              </a:rPr>
              <a:t>以及青少年</a:t>
            </a:r>
            <a: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t>。</a:t>
            </a:r>
          </a:p>
          <a:p>
            <a:endParaRPr lang="zh-CN" altLang="en-US" dirty="0"/>
          </a:p>
        </p:txBody>
      </p:sp>
    </p:spTree>
    <p:extLst>
      <p:ext uri="{BB962C8B-B14F-4D97-AF65-F5344CB8AC3E}">
        <p14:creationId xmlns:p14="http://schemas.microsoft.com/office/powerpoint/2010/main" val="889783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a:extLst>
              <a:ext uri="{FF2B5EF4-FFF2-40B4-BE49-F238E27FC236}">
                <a16:creationId xmlns:a16="http://schemas.microsoft.com/office/drawing/2014/main" xmlns="" id="{758CF49F-BCAB-4302-AC8A-F4A72DBBD18E}"/>
              </a:ext>
            </a:extLst>
          </p:cNvPr>
          <p:cNvSpPr>
            <a:spLocks noGrp="1"/>
          </p:cNvSpPr>
          <p:nvPr>
            <p:ph sz="half" idx="1"/>
          </p:nvPr>
        </p:nvSpPr>
        <p:spPr>
          <a:xfrm>
            <a:off x="720867" y="2482454"/>
            <a:ext cx="4375398" cy="4351338"/>
          </a:xfrm>
        </p:spPr>
        <p:txBody>
          <a:bodyPr>
            <a:normAutofit/>
          </a:bodyPr>
          <a:lstStyle/>
          <a:p>
            <a:r>
              <a:rPr lang="zh-CN" altLang="zh-CN" sz="2800" b="1" kern="100" dirty="0">
                <a:effectLst/>
                <a:latin typeface="Calibri" panose="020F0502020204030204" pitchFamily="34" charset="0"/>
                <a:ea typeface="宋体" panose="02010600030101010101" pitchFamily="2" charset="-122"/>
                <a:cs typeface="Times New Roman" panose="02020603050405020304" pitchFamily="18" charset="0"/>
              </a:rPr>
              <a:t>一种评估类型</a:t>
            </a:r>
            <a:r>
              <a:rPr lang="en-US" altLang="zh-CN" sz="2800" b="1" kern="100" dirty="0" smtClean="0">
                <a:effectLst/>
                <a:latin typeface="Calibri" panose="020F0502020204030204" pitchFamily="34" charset="0"/>
                <a:ea typeface="宋体" panose="02010600030101010101" pitchFamily="2" charset="-122"/>
                <a:cs typeface="Times New Roman" panose="02020603050405020304" pitchFamily="18" charset="0"/>
              </a:rPr>
              <a:t>:</a:t>
            </a:r>
            <a:r>
              <a:rPr lang="zh-CN" altLang="zh-CN" sz="2800" kern="100" dirty="0" smtClean="0">
                <a:effectLst/>
                <a:latin typeface="Calibri" panose="020F0502020204030204" pitchFamily="34" charset="0"/>
                <a:ea typeface="宋体" panose="02010600030101010101" pitchFamily="2" charset="-122"/>
                <a:cs typeface="Times New Roman" panose="02020603050405020304" pitchFamily="18" charset="0"/>
              </a:rPr>
              <a:t>儿童</a:t>
            </a:r>
            <a: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t>的实际发展水平，这是“发展诊断的首要</a:t>
            </a:r>
            <a:r>
              <a:rPr lang="zh-CN" altLang="zh-CN" sz="2800" kern="100" dirty="0" smtClean="0">
                <a:effectLst/>
                <a:latin typeface="Calibri" panose="020F0502020204030204" pitchFamily="34" charset="0"/>
                <a:ea typeface="宋体" panose="02010600030101010101" pitchFamily="2" charset="-122"/>
                <a:cs typeface="Times New Roman" panose="02020603050405020304" pitchFamily="18" charset="0"/>
              </a:rPr>
              <a:t>任务</a:t>
            </a:r>
            <a:r>
              <a:rPr lang="zh-CN" altLang="en-US" sz="2800" kern="100" dirty="0" smtClean="0">
                <a:effectLst/>
                <a:latin typeface="Calibri" panose="020F0502020204030204" pitchFamily="34" charset="0"/>
                <a:ea typeface="宋体" panose="02010600030101010101" pitchFamily="2" charset="-122"/>
                <a:cs typeface="Times New Roman" panose="02020603050405020304" pitchFamily="18" charset="0"/>
              </a:rPr>
              <a:t>；</a:t>
            </a:r>
            <a:endParaRPr lang="en-US"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r>
              <a:rPr lang="zh-CN" altLang="zh-CN" sz="2800" b="1" kern="100" dirty="0">
                <a:effectLst/>
                <a:latin typeface="Calibri" panose="020F0502020204030204" pitchFamily="34" charset="0"/>
                <a:ea typeface="宋体" panose="02010600030101010101" pitchFamily="2" charset="-122"/>
                <a:cs typeface="Times New Roman" panose="02020603050405020304" pitchFamily="18" charset="0"/>
              </a:rPr>
              <a:t>另一种评估类型</a:t>
            </a:r>
            <a:r>
              <a:rPr lang="en-US" altLang="zh-CN" sz="2800" b="1" kern="100" dirty="0" smtClean="0">
                <a:effectLst/>
                <a:latin typeface="Calibri" panose="020F0502020204030204" pitchFamily="34" charset="0"/>
                <a:ea typeface="宋体" panose="02010600030101010101" pitchFamily="2" charset="-122"/>
                <a:cs typeface="Times New Roman" panose="02020603050405020304" pitchFamily="18" charset="0"/>
              </a:rPr>
              <a:t>:</a:t>
            </a:r>
            <a:r>
              <a:rPr lang="zh-CN" altLang="zh-CN" sz="2800" kern="100" dirty="0" smtClean="0">
                <a:effectLst/>
                <a:latin typeface="Calibri" panose="020F0502020204030204" pitchFamily="34" charset="0"/>
                <a:ea typeface="宋体" panose="02010600030101010101" pitchFamily="2" charset="-122"/>
                <a:cs typeface="Times New Roman" panose="02020603050405020304" pitchFamily="18" charset="0"/>
              </a:rPr>
              <a:t>儿童</a:t>
            </a:r>
            <a: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t>实际发展水平与能达到的发展水平之间的差距。</a:t>
            </a:r>
            <a:endParaRPr lang="zh-CN" altLang="en-US" sz="2800" dirty="0"/>
          </a:p>
        </p:txBody>
      </p:sp>
      <p:sp>
        <p:nvSpPr>
          <p:cNvPr id="11" name="文本框 10">
            <a:extLst>
              <a:ext uri="{FF2B5EF4-FFF2-40B4-BE49-F238E27FC236}">
                <a16:creationId xmlns:a16="http://schemas.microsoft.com/office/drawing/2014/main" xmlns="" id="{AA0CF108-EA45-467B-BD27-96E3C77843F2}"/>
              </a:ext>
            </a:extLst>
          </p:cNvPr>
          <p:cNvSpPr txBox="1"/>
          <p:nvPr/>
        </p:nvSpPr>
        <p:spPr>
          <a:xfrm>
            <a:off x="827584" y="771728"/>
            <a:ext cx="7667558" cy="1354217"/>
          </a:xfrm>
          <a:prstGeom prst="rect">
            <a:avLst/>
          </a:prstGeom>
          <a:noFill/>
        </p:spPr>
        <p:txBody>
          <a:bodyPr wrap="square" rtlCol="0">
            <a:spAutoFit/>
          </a:bodyPr>
          <a:lstStyle/>
          <a:p>
            <a:r>
              <a:rPr lang="zh-CN" altLang="en-US" sz="3200" dirty="0">
                <a:solidFill>
                  <a:srgbClr val="FF0000"/>
                </a:solidFill>
              </a:rPr>
              <a:t>问题一：</a:t>
            </a:r>
            <a:r>
              <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rPr>
              <a:t>缺乏有关教师在确定儿童的</a:t>
            </a:r>
            <a:r>
              <a:rPr lang="en-US" altLang="zh-CN" sz="3200" kern="100" dirty="0">
                <a:effectLst/>
                <a:latin typeface="Calibri" panose="020F0502020204030204" pitchFamily="34" charset="0"/>
                <a:ea typeface="宋体" panose="02010600030101010101" pitchFamily="2" charset="-122"/>
                <a:cs typeface="Times New Roman" panose="02020603050405020304" pitchFamily="18" charset="0"/>
              </a:rPr>
              <a:t>ZPD</a:t>
            </a:r>
            <a:r>
              <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rPr>
              <a:t>方面的角色的信息。</a:t>
            </a:r>
            <a:endParaRPr lang="en-US"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p>
        </p:txBody>
      </p:sp>
      <p:sp>
        <p:nvSpPr>
          <p:cNvPr id="15" name="思想气泡: 云 14">
            <a:extLst>
              <a:ext uri="{FF2B5EF4-FFF2-40B4-BE49-F238E27FC236}">
                <a16:creationId xmlns:a16="http://schemas.microsoft.com/office/drawing/2014/main" xmlns="" id="{FE8480D0-E7CC-40CE-818A-DE6546CE74F4}"/>
              </a:ext>
            </a:extLst>
          </p:cNvPr>
          <p:cNvSpPr/>
          <p:nvPr/>
        </p:nvSpPr>
        <p:spPr>
          <a:xfrm>
            <a:off x="5096265" y="1769436"/>
            <a:ext cx="3806450" cy="2471330"/>
          </a:xfrm>
          <a:prstGeom prst="cloudCallout">
            <a:avLst>
              <a:gd name="adj1" fmla="val -69581"/>
              <a:gd name="adj2" fmla="val 7493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sz="3200" dirty="0">
                <a:solidFill>
                  <a:srgbClr val="FF0000"/>
                </a:solidFill>
              </a:rPr>
              <a:t>维果斯基两种评估最近发展区类型：</a:t>
            </a:r>
          </a:p>
        </p:txBody>
      </p:sp>
    </p:spTree>
    <p:extLst>
      <p:ext uri="{BB962C8B-B14F-4D97-AF65-F5344CB8AC3E}">
        <p14:creationId xmlns:p14="http://schemas.microsoft.com/office/powerpoint/2010/main" val="9003010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 name="文本占位符 5">
            <a:extLst>
              <a:ext uri="{FF2B5EF4-FFF2-40B4-BE49-F238E27FC236}">
                <a16:creationId xmlns:a16="http://schemas.microsoft.com/office/drawing/2014/main" xmlns="" id="{EB6F2C70-632D-42A3-BE01-56FA03D4A5E3}"/>
              </a:ext>
            </a:extLst>
          </p:cNvPr>
          <p:cNvSpPr>
            <a:spLocks noGrp="1"/>
          </p:cNvSpPr>
          <p:nvPr>
            <p:ph type="body" idx="1"/>
          </p:nvPr>
        </p:nvSpPr>
        <p:spPr>
          <a:xfrm>
            <a:off x="467544" y="1253331"/>
            <a:ext cx="7886700" cy="4351338"/>
          </a:xfrm>
        </p:spPr>
        <p:txBody>
          <a:bodyPr/>
          <a:lstStyle/>
          <a:p>
            <a:r>
              <a:rPr lang="zh-CN" altLang="zh-CN" sz="3200" b="1" kern="100" dirty="0">
                <a:effectLst/>
                <a:latin typeface="Calibri" panose="020F0502020204030204" pitchFamily="34" charset="0"/>
                <a:ea typeface="宋体" panose="02010600030101010101" pitchFamily="2" charset="-122"/>
                <a:cs typeface="Times New Roman" panose="02020603050405020304" pitchFamily="18" charset="0"/>
              </a:rPr>
              <a:t>维果斯基使用这些评估方法的基本原理是：</a:t>
            </a:r>
            <a:endParaRPr lang="en-US" altLang="zh-CN" sz="3200" b="1" kern="100" dirty="0">
              <a:latin typeface="Calibri" panose="020F0502020204030204" pitchFamily="34" charset="0"/>
              <a:ea typeface="宋体" panose="02010600030101010101" pitchFamily="2" charset="-122"/>
              <a:cs typeface="Times New Roman" panose="02020603050405020304" pitchFamily="18" charset="0"/>
            </a:endParaRPr>
          </a:p>
          <a:p>
            <a:pPr marL="0" indent="0">
              <a:lnSpc>
                <a:spcPct val="150000"/>
              </a:lnSpc>
              <a:buNone/>
            </a:pPr>
            <a:r>
              <a:rPr lang="en-US" altLang="zh-CN" sz="3200"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t>在解决问题的过程中，儿童需要成年人的指引与帮助。儿童的认知水平是有限的，因此教师应根据儿童的实际情况来实施教学</a:t>
            </a:r>
            <a:r>
              <a:rPr lang="zh-CN" altLang="zh-CN" sz="2800" kern="100" dirty="0" smtClean="0">
                <a:effectLst/>
                <a:latin typeface="Calibri" panose="020F0502020204030204" pitchFamily="34" charset="0"/>
                <a:ea typeface="宋体" panose="02010600030101010101" pitchFamily="2" charset="-122"/>
                <a:cs typeface="Times New Roman" panose="02020603050405020304" pitchFamily="18" charset="0"/>
              </a:rPr>
              <a:t>计划</a:t>
            </a:r>
            <a:r>
              <a:rPr lang="zh-CN" altLang="en-US" sz="2800" kern="100" dirty="0" smtClean="0">
                <a:effectLst/>
                <a:latin typeface="Calibri" panose="020F0502020204030204" pitchFamily="34" charset="0"/>
                <a:ea typeface="宋体" panose="02010600030101010101" pitchFamily="2" charset="-122"/>
                <a:cs typeface="Times New Roman" panose="02020603050405020304" pitchFamily="18" charset="0"/>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p>
        </p:txBody>
      </p:sp>
      <p:pic>
        <p:nvPicPr>
          <p:cNvPr id="8" name="图片 7">
            <a:extLst>
              <a:ext uri="{FF2B5EF4-FFF2-40B4-BE49-F238E27FC236}">
                <a16:creationId xmlns:a16="http://schemas.microsoft.com/office/drawing/2014/main" xmlns="" id="{ECF52E48-0269-4E4D-BC3A-F985F9D2A15B}"/>
              </a:ext>
            </a:extLst>
          </p:cNvPr>
          <p:cNvPicPr>
            <a:picLocks noChangeAspect="1"/>
          </p:cNvPicPr>
          <p:nvPr/>
        </p:nvPicPr>
        <p:blipFill>
          <a:blip r:embed="rId3"/>
          <a:stretch>
            <a:fillRect/>
          </a:stretch>
        </p:blipFill>
        <p:spPr>
          <a:xfrm rot="1888402">
            <a:off x="6516216" y="3402603"/>
            <a:ext cx="2078916" cy="3346994"/>
          </a:xfrm>
          <a:prstGeom prst="ellipse">
            <a:avLst/>
          </a:prstGeom>
          <a:ln>
            <a:noFill/>
          </a:ln>
          <a:effectLst>
            <a:softEdge rad="112500"/>
          </a:effectLst>
        </p:spPr>
      </p:pic>
    </p:spTree>
    <p:extLst>
      <p:ext uri="{BB962C8B-B14F-4D97-AF65-F5344CB8AC3E}">
        <p14:creationId xmlns:p14="http://schemas.microsoft.com/office/powerpoint/2010/main" val="15339034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xmlns="" id="{F148DA5C-B8CB-4A7E-BDA3-A7FC139C0540}"/>
              </a:ext>
            </a:extLst>
          </p:cNvPr>
          <p:cNvSpPr>
            <a:spLocks noGrp="1"/>
          </p:cNvSpPr>
          <p:nvPr>
            <p:ph type="body" idx="1"/>
          </p:nvPr>
        </p:nvSpPr>
        <p:spPr>
          <a:xfrm>
            <a:off x="683568" y="692696"/>
            <a:ext cx="7831782" cy="5400600"/>
          </a:xfrm>
        </p:spPr>
        <p:txBody>
          <a:bodyPr>
            <a:normAutofit fontScale="92500" lnSpcReduction="10000"/>
          </a:bodyPr>
          <a:lstStyle/>
          <a:p>
            <a:pPr>
              <a:lnSpc>
                <a:spcPct val="110000"/>
              </a:lnSpc>
            </a:pPr>
            <a: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t>为了评估儿童现有的发展水平和儿童所能达到的较高发展水平，从而提高儿童解决问题的能力，维果斯基通常采用下列四种方法：</a:t>
            </a:r>
            <a:endParaRPr lang="en-US"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a:spcBef>
                <a:spcPts val="1800"/>
              </a:spcBef>
            </a:pPr>
            <a:r>
              <a:rPr lang="en-US" altLang="zh-CN" sz="2400" b="1" kern="100" dirty="0">
                <a:effectLst/>
                <a:latin typeface="Calibri" panose="020F0502020204030204" pitchFamily="34" charset="0"/>
                <a:ea typeface="宋体" panose="02010600030101010101" pitchFamily="2" charset="-122"/>
                <a:cs typeface="Times New Roman" panose="02020603050405020304" pitchFamily="18" charset="0"/>
              </a:rPr>
              <a:t>1</a:t>
            </a:r>
            <a:r>
              <a:rPr lang="zh-CN" altLang="en-US" sz="2400" b="1"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rPr>
              <a:t>演示解决方案，看儿童是否可以模仿这些</a:t>
            </a:r>
            <a:r>
              <a:rPr lang="zh-CN" altLang="zh-CN" sz="2400" b="1" kern="100" dirty="0" smtClean="0">
                <a:effectLst/>
                <a:latin typeface="Calibri" panose="020F0502020204030204" pitchFamily="34" charset="0"/>
                <a:ea typeface="宋体" panose="02010600030101010101" pitchFamily="2" charset="-122"/>
                <a:cs typeface="Times New Roman" panose="02020603050405020304" pitchFamily="18" charset="0"/>
              </a:rPr>
              <a:t>步骤</a:t>
            </a:r>
            <a:r>
              <a:rPr lang="zh-CN" altLang="en-US" sz="2400" b="1" kern="100" dirty="0" smtClean="0">
                <a:effectLst/>
                <a:latin typeface="Calibri" panose="020F0502020204030204" pitchFamily="34" charset="0"/>
                <a:ea typeface="宋体" panose="02010600030101010101" pitchFamily="2" charset="-122"/>
                <a:cs typeface="Times New Roman" panose="02020603050405020304" pitchFamily="18" charset="0"/>
              </a:rPr>
              <a:t>；</a:t>
            </a:r>
            <a:endParaRPr lang="en-US" altLang="zh-CN" sz="2400" b="1" kern="100" dirty="0">
              <a:effectLst/>
              <a:latin typeface="Calibri" panose="020F0502020204030204" pitchFamily="34" charset="0"/>
              <a:ea typeface="宋体" panose="02010600030101010101" pitchFamily="2" charset="-122"/>
              <a:cs typeface="Times New Roman" panose="02020603050405020304" pitchFamily="18" charset="0"/>
            </a:endParaRPr>
          </a:p>
          <a:p>
            <a:pPr>
              <a:spcBef>
                <a:spcPts val="1800"/>
              </a:spcBef>
            </a:pPr>
            <a:r>
              <a:rPr lang="en-US" altLang="zh-CN" sz="2400" b="1" kern="100" dirty="0">
                <a:effectLst/>
                <a:latin typeface="Calibri" panose="020F0502020204030204" pitchFamily="34" charset="0"/>
                <a:ea typeface="宋体" panose="02010600030101010101" pitchFamily="2" charset="-122"/>
                <a:cs typeface="Times New Roman" panose="02020603050405020304" pitchFamily="18" charset="0"/>
              </a:rPr>
              <a:t>2</a:t>
            </a:r>
            <a:r>
              <a:rPr lang="zh-CN" altLang="en-US" sz="2400" b="1"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rPr>
              <a:t>开始解决问题，看儿童是否可以</a:t>
            </a:r>
            <a:r>
              <a:rPr lang="zh-CN" altLang="zh-CN" sz="2400" b="1" kern="100" dirty="0" smtClean="0">
                <a:effectLst/>
                <a:latin typeface="Calibri" panose="020F0502020204030204" pitchFamily="34" charset="0"/>
                <a:ea typeface="宋体" panose="02010600030101010101" pitchFamily="2" charset="-122"/>
                <a:cs typeface="Times New Roman" panose="02020603050405020304" pitchFamily="18" charset="0"/>
              </a:rPr>
              <a:t>完成</a:t>
            </a:r>
            <a:r>
              <a:rPr lang="zh-CN" altLang="en-US" sz="2400" b="1" kern="100" dirty="0" smtClean="0">
                <a:effectLst/>
                <a:latin typeface="Calibri" panose="020F0502020204030204" pitchFamily="34" charset="0"/>
                <a:ea typeface="宋体" panose="02010600030101010101" pitchFamily="2" charset="-122"/>
                <a:cs typeface="Times New Roman" panose="02020603050405020304" pitchFamily="18" charset="0"/>
              </a:rPr>
              <a:t>；</a:t>
            </a:r>
            <a:endParaRPr lang="en-US" altLang="zh-CN" sz="2400" b="1" kern="100" dirty="0">
              <a:effectLst/>
              <a:latin typeface="Calibri" panose="020F0502020204030204" pitchFamily="34" charset="0"/>
              <a:ea typeface="宋体" panose="02010600030101010101" pitchFamily="2" charset="-122"/>
              <a:cs typeface="Times New Roman" panose="02020603050405020304" pitchFamily="18" charset="0"/>
            </a:endParaRPr>
          </a:p>
          <a:p>
            <a:pPr>
              <a:spcBef>
                <a:spcPts val="1800"/>
              </a:spcBef>
            </a:pPr>
            <a:r>
              <a:rPr lang="en-US" altLang="zh-CN" sz="2400" b="1" kern="100" dirty="0">
                <a:effectLst/>
                <a:latin typeface="Calibri" panose="020F0502020204030204" pitchFamily="34" charset="0"/>
                <a:ea typeface="宋体" panose="02010600030101010101" pitchFamily="2" charset="-122"/>
                <a:cs typeface="Times New Roman" panose="02020603050405020304" pitchFamily="18" charset="0"/>
              </a:rPr>
              <a:t>3</a:t>
            </a:r>
            <a:r>
              <a:rPr lang="zh-CN" altLang="en-US" sz="2400" b="1"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rPr>
              <a:t>同伴之间合作</a:t>
            </a:r>
            <a:r>
              <a:rPr lang="zh-CN" altLang="zh-CN" sz="2400" b="1" kern="100" dirty="0" smtClean="0">
                <a:effectLst/>
                <a:latin typeface="Calibri" panose="020F0502020204030204" pitchFamily="34" charset="0"/>
                <a:ea typeface="宋体" panose="02010600030101010101" pitchFamily="2" charset="-122"/>
                <a:cs typeface="Times New Roman" panose="02020603050405020304" pitchFamily="18" charset="0"/>
              </a:rPr>
              <a:t>交流</a:t>
            </a:r>
            <a:r>
              <a:rPr lang="zh-CN" altLang="en-US" sz="2400" b="1" kern="100" dirty="0" smtClean="0">
                <a:effectLst/>
                <a:latin typeface="Calibri" panose="020F0502020204030204" pitchFamily="34" charset="0"/>
                <a:ea typeface="宋体" panose="02010600030101010101" pitchFamily="2" charset="-122"/>
                <a:cs typeface="Times New Roman" panose="02020603050405020304" pitchFamily="18" charset="0"/>
              </a:rPr>
              <a:t>；</a:t>
            </a:r>
            <a:endParaRPr lang="en-US" altLang="zh-CN" sz="2400" b="1" kern="100" dirty="0">
              <a:effectLst/>
              <a:latin typeface="Calibri" panose="020F0502020204030204" pitchFamily="34" charset="0"/>
              <a:ea typeface="宋体" panose="02010600030101010101" pitchFamily="2" charset="-122"/>
              <a:cs typeface="Times New Roman" panose="02020603050405020304" pitchFamily="18" charset="0"/>
            </a:endParaRPr>
          </a:p>
          <a:p>
            <a:pPr>
              <a:spcBef>
                <a:spcPts val="1800"/>
              </a:spcBef>
            </a:pPr>
            <a:r>
              <a:rPr lang="en-US" altLang="zh-CN" sz="2400" b="1" kern="100" dirty="0">
                <a:effectLst/>
                <a:latin typeface="Calibri" panose="020F0502020204030204" pitchFamily="34" charset="0"/>
                <a:ea typeface="宋体" panose="02010600030101010101" pitchFamily="2" charset="-122"/>
                <a:cs typeface="Times New Roman" panose="02020603050405020304" pitchFamily="18" charset="0"/>
              </a:rPr>
              <a:t>4</a:t>
            </a:r>
            <a:r>
              <a:rPr lang="zh-CN" altLang="en-US" sz="2400" b="1"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rPr>
              <a:t>解释解决问题的原理，提出引导性问题，为儿童分析问题。</a:t>
            </a:r>
            <a:endParaRPr lang="en-US" altLang="zh-CN" sz="2400" b="1" kern="100" dirty="0">
              <a:effectLst/>
              <a:latin typeface="Calibri" panose="020F0502020204030204" pitchFamily="34" charset="0"/>
              <a:ea typeface="宋体" panose="02010600030101010101" pitchFamily="2" charset="-122"/>
              <a:cs typeface="Times New Roman" panose="02020603050405020304" pitchFamily="18" charset="0"/>
            </a:endParaRPr>
          </a:p>
          <a:p>
            <a:pPr>
              <a:spcBef>
                <a:spcPts val="1800"/>
              </a:spcBef>
            </a:pPr>
            <a:r>
              <a:rPr lang="zh-CN" altLang="zh-CN" sz="28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但在实际教学过程中，当前教师常让儿童“与另一个更成熟的儿童合作”（一个智商更高的儿童）。</a:t>
            </a:r>
            <a:endParaRPr lang="zh-CN" altLang="zh-CN" sz="16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14070499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xmlns="" id="{AA02FA13-548C-4F71-8D5F-8900AA80D3F9}"/>
              </a:ext>
            </a:extLst>
          </p:cNvPr>
          <p:cNvSpPr>
            <a:spLocks noGrp="1"/>
          </p:cNvSpPr>
          <p:nvPr>
            <p:ph type="body" idx="1"/>
          </p:nvPr>
        </p:nvSpPr>
        <p:spPr>
          <a:xfrm>
            <a:off x="611560" y="1700808"/>
            <a:ext cx="8172908" cy="4509120"/>
          </a:xfrm>
        </p:spPr>
        <p:txBody>
          <a:bodyPr>
            <a:normAutofit fontScale="25000" lnSpcReduction="20000"/>
          </a:bodyPr>
          <a:lstStyle/>
          <a:p>
            <a:pPr>
              <a:spcBef>
                <a:spcPts val="800"/>
              </a:spcBef>
            </a:pPr>
            <a:r>
              <a:rPr lang="zh-CN" altLang="zh-CN" sz="9600" kern="100" dirty="0" smtClean="0">
                <a:effectLst/>
                <a:latin typeface="Calibri" panose="020F0502020204030204" pitchFamily="34" charset="0"/>
                <a:ea typeface="宋体" panose="02010600030101010101" pitchFamily="2" charset="-122"/>
                <a:cs typeface="Times New Roman" panose="02020603050405020304" pitchFamily="18" charset="0"/>
              </a:rPr>
              <a:t>《社会心理》</a:t>
            </a:r>
            <a:r>
              <a:rPr lang="zh-CN" altLang="zh-CN" sz="9600" kern="100" dirty="0">
                <a:effectLst/>
                <a:latin typeface="Calibri" panose="020F0502020204030204" pitchFamily="34" charset="0"/>
                <a:ea typeface="宋体" panose="02010600030101010101" pitchFamily="2" charset="-122"/>
                <a:cs typeface="Times New Roman" panose="02020603050405020304" pitchFamily="18" charset="0"/>
              </a:rPr>
              <a:t>中“学习唤醒了各种内部发展过程，这些过程只有在儿童与环境中的人互动并与同伴合作时才能发挥作用”。而维果斯基则指出，儿童群体无法促进自己的认知发展，即使是最有天赋的儿童的发展“也将仍然极为有限且范围狭窄” 他们的谈话“不能成为他们任何重大发展的源泉”。</a:t>
            </a:r>
            <a:endParaRPr lang="en-US" altLang="zh-CN" sz="9600" kern="100" dirty="0">
              <a:effectLst/>
              <a:latin typeface="Calibri" panose="020F0502020204030204" pitchFamily="34" charset="0"/>
              <a:ea typeface="宋体" panose="02010600030101010101" pitchFamily="2" charset="-122"/>
              <a:cs typeface="Times New Roman" panose="02020603050405020304" pitchFamily="18" charset="0"/>
            </a:endParaRPr>
          </a:p>
          <a:p>
            <a:pPr>
              <a:spcBef>
                <a:spcPts val="800"/>
              </a:spcBef>
            </a:pPr>
            <a:r>
              <a:rPr lang="zh-CN" altLang="zh-CN" sz="9600" kern="100" dirty="0">
                <a:effectLst/>
                <a:latin typeface="Calibri" panose="020F0502020204030204" pitchFamily="34" charset="0"/>
                <a:ea typeface="宋体" panose="02010600030101010101" pitchFamily="2" charset="-122"/>
                <a:cs typeface="Times New Roman" panose="02020603050405020304" pitchFamily="18" charset="0"/>
              </a:rPr>
              <a:t>师生合作教学</a:t>
            </a:r>
            <a:r>
              <a:rPr lang="zh-CN" altLang="zh-CN" sz="9600" kern="100" dirty="0" smtClean="0">
                <a:effectLst/>
                <a:latin typeface="Calibri" panose="020F0502020204030204" pitchFamily="34" charset="0"/>
                <a:ea typeface="宋体" panose="02010600030101010101" pitchFamily="2" charset="-122"/>
                <a:cs typeface="Times New Roman" panose="02020603050405020304" pitchFamily="18" charset="0"/>
              </a:rPr>
              <a:t>过程</a:t>
            </a:r>
            <a:r>
              <a:rPr lang="en-US" altLang="zh-CN" sz="9600" kern="100" dirty="0" smtClean="0">
                <a:effectLst/>
                <a:latin typeface="Calibri" panose="020F0502020204030204" pitchFamily="34" charset="0"/>
                <a:ea typeface="宋体" panose="02010600030101010101" pitchFamily="2" charset="-122"/>
                <a:cs typeface="Times New Roman" panose="02020603050405020304" pitchFamily="18" charset="0"/>
              </a:rPr>
              <a:t>:</a:t>
            </a:r>
            <a:r>
              <a:rPr lang="zh-CN" altLang="zh-CN" sz="9600" kern="100" dirty="0" smtClean="0">
                <a:effectLst/>
                <a:latin typeface="Calibri" panose="020F0502020204030204" pitchFamily="34" charset="0"/>
                <a:ea typeface="宋体" panose="02010600030101010101" pitchFamily="2" charset="-122"/>
                <a:cs typeface="Times New Roman" panose="02020603050405020304" pitchFamily="18" charset="0"/>
              </a:rPr>
              <a:t>首先</a:t>
            </a:r>
            <a:r>
              <a:rPr lang="zh-CN" altLang="en-US" sz="9600" kern="100" dirty="0" smtClean="0">
                <a:effectLst/>
                <a:latin typeface="Calibri" panose="020F0502020204030204" pitchFamily="34" charset="0"/>
                <a:ea typeface="宋体" panose="02010600030101010101" pitchFamily="2" charset="-122"/>
                <a:cs typeface="Times New Roman" panose="02020603050405020304" pitchFamily="18" charset="0"/>
              </a:rPr>
              <a:t>，</a:t>
            </a:r>
            <a:r>
              <a:rPr lang="zh-CN" altLang="zh-CN" sz="9600" kern="100" dirty="0" smtClean="0">
                <a:effectLst/>
                <a:latin typeface="Calibri" panose="020F0502020204030204" pitchFamily="34" charset="0"/>
                <a:ea typeface="宋体" panose="02010600030101010101" pitchFamily="2" charset="-122"/>
                <a:cs typeface="Times New Roman" panose="02020603050405020304" pitchFamily="18" charset="0"/>
              </a:rPr>
              <a:t>儿童</a:t>
            </a:r>
            <a:r>
              <a:rPr lang="zh-CN" altLang="zh-CN" sz="9600" kern="100" dirty="0">
                <a:effectLst/>
                <a:latin typeface="Calibri" panose="020F0502020204030204" pitchFamily="34" charset="0"/>
                <a:ea typeface="宋体" panose="02010600030101010101" pitchFamily="2" charset="-122"/>
                <a:cs typeface="Times New Roman" panose="02020603050405020304" pitchFamily="18" charset="0"/>
              </a:rPr>
              <a:t>始终与教师</a:t>
            </a:r>
            <a:r>
              <a:rPr lang="zh-CN" altLang="zh-CN" sz="9600" kern="100" dirty="0" smtClean="0">
                <a:effectLst/>
                <a:latin typeface="Calibri" panose="020F0502020204030204" pitchFamily="34" charset="0"/>
                <a:ea typeface="宋体" panose="02010600030101010101" pitchFamily="2" charset="-122"/>
                <a:cs typeface="Times New Roman" panose="02020603050405020304" pitchFamily="18" charset="0"/>
              </a:rPr>
              <a:t>合作</a:t>
            </a:r>
            <a:r>
              <a:rPr lang="zh-CN" altLang="en-US" sz="9600" kern="100" dirty="0" smtClean="0">
                <a:effectLst/>
                <a:latin typeface="Calibri" panose="020F0502020204030204" pitchFamily="34" charset="0"/>
                <a:ea typeface="宋体" panose="02010600030101010101" pitchFamily="2" charset="-122"/>
                <a:cs typeface="Times New Roman" panose="02020603050405020304" pitchFamily="18" charset="0"/>
              </a:rPr>
              <a:t>；</a:t>
            </a:r>
            <a:r>
              <a:rPr lang="zh-CN" altLang="zh-CN" sz="9600" kern="100" dirty="0" smtClean="0">
                <a:effectLst/>
                <a:latin typeface="Calibri" panose="020F0502020204030204" pitchFamily="34" charset="0"/>
                <a:ea typeface="宋体" panose="02010600030101010101" pitchFamily="2" charset="-122"/>
                <a:cs typeface="Times New Roman" panose="02020603050405020304" pitchFamily="18" charset="0"/>
              </a:rPr>
              <a:t>其次</a:t>
            </a:r>
            <a:r>
              <a:rPr lang="zh-CN" altLang="zh-CN" sz="9600" kern="100" dirty="0">
                <a:effectLst/>
                <a:latin typeface="Calibri" panose="020F0502020204030204" pitchFamily="34" charset="0"/>
                <a:ea typeface="宋体" panose="02010600030101010101" pitchFamily="2" charset="-122"/>
                <a:cs typeface="Times New Roman" panose="02020603050405020304" pitchFamily="18" charset="0"/>
              </a:rPr>
              <a:t>，教师（行为的“理想”形式）与儿童（当前形式）之间的这种相互作用对儿童智力发育至关重要。成人的指导可以是间接的，并非一定要在场。比如，儿童可以通过观察模仿成人方式来学习阅读材料。</a:t>
            </a:r>
          </a:p>
          <a:p>
            <a:endParaRPr lang="zh-CN" altLang="en-US" dirty="0"/>
          </a:p>
        </p:txBody>
      </p:sp>
      <p:pic>
        <p:nvPicPr>
          <p:cNvPr id="5" name="图片 4">
            <a:extLst>
              <a:ext uri="{FF2B5EF4-FFF2-40B4-BE49-F238E27FC236}">
                <a16:creationId xmlns:a16="http://schemas.microsoft.com/office/drawing/2014/main" xmlns="" id="{9B4A3239-EBE2-4609-A050-67531C89D940}"/>
              </a:ext>
            </a:extLst>
          </p:cNvPr>
          <p:cNvPicPr>
            <a:picLocks noChangeAspect="1"/>
          </p:cNvPicPr>
          <p:nvPr/>
        </p:nvPicPr>
        <p:blipFill>
          <a:blip r:embed="rId2"/>
          <a:stretch>
            <a:fillRect/>
          </a:stretch>
        </p:blipFill>
        <p:spPr>
          <a:xfrm>
            <a:off x="7596336" y="5589240"/>
            <a:ext cx="1030313" cy="829473"/>
          </a:xfrm>
          <a:prstGeom prst="rect">
            <a:avLst/>
          </a:prstGeom>
        </p:spPr>
      </p:pic>
      <p:sp>
        <p:nvSpPr>
          <p:cNvPr id="2" name="TextBox 1"/>
          <p:cNvSpPr txBox="1"/>
          <p:nvPr/>
        </p:nvSpPr>
        <p:spPr>
          <a:xfrm>
            <a:off x="467544" y="692696"/>
            <a:ext cx="8159105" cy="954107"/>
          </a:xfrm>
          <a:prstGeom prst="rect">
            <a:avLst/>
          </a:prstGeom>
          <a:noFill/>
        </p:spPr>
        <p:txBody>
          <a:bodyPr wrap="square" rtlCol="0">
            <a:spAutoFit/>
          </a:bodyPr>
          <a:lstStyle/>
          <a:p>
            <a:r>
              <a:rPr lang="zh-CN" altLang="en-US" sz="2800" b="1" dirty="0">
                <a:solidFill>
                  <a:srgbClr val="FF0000"/>
                </a:solidFill>
              </a:rPr>
              <a:t>问题二</a:t>
            </a:r>
            <a:r>
              <a:rPr lang="zh-CN" altLang="en-US" sz="2800" b="1" dirty="0" smtClean="0">
                <a:solidFill>
                  <a:srgbClr val="FF0000"/>
                </a:solidFill>
              </a:rPr>
              <a:t>：</a:t>
            </a:r>
            <a:r>
              <a:rPr lang="zh-CN" altLang="en-US" sz="2800" b="1" dirty="0" smtClean="0"/>
              <a:t>学生</a:t>
            </a:r>
            <a:r>
              <a:rPr lang="zh-CN" altLang="en-US" sz="2800" b="1" dirty="0"/>
              <a:t>与最近发展区之间的协作之间的公认联系。 </a:t>
            </a:r>
          </a:p>
        </p:txBody>
      </p:sp>
    </p:spTree>
    <p:extLst>
      <p:ext uri="{BB962C8B-B14F-4D97-AF65-F5344CB8AC3E}">
        <p14:creationId xmlns:p14="http://schemas.microsoft.com/office/powerpoint/2010/main" val="2212510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xmlns="" id="{8A617CDF-A6BB-45EB-9200-A4981479A93F}"/>
              </a:ext>
            </a:extLst>
          </p:cNvPr>
          <p:cNvSpPr>
            <a:spLocks noGrp="1"/>
          </p:cNvSpPr>
          <p:nvPr>
            <p:ph type="body" idx="1"/>
          </p:nvPr>
        </p:nvSpPr>
        <p:spPr>
          <a:xfrm>
            <a:off x="539552" y="1124744"/>
            <a:ext cx="7886700" cy="4824536"/>
          </a:xfrm>
        </p:spPr>
        <p:txBody>
          <a:bodyPr>
            <a:normAutofit/>
          </a:bodyPr>
          <a:lstStyle/>
          <a:p>
            <a:pPr marL="133350" indent="0" algn="just">
              <a:lnSpc>
                <a:spcPct val="200000"/>
              </a:lnSpc>
              <a:buNone/>
            </a:pPr>
            <a:r>
              <a:rPr lang="zh-CN" altLang="en-US" sz="24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问题三：</a:t>
            </a:r>
            <a: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rPr>
              <a:t>《社会心理》</a:t>
            </a:r>
            <a:r>
              <a:rPr lang="zh-CN" altLang="zh-CN" sz="2400" kern="100" dirty="0" smtClean="0">
                <a:latin typeface="Calibri" panose="020F0502020204030204" pitchFamily="34" charset="0"/>
                <a:ea typeface="宋体" panose="02010600030101010101" pitchFamily="2" charset="-122"/>
                <a:cs typeface="Times New Roman" panose="02020603050405020304" pitchFamily="18" charset="0"/>
              </a:rPr>
              <a:t>认为</a:t>
            </a:r>
            <a:r>
              <a:rPr lang="zh-CN" altLang="en-US" sz="2400" kern="100" dirty="0" smtClean="0">
                <a:latin typeface="Calibri" panose="020F0502020204030204" pitchFamily="34" charset="0"/>
                <a:ea typeface="宋体" panose="02010600030101010101" pitchFamily="2" charset="-122"/>
                <a:cs typeface="Times New Roman" panose="02020603050405020304" pitchFamily="18" charset="0"/>
              </a:rPr>
              <a:t>：</a:t>
            </a:r>
            <a:r>
              <a:rPr lang="zh-CN" altLang="zh-CN" sz="2400" kern="100" dirty="0" smtClean="0">
                <a:latin typeface="Calibri" panose="020F0502020204030204" pitchFamily="34" charset="0"/>
                <a:ea typeface="宋体" panose="02010600030101010101" pitchFamily="2" charset="-122"/>
                <a:cs typeface="Times New Roman" panose="02020603050405020304" pitchFamily="18" charset="0"/>
              </a:rPr>
              <a:t>布置</a:t>
            </a:r>
            <a:r>
              <a:rPr lang="zh-CN" altLang="zh-CN" sz="2400" kern="100" dirty="0">
                <a:latin typeface="Calibri" panose="020F0502020204030204" pitchFamily="34" charset="0"/>
                <a:ea typeface="宋体" panose="02010600030101010101" pitchFamily="2" charset="-122"/>
                <a:cs typeface="Times New Roman" panose="02020603050405020304" pitchFamily="18" charset="0"/>
              </a:rPr>
              <a:t>任何任务给</a:t>
            </a:r>
            <a: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rPr>
              <a:t>儿童做，只要</a:t>
            </a:r>
            <a:r>
              <a:rPr lang="zh-CN" altLang="zh-CN" sz="2400" kern="100" dirty="0" smtClean="0">
                <a:effectLst/>
                <a:latin typeface="Calibri" panose="020F0502020204030204" pitchFamily="34" charset="0"/>
                <a:ea typeface="宋体" panose="02010600030101010101" pitchFamily="2" charset="-122"/>
                <a:cs typeface="Times New Roman" panose="02020603050405020304" pitchFamily="18" charset="0"/>
              </a:rPr>
              <a:t>这</a:t>
            </a:r>
            <a:r>
              <a:rPr lang="zh-CN" altLang="en-US" sz="2400" kern="100" dirty="0" smtClean="0">
                <a:effectLst/>
                <a:latin typeface="Calibri" panose="020F0502020204030204" pitchFamily="34" charset="0"/>
                <a:ea typeface="宋体" panose="02010600030101010101" pitchFamily="2" charset="-122"/>
                <a:cs typeface="Times New Roman" panose="02020603050405020304" pitchFamily="18" charset="0"/>
              </a:rPr>
              <a:t>些任务</a:t>
            </a:r>
            <a:r>
              <a:rPr lang="zh-CN" altLang="zh-CN" sz="2400" kern="100" dirty="0" smtClean="0">
                <a:effectLst/>
                <a:latin typeface="Calibri" panose="020F0502020204030204" pitchFamily="34" charset="0"/>
                <a:ea typeface="宋体" panose="02010600030101010101" pitchFamily="2" charset="-122"/>
                <a:cs typeface="Times New Roman" panose="02020603050405020304" pitchFamily="18" charset="0"/>
              </a:rPr>
              <a:t>对</a:t>
            </a:r>
            <a: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rPr>
              <a:t>儿童来说是一个挑战</a:t>
            </a:r>
            <a:r>
              <a:rPr lang="zh-CN" altLang="zh-CN" sz="2400" kern="100" dirty="0" smtClean="0">
                <a:effectLst/>
                <a:latin typeface="Calibri" panose="020F0502020204030204" pitchFamily="34" charset="0"/>
                <a:ea typeface="宋体" panose="02010600030101010101" pitchFamily="2" charset="-122"/>
                <a:cs typeface="Times New Roman" panose="02020603050405020304" pitchFamily="18" charset="0"/>
              </a:rPr>
              <a:t>，</a:t>
            </a:r>
            <a:r>
              <a:rPr lang="zh-CN" altLang="en-US" sz="2400" kern="100" dirty="0">
                <a:latin typeface="Calibri" panose="020F0502020204030204" pitchFamily="34" charset="0"/>
                <a:ea typeface="宋体" panose="02010600030101010101" pitchFamily="2" charset="-122"/>
                <a:cs typeface="Times New Roman" panose="02020603050405020304" pitchFamily="18" charset="0"/>
              </a:rPr>
              <a:t>可能</a:t>
            </a:r>
            <a:r>
              <a:rPr lang="zh-CN" altLang="en-US" sz="2400" kern="100" dirty="0" smtClean="0">
                <a:effectLst/>
                <a:latin typeface="Calibri" panose="020F0502020204030204" pitchFamily="34" charset="0"/>
                <a:ea typeface="宋体" panose="02010600030101010101" pitchFamily="2" charset="-122"/>
                <a:cs typeface="Times New Roman" panose="02020603050405020304" pitchFamily="18" charset="0"/>
              </a:rPr>
              <a:t>使得</a:t>
            </a:r>
            <a:r>
              <a:rPr lang="zh-CN" altLang="zh-CN" sz="2400" kern="100" dirty="0" smtClean="0">
                <a:effectLst/>
                <a:latin typeface="Calibri" panose="020F0502020204030204" pitchFamily="34" charset="0"/>
                <a:ea typeface="宋体" panose="02010600030101010101" pitchFamily="2" charset="-122"/>
                <a:cs typeface="Times New Roman" panose="02020603050405020304" pitchFamily="18" charset="0"/>
              </a:rPr>
              <a:t>他们</a:t>
            </a:r>
            <a: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rPr>
              <a:t>没有解决掌握高级心理功能所必需的认知转变。</a:t>
            </a:r>
            <a:endParaRPr lang="en-US"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133350" indent="0" algn="just">
              <a:lnSpc>
                <a:spcPct val="200000"/>
              </a:lnSpc>
              <a:buNone/>
            </a:pPr>
            <a:r>
              <a:rPr lang="zh-CN" altLang="en-US" sz="24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问题四：</a:t>
            </a:r>
            <a: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rPr>
              <a:t>大众认为最近发展区也适用于成年和儿童但维</a:t>
            </a:r>
            <a:r>
              <a:rPr lang="zh-CN" altLang="zh-CN" sz="2400" kern="100" dirty="0" smtClean="0">
                <a:effectLst/>
                <a:latin typeface="Calibri" panose="020F0502020204030204" pitchFamily="34" charset="0"/>
                <a:ea typeface="宋体" panose="02010600030101010101" pitchFamily="2" charset="-122"/>
                <a:cs typeface="Times New Roman" panose="02020603050405020304" pitchFamily="18" charset="0"/>
              </a:rPr>
              <a:t>果</a:t>
            </a:r>
            <a:r>
              <a:rPr lang="zh-CN" altLang="en-US" sz="2400" kern="100" dirty="0" smtClean="0">
                <a:effectLst/>
                <a:latin typeface="Calibri" panose="020F0502020204030204" pitchFamily="34" charset="0"/>
                <a:ea typeface="宋体" panose="02010600030101010101" pitchFamily="2" charset="-122"/>
                <a:cs typeface="Times New Roman" panose="02020603050405020304" pitchFamily="18" charset="0"/>
              </a:rPr>
              <a:t>斯</a:t>
            </a:r>
            <a:r>
              <a:rPr lang="zh-CN" altLang="zh-CN" sz="2400" kern="100" dirty="0" smtClean="0">
                <a:effectLst/>
                <a:latin typeface="Calibri" panose="020F0502020204030204" pitchFamily="34" charset="0"/>
                <a:ea typeface="宋体" panose="02010600030101010101" pitchFamily="2" charset="-122"/>
                <a:cs typeface="Times New Roman" panose="02020603050405020304" pitchFamily="18" charset="0"/>
              </a:rPr>
              <a:t>基</a:t>
            </a:r>
            <a: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rPr>
              <a:t>却从未讨论</a:t>
            </a:r>
            <a:r>
              <a:rPr lang="zh-CN" altLang="zh-CN" sz="2400" kern="100" dirty="0" smtClean="0">
                <a:effectLst/>
                <a:latin typeface="Calibri" panose="020F0502020204030204" pitchFamily="34" charset="0"/>
                <a:ea typeface="宋体" panose="02010600030101010101" pitchFamily="2" charset="-122"/>
                <a:cs typeface="Times New Roman" panose="02020603050405020304" pitchFamily="18" charset="0"/>
              </a:rPr>
              <a:t>过</a:t>
            </a:r>
            <a:r>
              <a:rPr lang="zh-CN" altLang="en-US" sz="2400" kern="100" dirty="0" smtClean="0">
                <a:effectLst/>
                <a:latin typeface="Calibri" panose="020F0502020204030204" pitchFamily="34" charset="0"/>
                <a:ea typeface="宋体" panose="02010600030101010101" pitchFamily="2" charset="-122"/>
                <a:cs typeface="Times New Roman" panose="02020603050405020304" pitchFamily="18" charset="0"/>
              </a:rPr>
              <a:t>利用</a:t>
            </a:r>
            <a:r>
              <a:rPr lang="zh-CN" altLang="zh-CN" sz="2400" kern="100" dirty="0" smtClean="0">
                <a:effectLst/>
                <a:latin typeface="Calibri" panose="020F0502020204030204" pitchFamily="34" charset="0"/>
                <a:ea typeface="宋体" panose="02010600030101010101" pitchFamily="2" charset="-122"/>
                <a:cs typeface="Times New Roman" panose="02020603050405020304" pitchFamily="18" charset="0"/>
              </a:rPr>
              <a:t>母</a:t>
            </a:r>
            <a: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rPr>
              <a:t>婴联合解决问题的方法，忽略了“在亲密环境中经验丰富的他人的指导作用”。</a:t>
            </a:r>
          </a:p>
          <a:p>
            <a:endParaRPr lang="zh-CN" altLang="en-US" dirty="0"/>
          </a:p>
        </p:txBody>
      </p:sp>
      <p:pic>
        <p:nvPicPr>
          <p:cNvPr id="5" name="图片 4">
            <a:extLst>
              <a:ext uri="{FF2B5EF4-FFF2-40B4-BE49-F238E27FC236}">
                <a16:creationId xmlns:a16="http://schemas.microsoft.com/office/drawing/2014/main" xmlns="" id="{AF7B4E03-DA09-4915-863E-28F6E8A3E38B}"/>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6889094" y="5221333"/>
            <a:ext cx="2181622" cy="1636217"/>
          </a:xfrm>
          <a:prstGeom prst="ellipse">
            <a:avLst/>
          </a:prstGeom>
          <a:ln>
            <a:noFill/>
          </a:ln>
          <a:effectLst>
            <a:softEdge rad="112500"/>
          </a:effectLst>
        </p:spPr>
      </p:pic>
      <p:sp>
        <p:nvSpPr>
          <p:cNvPr id="7" name="动作按钮: 帮助 6">
            <a:hlinkClick r:id="" action="ppaction://noaction" highlightClick="1"/>
            <a:extLst>
              <a:ext uri="{FF2B5EF4-FFF2-40B4-BE49-F238E27FC236}">
                <a16:creationId xmlns:a16="http://schemas.microsoft.com/office/drawing/2014/main" xmlns="" id="{838D7226-EB81-4688-B20F-40DB1CF69447}"/>
              </a:ext>
            </a:extLst>
          </p:cNvPr>
          <p:cNvSpPr/>
          <p:nvPr/>
        </p:nvSpPr>
        <p:spPr>
          <a:xfrm>
            <a:off x="539552" y="439050"/>
            <a:ext cx="1012705" cy="919371"/>
          </a:xfrm>
          <a:prstGeom prst="actionButtonHelp">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23800484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DD46A72-76B2-4590-8043-50C5116643AF}"/>
              </a:ext>
            </a:extLst>
          </p:cNvPr>
          <p:cNvSpPr>
            <a:spLocks noGrp="1"/>
          </p:cNvSpPr>
          <p:nvPr>
            <p:ph type="title"/>
          </p:nvPr>
        </p:nvSpPr>
        <p:spPr>
          <a:xfrm>
            <a:off x="643676" y="500062"/>
            <a:ext cx="7886700" cy="1325563"/>
          </a:xfrm>
        </p:spPr>
        <p:txBody>
          <a:bodyPr/>
          <a:lstStyle/>
          <a:p>
            <a:r>
              <a:rPr lang="en-US" altLang="zh-CN" sz="3600" b="1" kern="100" dirty="0">
                <a:effectLst/>
                <a:latin typeface="Calibri" panose="020F0502020204030204" pitchFamily="34" charset="0"/>
                <a:ea typeface="宋体" panose="02010600030101010101" pitchFamily="2" charset="-122"/>
                <a:cs typeface="Times New Roman" panose="02020603050405020304" pitchFamily="18" charset="0"/>
              </a:rPr>
              <a:t>3</a:t>
            </a:r>
            <a:r>
              <a:rPr lang="en-US" altLang="zh-CN" sz="3600" b="1" kern="100" dirty="0" smtClean="0">
                <a:effectLst/>
                <a:latin typeface="Calibri" panose="020F0502020204030204" pitchFamily="34" charset="0"/>
                <a:ea typeface="宋体" panose="02010600030101010101" pitchFamily="2" charset="-122"/>
                <a:cs typeface="Times New Roman" panose="02020603050405020304" pitchFamily="18" charset="0"/>
              </a:rPr>
              <a:t>.</a:t>
            </a:r>
            <a:r>
              <a:rPr lang="zh-CN" altLang="zh-CN" sz="3600" b="1" kern="100" dirty="0" smtClean="0">
                <a:effectLst/>
                <a:latin typeface="Calibri" panose="020F0502020204030204" pitchFamily="34" charset="0"/>
                <a:ea typeface="宋体" panose="02010600030101010101" pitchFamily="2" charset="-122"/>
                <a:cs typeface="Times New Roman" panose="02020603050405020304" pitchFamily="18" charset="0"/>
              </a:rPr>
              <a:t> 维</a:t>
            </a:r>
            <a:r>
              <a:rPr lang="zh-CN" altLang="zh-CN" sz="3600" b="1" kern="100" dirty="0">
                <a:effectLst/>
                <a:latin typeface="Calibri" panose="020F0502020204030204" pitchFamily="34" charset="0"/>
                <a:ea typeface="宋体" panose="02010600030101010101" pitchFamily="2" charset="-122"/>
                <a:cs typeface="Times New Roman" panose="02020603050405020304" pitchFamily="18" charset="0"/>
              </a:rPr>
              <a:t>果斯基的话表明</a:t>
            </a:r>
            <a:r>
              <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
            </a:r>
            <a:b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br>
            <a:endParaRPr lang="zh-CN" altLang="en-US" dirty="0"/>
          </a:p>
        </p:txBody>
      </p:sp>
      <p:sp>
        <p:nvSpPr>
          <p:cNvPr id="3" name="文本占位符 2">
            <a:extLst>
              <a:ext uri="{FF2B5EF4-FFF2-40B4-BE49-F238E27FC236}">
                <a16:creationId xmlns:a16="http://schemas.microsoft.com/office/drawing/2014/main" xmlns="" id="{3734170D-F98C-4FEC-A48C-754603C195F2}"/>
              </a:ext>
            </a:extLst>
          </p:cNvPr>
          <p:cNvSpPr>
            <a:spLocks noGrp="1"/>
          </p:cNvSpPr>
          <p:nvPr>
            <p:ph type="body" idx="1"/>
          </p:nvPr>
        </p:nvSpPr>
        <p:spPr>
          <a:xfrm>
            <a:off x="611560" y="1268760"/>
            <a:ext cx="7888764" cy="4567362"/>
          </a:xfrm>
        </p:spPr>
        <p:txBody>
          <a:bodyPr>
            <a:normAutofit fontScale="92500" lnSpcReduction="20000"/>
          </a:bodyPr>
          <a:lstStyle/>
          <a:p>
            <a:pPr indent="381000" algn="just">
              <a:lnSpc>
                <a:spcPct val="160000"/>
              </a:lnSpc>
            </a:pPr>
            <a:r>
              <a:rPr lang="en-US" altLang="zh-CN" sz="2600" kern="100" dirty="0">
                <a:effectLst/>
                <a:latin typeface="Calibri" panose="020F0502020204030204" pitchFamily="34" charset="0"/>
                <a:ea typeface="宋体" panose="02010600030101010101" pitchFamily="2" charset="-122"/>
                <a:cs typeface="Times New Roman" panose="02020603050405020304" pitchFamily="18" charset="0"/>
              </a:rPr>
              <a:t>3.1</a:t>
            </a:r>
            <a:r>
              <a:rPr lang="zh-CN" altLang="zh-CN" sz="2600" kern="100" dirty="0">
                <a:effectLst/>
                <a:latin typeface="Calibri" panose="020F0502020204030204" pitchFamily="34" charset="0"/>
                <a:ea typeface="宋体" panose="02010600030101010101" pitchFamily="2" charset="-122"/>
                <a:cs typeface="Times New Roman" panose="02020603050405020304" pitchFamily="18" charset="0"/>
              </a:rPr>
              <a:t>由于儿童通过与理想行为形式的互动来获得人的特征，因此在成人指导下去辅助性解决问题对于确定儿童的</a:t>
            </a:r>
            <a:r>
              <a:rPr lang="en-US" altLang="zh-CN" sz="2600" kern="100" dirty="0">
                <a:effectLst/>
                <a:latin typeface="Calibri" panose="020F0502020204030204" pitchFamily="34" charset="0"/>
                <a:ea typeface="宋体" panose="02010600030101010101" pitchFamily="2" charset="-122"/>
                <a:cs typeface="Times New Roman" panose="02020603050405020304" pitchFamily="18" charset="0"/>
              </a:rPr>
              <a:t>ZPD</a:t>
            </a:r>
            <a:r>
              <a:rPr lang="zh-CN" altLang="zh-CN" sz="2600" kern="100" dirty="0">
                <a:effectLst/>
                <a:latin typeface="Calibri" panose="020F0502020204030204" pitchFamily="34" charset="0"/>
                <a:ea typeface="宋体" panose="02010600030101010101" pitchFamily="2" charset="-122"/>
                <a:cs typeface="Times New Roman" panose="02020603050405020304" pitchFamily="18" charset="0"/>
              </a:rPr>
              <a:t>显得至关重要。</a:t>
            </a:r>
          </a:p>
          <a:p>
            <a:pPr indent="381000" algn="just">
              <a:lnSpc>
                <a:spcPct val="160000"/>
              </a:lnSpc>
            </a:pPr>
            <a:r>
              <a:rPr lang="en-US" altLang="zh-CN" sz="2600" kern="100" dirty="0">
                <a:effectLst/>
                <a:latin typeface="Calibri" panose="020F0502020204030204" pitchFamily="34" charset="0"/>
                <a:ea typeface="宋体" panose="02010600030101010101" pitchFamily="2" charset="-122"/>
                <a:cs typeface="Times New Roman" panose="02020603050405020304" pitchFamily="18" charset="0"/>
              </a:rPr>
              <a:t>3.2</a:t>
            </a:r>
            <a:r>
              <a:rPr lang="zh-CN" altLang="zh-CN" sz="2600" kern="100" dirty="0">
                <a:effectLst/>
                <a:latin typeface="Calibri" panose="020F0502020204030204" pitchFamily="34" charset="0"/>
                <a:ea typeface="宋体" panose="02010600030101010101" pitchFamily="2" charset="-122"/>
                <a:cs typeface="Times New Roman" panose="02020603050405020304" pitchFamily="18" charset="0"/>
              </a:rPr>
              <a:t>成熟的解决问题的学习并不局限于</a:t>
            </a:r>
            <a:r>
              <a:rPr lang="zh-CN" altLang="zh-CN" sz="2600" kern="100" dirty="0" smtClean="0">
                <a:effectLst/>
                <a:latin typeface="Calibri" panose="020F0502020204030204" pitchFamily="34" charset="0"/>
                <a:ea typeface="宋体" panose="02010600030101010101" pitchFamily="2" charset="-122"/>
                <a:cs typeface="Times New Roman" panose="02020603050405020304" pitchFamily="18" charset="0"/>
              </a:rPr>
              <a:t>课堂</a:t>
            </a:r>
            <a:r>
              <a:rPr lang="zh-CN" altLang="en-US" sz="2600" kern="100" dirty="0" smtClean="0">
                <a:effectLst/>
                <a:latin typeface="Calibri" panose="020F0502020204030204" pitchFamily="34" charset="0"/>
                <a:ea typeface="宋体" panose="02010600030101010101" pitchFamily="2" charset="-122"/>
                <a:cs typeface="Times New Roman" panose="02020603050405020304" pitchFamily="18" charset="0"/>
              </a:rPr>
              <a:t>，</a:t>
            </a:r>
            <a:r>
              <a:rPr lang="zh-CN" altLang="zh-CN" sz="2600" kern="100" dirty="0" smtClean="0">
                <a:effectLst/>
                <a:latin typeface="Calibri" panose="020F0502020204030204" pitchFamily="34" charset="0"/>
                <a:ea typeface="宋体" panose="02010600030101010101" pitchFamily="2" charset="-122"/>
                <a:cs typeface="Times New Roman" panose="02020603050405020304" pitchFamily="18" charset="0"/>
              </a:rPr>
              <a:t>只要</a:t>
            </a:r>
            <a:r>
              <a:rPr lang="zh-CN" altLang="zh-CN" sz="2600" kern="100" dirty="0">
                <a:effectLst/>
                <a:latin typeface="Calibri" panose="020F0502020204030204" pitchFamily="34" charset="0"/>
                <a:ea typeface="宋体" panose="02010600030101010101" pitchFamily="2" charset="-122"/>
                <a:cs typeface="Times New Roman" panose="02020603050405020304" pitchFamily="18" charset="0"/>
              </a:rPr>
              <a:t>学习者伸延自己的思维以应用更高的认知功能，就能够学习。</a:t>
            </a:r>
          </a:p>
          <a:p>
            <a:pPr indent="381000" algn="just">
              <a:lnSpc>
                <a:spcPct val="160000"/>
              </a:lnSpc>
            </a:pPr>
            <a:r>
              <a:rPr lang="en-US" altLang="zh-CN" sz="2600" kern="100" dirty="0">
                <a:effectLst/>
                <a:latin typeface="Calibri" panose="020F0502020204030204" pitchFamily="34" charset="0"/>
                <a:ea typeface="宋体" panose="02010600030101010101" pitchFamily="2" charset="-122"/>
                <a:cs typeface="Times New Roman" panose="02020603050405020304" pitchFamily="18" charset="0"/>
              </a:rPr>
              <a:t>3.3</a:t>
            </a:r>
            <a:r>
              <a:rPr lang="zh-CN" altLang="en-US" sz="2600" kern="100" dirty="0">
                <a:effectLst/>
                <a:latin typeface="Calibri" panose="020F0502020204030204" pitchFamily="34" charset="0"/>
                <a:ea typeface="宋体" panose="02010600030101010101" pitchFamily="2" charset="-122"/>
                <a:cs typeface="Times New Roman" panose="02020603050405020304" pitchFamily="18" charset="0"/>
              </a:rPr>
              <a:t>最近发展区</a:t>
            </a:r>
            <a:r>
              <a:rPr lang="zh-CN" altLang="zh-CN" sz="2600" kern="100" dirty="0" smtClean="0">
                <a:effectLst/>
                <a:latin typeface="Calibri" panose="020F0502020204030204" pitchFamily="34" charset="0"/>
                <a:ea typeface="宋体" panose="02010600030101010101" pitchFamily="2" charset="-122"/>
                <a:cs typeface="Times New Roman" panose="02020603050405020304" pitchFamily="18" charset="0"/>
              </a:rPr>
              <a:t>中</a:t>
            </a:r>
            <a:r>
              <a:rPr lang="zh-CN" altLang="en-US" sz="2600" kern="100" dirty="0" smtClean="0">
                <a:effectLst/>
                <a:latin typeface="Calibri" panose="020F0502020204030204" pitchFamily="34" charset="0"/>
                <a:ea typeface="宋体" panose="02010600030101010101" pitchFamily="2" charset="-122"/>
                <a:cs typeface="Times New Roman" panose="02020603050405020304" pitchFamily="18" charset="0"/>
              </a:rPr>
              <a:t>，</a:t>
            </a:r>
            <a:r>
              <a:rPr lang="zh-CN" altLang="zh-CN" sz="2600" kern="100" dirty="0" smtClean="0">
                <a:effectLst/>
                <a:latin typeface="Calibri" panose="020F0502020204030204" pitchFamily="34" charset="0"/>
                <a:ea typeface="宋体" panose="02010600030101010101" pitchFamily="2" charset="-122"/>
                <a:cs typeface="Times New Roman" panose="02020603050405020304" pitchFamily="18" charset="0"/>
              </a:rPr>
              <a:t>发生</a:t>
            </a:r>
            <a:r>
              <a:rPr lang="zh-CN" altLang="zh-CN" sz="2600" kern="100" dirty="0">
                <a:effectLst/>
                <a:latin typeface="Calibri" panose="020F0502020204030204" pitchFamily="34" charset="0"/>
                <a:ea typeface="宋体" panose="02010600030101010101" pitchFamily="2" charset="-122"/>
                <a:cs typeface="Times New Roman" panose="02020603050405020304" pitchFamily="18" charset="0"/>
              </a:rPr>
              <a:t>的智力模仿不是一种早期儿童或学龄前儿童的能力，仅让儿童从事具有挑战性的任务不足以促进智力发展。</a:t>
            </a:r>
          </a:p>
        </p:txBody>
      </p:sp>
    </p:spTree>
    <p:extLst>
      <p:ext uri="{BB962C8B-B14F-4D97-AF65-F5344CB8AC3E}">
        <p14:creationId xmlns:p14="http://schemas.microsoft.com/office/powerpoint/2010/main" val="5097111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xmlns="" id="{A2C147BD-8181-4A16-8939-1079255DF09B}"/>
              </a:ext>
            </a:extLst>
          </p:cNvPr>
          <p:cNvSpPr>
            <a:spLocks noGrp="1"/>
          </p:cNvSpPr>
          <p:nvPr>
            <p:ph type="body" idx="1"/>
          </p:nvPr>
        </p:nvSpPr>
        <p:spPr>
          <a:xfrm>
            <a:off x="1331640" y="1844824"/>
            <a:ext cx="3871342" cy="4351338"/>
          </a:xfrm>
        </p:spPr>
        <p:txBody>
          <a:bodyPr/>
          <a:lstStyle/>
          <a:p>
            <a:r>
              <a:rPr lang="zh-CN" altLang="zh-CN" sz="3200" b="1" kern="100" dirty="0">
                <a:effectLst/>
                <a:latin typeface="Calibri" panose="020F0502020204030204" pitchFamily="34" charset="0"/>
                <a:ea typeface="宋体" panose="02010600030101010101" pitchFamily="2" charset="-122"/>
                <a:cs typeface="Times New Roman" panose="02020603050405020304" pitchFamily="18" charset="0"/>
              </a:rPr>
              <a:t>维果斯基</a:t>
            </a:r>
            <a:r>
              <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rPr>
              <a:t>将教育定义为“对发展的自然过程的人工掌握”，它重组了儿童的所有心智功能，对思维的发展至关重要。</a:t>
            </a:r>
            <a:endParaRPr lang="zh-CN" altLang="en-US" dirty="0"/>
          </a:p>
        </p:txBody>
      </p:sp>
      <p:sp>
        <p:nvSpPr>
          <p:cNvPr id="4" name="文本框 3">
            <a:extLst>
              <a:ext uri="{FF2B5EF4-FFF2-40B4-BE49-F238E27FC236}">
                <a16:creationId xmlns:a16="http://schemas.microsoft.com/office/drawing/2014/main" xmlns="" id="{DDE7A955-34E5-465C-8B3C-91589C97935C}"/>
              </a:ext>
            </a:extLst>
          </p:cNvPr>
          <p:cNvSpPr txBox="1"/>
          <p:nvPr/>
        </p:nvSpPr>
        <p:spPr>
          <a:xfrm>
            <a:off x="1547664" y="908719"/>
            <a:ext cx="3168352" cy="830997"/>
          </a:xfrm>
          <a:prstGeom prst="rect">
            <a:avLst/>
          </a:prstGeom>
          <a:noFill/>
        </p:spPr>
        <p:txBody>
          <a:bodyPr wrap="square" rtlCol="0">
            <a:spAutoFit/>
          </a:bodyPr>
          <a:lstStyle/>
          <a:p>
            <a:r>
              <a:rPr lang="zh-CN" altLang="en-US" sz="4800" b="1" dirty="0">
                <a:solidFill>
                  <a:srgbClr val="FF0000"/>
                </a:solidFill>
              </a:rPr>
              <a:t>教育定义：</a:t>
            </a:r>
          </a:p>
        </p:txBody>
      </p:sp>
      <p:pic>
        <p:nvPicPr>
          <p:cNvPr id="9" name="图片 8">
            <a:extLst>
              <a:ext uri="{FF2B5EF4-FFF2-40B4-BE49-F238E27FC236}">
                <a16:creationId xmlns:a16="http://schemas.microsoft.com/office/drawing/2014/main" xmlns="" id="{F209EF43-8EB6-4D89-8707-35790CB6BC80}"/>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5364088" y="3933056"/>
            <a:ext cx="3435042" cy="22880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椭圆形标注 1"/>
          <p:cNvSpPr/>
          <p:nvPr/>
        </p:nvSpPr>
        <p:spPr>
          <a:xfrm>
            <a:off x="6012160" y="1196752"/>
            <a:ext cx="2786970" cy="1872208"/>
          </a:xfrm>
          <a:prstGeom prst="wedgeEllipseCallout">
            <a:avLst>
              <a:gd name="adj1" fmla="val -101920"/>
              <a:gd name="adj2" fmla="val 52662"/>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800" b="1" dirty="0" smtClean="0">
                <a:solidFill>
                  <a:srgbClr val="00B0F0"/>
                </a:solidFill>
              </a:rPr>
              <a:t>把“自然人”培养成社会所需要的人</a:t>
            </a:r>
            <a:endParaRPr lang="zh-CN" altLang="en-US" sz="2800" b="1" dirty="0">
              <a:solidFill>
                <a:srgbClr val="00B0F0"/>
              </a:solidFill>
            </a:endParaRPr>
          </a:p>
        </p:txBody>
      </p:sp>
    </p:spTree>
    <p:extLst>
      <p:ext uri="{BB962C8B-B14F-4D97-AF65-F5344CB8AC3E}">
        <p14:creationId xmlns:p14="http://schemas.microsoft.com/office/powerpoint/2010/main" val="23826539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324C353-5F9F-4494-8D2A-0F01A879A6BC}"/>
              </a:ext>
            </a:extLst>
          </p:cNvPr>
          <p:cNvSpPr>
            <a:spLocks noGrp="1"/>
          </p:cNvSpPr>
          <p:nvPr>
            <p:ph type="title"/>
          </p:nvPr>
        </p:nvSpPr>
        <p:spPr>
          <a:xfrm>
            <a:off x="639379" y="500062"/>
            <a:ext cx="7886700" cy="1325563"/>
          </a:xfrm>
        </p:spPr>
        <p:txBody>
          <a:bodyPr/>
          <a:lstStyle/>
          <a:p>
            <a:r>
              <a:rPr lang="en-US" altLang="zh-CN" sz="4000" b="1" kern="100" spc="75" dirty="0">
                <a:effectLst/>
                <a:latin typeface="Arial" panose="020B0604020202020204" pitchFamily="34" charset="0"/>
                <a:ea typeface="宋体" panose="02010600030101010101" pitchFamily="2" charset="-122"/>
                <a:cs typeface="Arial" panose="020B0604020202020204" pitchFamily="34" charset="0"/>
              </a:rPr>
              <a:t>4.</a:t>
            </a:r>
            <a:r>
              <a:rPr lang="zh-CN" altLang="zh-CN" sz="4000" b="1" kern="100" spc="75" dirty="0">
                <a:effectLst/>
                <a:latin typeface="Arial" panose="020B0604020202020204" pitchFamily="34" charset="0"/>
                <a:ea typeface="宋体" panose="02010600030101010101" pitchFamily="2" charset="-122"/>
                <a:cs typeface="Arial" panose="020B0604020202020204" pitchFamily="34" charset="0"/>
              </a:rPr>
              <a:t>认知发展的本质</a:t>
            </a:r>
            <a:r>
              <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rPr>
              <a:t/>
            </a:r>
            <a:br>
              <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rPr>
            </a:br>
            <a:endParaRPr lang="zh-CN" altLang="en-US" dirty="0"/>
          </a:p>
        </p:txBody>
      </p:sp>
      <p:sp>
        <p:nvSpPr>
          <p:cNvPr id="3" name="文本占位符 2">
            <a:extLst>
              <a:ext uri="{FF2B5EF4-FFF2-40B4-BE49-F238E27FC236}">
                <a16:creationId xmlns:a16="http://schemas.microsoft.com/office/drawing/2014/main" xmlns="" id="{88C2C1FC-A776-4FC3-B6CD-3DDEE401BE3E}"/>
              </a:ext>
            </a:extLst>
          </p:cNvPr>
          <p:cNvSpPr>
            <a:spLocks noGrp="1"/>
          </p:cNvSpPr>
          <p:nvPr>
            <p:ph type="body" idx="1"/>
          </p:nvPr>
        </p:nvSpPr>
        <p:spPr>
          <a:xfrm>
            <a:off x="617921" y="1412776"/>
            <a:ext cx="7886700" cy="5112568"/>
          </a:xfrm>
        </p:spPr>
        <p:txBody>
          <a:bodyPr>
            <a:normAutofit/>
          </a:bodyPr>
          <a:lstStyle/>
          <a:p>
            <a:pPr marL="133350" indent="381000" algn="just">
              <a:lnSpc>
                <a:spcPct val="100000"/>
              </a:lnSpc>
            </a:pPr>
            <a: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rPr>
              <a:t>认知发展理论不同于学习理论，学习理论主要处理的是特定技能或信息的获得。</a:t>
            </a:r>
            <a:endParaRPr lang="en-US"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133350" indent="381000" algn="just">
              <a:lnSpc>
                <a:spcPct val="100000"/>
              </a:lnSpc>
            </a:pPr>
            <a: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rPr>
              <a:t>认知发展理论描述了</a:t>
            </a:r>
            <a:r>
              <a:rPr lang="zh-CN" altLang="en-US" sz="2400" kern="100" dirty="0">
                <a:latin typeface="Calibri" panose="020F0502020204030204" pitchFamily="34" charset="0"/>
                <a:ea typeface="宋体" panose="02010600030101010101" pitchFamily="2" charset="-122"/>
                <a:cs typeface="Times New Roman" panose="02020603050405020304" pitchFamily="18" charset="0"/>
              </a:rPr>
              <a:t>：</a:t>
            </a:r>
            <a:r>
              <a:rPr lang="en-US" altLang="zh-CN" sz="2400" kern="100" dirty="0">
                <a:effectLst/>
                <a:latin typeface="Calibri" panose="020F0502020204030204" pitchFamily="34" charset="0"/>
                <a:ea typeface="宋体" panose="02010600030101010101" pitchFamily="2" charset="-122"/>
                <a:cs typeface="Times New Roman" panose="02020603050405020304" pitchFamily="18" charset="0"/>
              </a:rPr>
              <a:t>1)</a:t>
            </a:r>
            <a: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rPr>
              <a:t>高级思维形式的结果</a:t>
            </a:r>
            <a:r>
              <a:rPr lang="en-US" altLang="zh-CN" sz="2400" kern="100" dirty="0">
                <a:effectLst/>
                <a:latin typeface="Calibri" panose="020F0502020204030204" pitchFamily="34" charset="0"/>
                <a:ea typeface="宋体" panose="02010600030101010101" pitchFamily="2" charset="-122"/>
                <a:cs typeface="Times New Roman" panose="02020603050405020304" pitchFamily="18" charset="0"/>
              </a:rPr>
              <a:t> 2)</a:t>
            </a:r>
            <a: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rPr>
              <a:t>构建高级思维的智力过程的内部转换</a:t>
            </a:r>
            <a:r>
              <a:rPr lang="en-US" altLang="zh-CN" sz="2400" kern="100" dirty="0">
                <a:effectLst/>
                <a:latin typeface="Calibri" panose="020F0502020204030204" pitchFamily="34" charset="0"/>
                <a:ea typeface="宋体" panose="02010600030101010101" pitchFamily="2" charset="-122"/>
                <a:cs typeface="Times New Roman" panose="02020603050405020304" pitchFamily="18" charset="0"/>
              </a:rPr>
              <a:t> 3)</a:t>
            </a:r>
            <a: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rPr>
              <a:t>转换的必要条件。</a:t>
            </a:r>
            <a:r>
              <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rPr>
              <a:t>特别重要的是，</a:t>
            </a:r>
            <a: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rPr>
              <a:t>建立先进思维的内部转变是辩证的，而不是渐进的改变。</a:t>
            </a:r>
            <a:endParaRPr lang="en-US"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133350" indent="381000" algn="just">
              <a:lnSpc>
                <a:spcPct val="100000"/>
              </a:lnSpc>
            </a:pPr>
            <a: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rPr>
              <a:t>维果斯基提到“在行为发展的每一个后续阶段</a:t>
            </a:r>
            <a:r>
              <a:rPr lang="zh-CN" altLang="zh-CN" sz="2400" kern="100" dirty="0" smtClean="0">
                <a:effectLst/>
                <a:latin typeface="Calibri" panose="020F0502020204030204" pitchFamily="34" charset="0"/>
                <a:ea typeface="宋体" panose="02010600030101010101" pitchFamily="2" charset="-122"/>
                <a:cs typeface="Times New Roman" panose="02020603050405020304" pitchFamily="18" charset="0"/>
              </a:rPr>
              <a:t>，</a:t>
            </a:r>
            <a:r>
              <a:rPr lang="zh-CN" altLang="en-US" sz="2400" kern="100" dirty="0" smtClean="0">
                <a:effectLst/>
                <a:latin typeface="Calibri" panose="020F0502020204030204" pitchFamily="34" charset="0"/>
                <a:ea typeface="宋体" panose="02010600030101010101" pitchFamily="2" charset="-122"/>
                <a:cs typeface="Times New Roman" panose="02020603050405020304" pitchFamily="18" charset="0"/>
              </a:rPr>
              <a:t>后续阶段</a:t>
            </a:r>
            <a:r>
              <a:rPr lang="zh-CN" altLang="zh-CN" sz="2400" kern="100" dirty="0" smtClean="0">
                <a:effectLst/>
                <a:latin typeface="Calibri" panose="020F0502020204030204" pitchFamily="34" charset="0"/>
                <a:ea typeface="宋体" panose="02010600030101010101" pitchFamily="2" charset="-122"/>
                <a:cs typeface="Times New Roman" panose="02020603050405020304" pitchFamily="18" charset="0"/>
              </a:rPr>
              <a:t>否定</a:t>
            </a:r>
            <a: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rPr>
              <a:t>了前一阶段，原因是在行为的第一阶段中出现的属性被移除、消除，有时被转换到一个相反的更高阶段”。认知发展的结果“不是简单的基本功能的延续，也不是它们的机械组合，而是一种定性的新的心理形成”。</a:t>
            </a:r>
          </a:p>
          <a:p>
            <a:endParaRPr lang="zh-CN" altLang="en-US" dirty="0"/>
          </a:p>
        </p:txBody>
      </p:sp>
    </p:spTree>
    <p:extLst>
      <p:ext uri="{BB962C8B-B14F-4D97-AF65-F5344CB8AC3E}">
        <p14:creationId xmlns:p14="http://schemas.microsoft.com/office/powerpoint/2010/main" val="3946533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D5A4DE1-B1EB-4BCE-B8FD-8323D9134BF1}"/>
              </a:ext>
            </a:extLst>
          </p:cNvPr>
          <p:cNvSpPr>
            <a:spLocks noGrp="1"/>
          </p:cNvSpPr>
          <p:nvPr>
            <p:ph type="title"/>
          </p:nvPr>
        </p:nvSpPr>
        <p:spPr>
          <a:xfrm>
            <a:off x="611560" y="0"/>
            <a:ext cx="7886700" cy="1325563"/>
          </a:xfrm>
        </p:spPr>
        <p:txBody>
          <a:bodyPr>
            <a:normAutofit/>
          </a:bodyPr>
          <a:lstStyle/>
          <a:p>
            <a:r>
              <a:rPr lang="en-US" altLang="zh-CN" sz="4000" b="1" kern="100" dirty="0">
                <a:effectLst/>
                <a:latin typeface="Calibri" panose="020F0502020204030204" pitchFamily="34" charset="0"/>
                <a:ea typeface="宋体" panose="02010600030101010101" pitchFamily="2" charset="-122"/>
                <a:cs typeface="Times New Roman" panose="02020603050405020304" pitchFamily="18" charset="0"/>
              </a:rPr>
              <a:t>5.</a:t>
            </a:r>
            <a:r>
              <a:rPr lang="zh-CN" altLang="zh-CN" sz="4000" b="1" kern="100" dirty="0">
                <a:effectLst/>
                <a:latin typeface="Calibri" panose="020F0502020204030204" pitchFamily="34" charset="0"/>
                <a:ea typeface="宋体" panose="02010600030101010101" pitchFamily="2" charset="-122"/>
                <a:cs typeface="Times New Roman" panose="02020603050405020304" pitchFamily="18" charset="0"/>
              </a:rPr>
              <a:t>主题概念</a:t>
            </a:r>
            <a:endParaRPr lang="zh-CN" altLang="en-US" sz="4000" dirty="0"/>
          </a:p>
        </p:txBody>
      </p:sp>
      <p:sp>
        <p:nvSpPr>
          <p:cNvPr id="3" name="文本占位符 2">
            <a:extLst>
              <a:ext uri="{FF2B5EF4-FFF2-40B4-BE49-F238E27FC236}">
                <a16:creationId xmlns:a16="http://schemas.microsoft.com/office/drawing/2014/main" xmlns="" id="{F6FB30B5-C82B-4A4B-97BC-D2B278798C20}"/>
              </a:ext>
            </a:extLst>
          </p:cNvPr>
          <p:cNvSpPr>
            <a:spLocks noGrp="1"/>
          </p:cNvSpPr>
          <p:nvPr>
            <p:ph type="body" idx="1"/>
          </p:nvPr>
        </p:nvSpPr>
        <p:spPr>
          <a:xfrm>
            <a:off x="683568" y="1124744"/>
            <a:ext cx="7886700" cy="5184576"/>
          </a:xfrm>
        </p:spPr>
        <p:txBody>
          <a:bodyPr>
            <a:normAutofit fontScale="85000" lnSpcReduction="20000"/>
          </a:bodyPr>
          <a:lstStyle/>
          <a:p>
            <a:pPr algn="just">
              <a:lnSpc>
                <a:spcPct val="150000"/>
              </a:lnSpc>
              <a:spcBef>
                <a:spcPts val="1200"/>
              </a:spcBef>
            </a:pPr>
            <a:r>
              <a:rPr lang="zh-CN" altLang="en-US" sz="28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定义：</a:t>
            </a:r>
            <a:r>
              <a:rPr lang="zh-CN" altLang="en-US" sz="2800" kern="100" dirty="0">
                <a:effectLst/>
                <a:latin typeface="Calibri" panose="020F0502020204030204" pitchFamily="34" charset="0"/>
                <a:ea typeface="宋体" panose="02010600030101010101" pitchFamily="2" charset="-122"/>
                <a:cs typeface="Times New Roman" panose="02020603050405020304" pitchFamily="18" charset="0"/>
              </a:rPr>
              <a:t>有目的的以某一抽象概念或具体概念为中心展开，它的作用是能够提供一个课程上无限发展的空间，便于教师操作。由于概念和概念之间都可以发生关联，所以要注意到概念间的关联性。</a:t>
            </a:r>
            <a:endParaRPr lang="en-US"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Bef>
                <a:spcPts val="1200"/>
              </a:spcBef>
            </a:pPr>
            <a:r>
              <a:rPr lang="zh-CN" altLang="en-US" sz="2800"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例</a:t>
            </a:r>
            <a:r>
              <a:rPr lang="zh-CN" altLang="zh-CN" sz="28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如</a:t>
            </a:r>
            <a:r>
              <a:rPr lang="zh-CN" altLang="en-US" sz="2800"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a:t>
            </a:r>
            <a: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t>衣服的主题，能帮助儿童熟悉和掌握衣服的名称，织布用的原材料和加工衣服用的布料、工具及方法，知道一年四季穿的衣服，和</a:t>
            </a:r>
            <a:r>
              <a:rPr lang="zh-CN" altLang="zh-CN" sz="2800" kern="100" dirty="0" smtClean="0">
                <a:effectLst/>
                <a:latin typeface="Calibri" panose="020F0502020204030204" pitchFamily="34" charset="0"/>
                <a:ea typeface="宋体" panose="02010600030101010101" pitchFamily="2" charset="-122"/>
                <a:cs typeface="Times New Roman" panose="02020603050405020304" pitchFamily="18" charset="0"/>
              </a:rPr>
              <a:t>这</a:t>
            </a:r>
            <a:r>
              <a:rPr lang="zh-CN" altLang="en-US" sz="2800" kern="100" dirty="0" smtClean="0">
                <a:effectLst/>
                <a:latin typeface="Calibri" panose="020F0502020204030204" pitchFamily="34" charset="0"/>
                <a:ea typeface="宋体" panose="02010600030101010101" pitchFamily="2" charset="-122"/>
                <a:cs typeface="Times New Roman" panose="02020603050405020304" pitchFamily="18" charset="0"/>
              </a:rPr>
              <a:t>些</a:t>
            </a:r>
            <a:r>
              <a:rPr lang="zh-CN" altLang="zh-CN" sz="2800" kern="100" dirty="0" smtClean="0">
                <a:effectLst/>
                <a:latin typeface="Calibri" panose="020F0502020204030204" pitchFamily="34" charset="0"/>
                <a:ea typeface="宋体" panose="02010600030101010101" pitchFamily="2" charset="-122"/>
                <a:cs typeface="Times New Roman" panose="02020603050405020304" pitchFamily="18" charset="0"/>
              </a:rPr>
              <a:t>衣服</a:t>
            </a:r>
            <a: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t>的作用及冲脱方法；懂得每一件衣服均来之不易，学会尊重他人劳动成果等。由此可知，当主题完成时，儿童将从中获得一些有关身体、社会和认知方面简单或初浅的概念。</a:t>
            </a:r>
          </a:p>
          <a:p>
            <a:endParaRPr lang="zh-CN" altLang="en-US" dirty="0"/>
          </a:p>
        </p:txBody>
      </p:sp>
    </p:spTree>
    <p:extLst>
      <p:ext uri="{BB962C8B-B14F-4D97-AF65-F5344CB8AC3E}">
        <p14:creationId xmlns:p14="http://schemas.microsoft.com/office/powerpoint/2010/main" val="28564353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1898757"/>
            <a:ext cx="2993489" cy="4121632"/>
          </a:xfrm>
          <a:prstGeom prst="rect">
            <a:avLst/>
          </a:prstGeom>
          <a:ln>
            <a:noFill/>
          </a:ln>
          <a:effectLst>
            <a:outerShdw blurRad="50800" dist="38100" dir="8100000" algn="tr" rotWithShape="0">
              <a:prstClr val="black">
                <a:alpha val="40000"/>
              </a:prstClr>
            </a:outerShdw>
            <a:softEdge rad="112500"/>
          </a:effectLst>
        </p:spPr>
      </p:pic>
      <p:sp>
        <p:nvSpPr>
          <p:cNvPr id="2" name="标题 1"/>
          <p:cNvSpPr>
            <a:spLocks noGrp="1"/>
          </p:cNvSpPr>
          <p:nvPr>
            <p:ph type="title"/>
          </p:nvPr>
        </p:nvSpPr>
        <p:spPr>
          <a:xfrm>
            <a:off x="628650" y="222191"/>
            <a:ext cx="7886700" cy="1325563"/>
          </a:xfrm>
        </p:spPr>
        <p:txBody>
          <a:bodyPr>
            <a:normAutofit/>
          </a:bodyPr>
          <a:lstStyle/>
          <a:p>
            <a:pPr algn="l"/>
            <a:r>
              <a:rPr lang="zh-CN" alt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维果斯</a:t>
            </a:r>
            <a:r>
              <a:rPr lang="zh-CN" alt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基简介</a:t>
            </a:r>
            <a:endParaRPr lang="zh-CN" alt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内容占位符 2"/>
          <p:cNvSpPr>
            <a:spLocks noGrp="1"/>
          </p:cNvSpPr>
          <p:nvPr>
            <p:ph idx="1"/>
          </p:nvPr>
        </p:nvSpPr>
        <p:spPr>
          <a:xfrm>
            <a:off x="426368" y="1340768"/>
            <a:ext cx="8291264" cy="4929411"/>
          </a:xfrm>
        </p:spPr>
        <p:txBody>
          <a:bodyPr>
            <a:normAutofit lnSpcReduction="10000"/>
          </a:bodyPr>
          <a:lstStyle/>
          <a:p>
            <a:pPr marL="0" indent="0" algn="r">
              <a:buNone/>
            </a:pPr>
            <a:r>
              <a:rPr lang="zh-CN" alt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前苏联建国时期卓越的心理学家</a:t>
            </a:r>
            <a:endParaRPr lang="en-US" altLang="zh-CN"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0" indent="0">
              <a:buNone/>
            </a:pPr>
            <a:endParaRPr lang="en-US" altLang="zh-CN" sz="2800" dirty="0"/>
          </a:p>
          <a:p>
            <a:pPr marL="0" indent="0">
              <a:buNone/>
            </a:pPr>
            <a:r>
              <a:rPr lang="zh-CN" altLang="en-US" sz="2800" dirty="0"/>
              <a:t>社会文化历史学派的创始人</a:t>
            </a:r>
            <a:endParaRPr lang="en-US" altLang="zh-CN" sz="2800" dirty="0"/>
          </a:p>
          <a:p>
            <a:pPr marL="0" indent="0">
              <a:buNone/>
            </a:pPr>
            <a:r>
              <a:rPr lang="zh-CN" altLang="en-US" sz="2800" dirty="0"/>
              <a:t>他主要研究儿童的发展与教育心理，</a:t>
            </a:r>
            <a:endParaRPr lang="en-US" altLang="zh-CN" sz="2800" dirty="0"/>
          </a:p>
          <a:p>
            <a:pPr marL="0" indent="0">
              <a:buNone/>
            </a:pPr>
            <a:r>
              <a:rPr lang="zh-CN" altLang="en-US" sz="2800" dirty="0"/>
              <a:t>全面论述思维与语言，儿童的学习、</a:t>
            </a:r>
            <a:endParaRPr lang="en-US" altLang="zh-CN" sz="2800" dirty="0"/>
          </a:p>
          <a:p>
            <a:pPr marL="0" indent="0">
              <a:buNone/>
            </a:pPr>
            <a:r>
              <a:rPr lang="zh-CN" altLang="en-US" sz="2800" dirty="0"/>
              <a:t>教学与发展的关系问题。</a:t>
            </a:r>
            <a:endParaRPr lang="en-US" altLang="zh-CN" sz="2800" dirty="0"/>
          </a:p>
          <a:p>
            <a:pPr marL="0" indent="0">
              <a:buNone/>
            </a:pPr>
            <a:endParaRPr lang="en-US" altLang="zh-CN" dirty="0"/>
          </a:p>
          <a:p>
            <a:pPr marL="0" indent="0">
              <a:buNone/>
            </a:pPr>
            <a:r>
              <a:rPr lang="zh-CN" altLang="en-US" sz="2800" b="1" dirty="0">
                <a:solidFill>
                  <a:srgbClr val="FF0000"/>
                </a:solidFill>
              </a:rPr>
              <a:t>“心理学中的莫扎特”</a:t>
            </a:r>
          </a:p>
        </p:txBody>
      </p:sp>
    </p:spTree>
    <p:extLst>
      <p:ext uri="{BB962C8B-B14F-4D97-AF65-F5344CB8AC3E}">
        <p14:creationId xmlns:p14="http://schemas.microsoft.com/office/powerpoint/2010/main" val="17862110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34DFB10-6DE8-4E07-B49C-33004A6A7B3E}"/>
              </a:ext>
            </a:extLst>
          </p:cNvPr>
          <p:cNvSpPr>
            <a:spLocks noGrp="1"/>
          </p:cNvSpPr>
          <p:nvPr>
            <p:ph type="title"/>
          </p:nvPr>
        </p:nvSpPr>
        <p:spPr>
          <a:xfrm>
            <a:off x="628650" y="620688"/>
            <a:ext cx="7886700" cy="1325563"/>
          </a:xfrm>
        </p:spPr>
        <p:txBody>
          <a:bodyPr/>
          <a:lstStyle/>
          <a:p>
            <a:r>
              <a:rPr lang="en-US" altLang="zh-CN" sz="4000" b="1" kern="100" dirty="0">
                <a:effectLst/>
                <a:latin typeface="Calibri" panose="020F0502020204030204" pitchFamily="34" charset="0"/>
                <a:ea typeface="宋体" panose="02010600030101010101" pitchFamily="2" charset="-122"/>
                <a:cs typeface="Times New Roman" panose="02020603050405020304" pitchFamily="18" charset="0"/>
              </a:rPr>
              <a:t>6.</a:t>
            </a:r>
            <a:r>
              <a:rPr lang="zh-CN" altLang="zh-CN" sz="4000" b="1" kern="100" dirty="0">
                <a:effectLst/>
                <a:latin typeface="Calibri" panose="020F0502020204030204" pitchFamily="34" charset="0"/>
                <a:ea typeface="宋体" panose="02010600030101010101" pitchFamily="2" charset="-122"/>
                <a:cs typeface="Times New Roman" panose="02020603050405020304" pitchFamily="18" charset="0"/>
              </a:rPr>
              <a:t>水平的思考（思维水平）</a:t>
            </a: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
            </a:r>
            <a:b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br>
            <a:endParaRPr lang="zh-CN" altLang="en-US" dirty="0"/>
          </a:p>
        </p:txBody>
      </p:sp>
      <p:sp>
        <p:nvSpPr>
          <p:cNvPr id="3" name="文本占位符 2">
            <a:extLst>
              <a:ext uri="{FF2B5EF4-FFF2-40B4-BE49-F238E27FC236}">
                <a16:creationId xmlns:a16="http://schemas.microsoft.com/office/drawing/2014/main" xmlns="" id="{EF7AF471-E856-4E06-B262-34DFD3B3B69C}"/>
              </a:ext>
            </a:extLst>
          </p:cNvPr>
          <p:cNvSpPr>
            <a:spLocks noGrp="1"/>
          </p:cNvSpPr>
          <p:nvPr>
            <p:ph type="body" idx="1"/>
          </p:nvPr>
        </p:nvSpPr>
        <p:spPr>
          <a:xfrm>
            <a:off x="611560" y="1484784"/>
            <a:ext cx="7926452" cy="4557243"/>
          </a:xfrm>
        </p:spPr>
        <p:txBody>
          <a:bodyPr>
            <a:normAutofit fontScale="92500" lnSpcReduction="10000"/>
          </a:bodyPr>
          <a:lstStyle/>
          <a:p>
            <a:pPr indent="355600" algn="just">
              <a:lnSpc>
                <a:spcPct val="150000"/>
              </a:lnSpc>
            </a:pPr>
            <a:r>
              <a:rPr lang="zh-CN" altLang="zh-CN" sz="2600" kern="100" dirty="0">
                <a:effectLst/>
                <a:latin typeface="Calibri" panose="020F0502020204030204" pitchFamily="34" charset="0"/>
                <a:ea typeface="宋体" panose="02010600030101010101" pitchFamily="2" charset="-122"/>
                <a:cs typeface="Times New Roman" panose="02020603050405020304" pitchFamily="18" charset="0"/>
              </a:rPr>
              <a:t>维果斯基认为，学龄儿童和青少年在发展概念和形成真正的概念过程中将经历两个思维水平：</a:t>
            </a:r>
          </a:p>
          <a:p>
            <a:pPr indent="381000" algn="just">
              <a:lnSpc>
                <a:spcPct val="150000"/>
              </a:lnSpc>
            </a:pPr>
            <a:r>
              <a:rPr lang="zh-CN" altLang="zh-CN" sz="26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思维水平一：</a:t>
            </a:r>
            <a:r>
              <a:rPr lang="zh-CN" altLang="zh-CN" sz="2600" kern="100" dirty="0">
                <a:effectLst/>
                <a:latin typeface="Calibri" panose="020F0502020204030204" pitchFamily="34" charset="0"/>
                <a:ea typeface="宋体" panose="02010600030101010101" pitchFamily="2" charset="-122"/>
                <a:cs typeface="Times New Roman" panose="02020603050405020304" pitchFamily="18" charset="0"/>
              </a:rPr>
              <a:t>伪概念思维。一般出现在学龄儿童</a:t>
            </a:r>
            <a:r>
              <a:rPr lang="en-US" altLang="zh-CN" sz="2600" kern="100" dirty="0">
                <a:effectLst/>
                <a:latin typeface="Calibri" panose="020F0502020204030204" pitchFamily="34" charset="0"/>
                <a:ea typeface="宋体" panose="02010600030101010101" pitchFamily="2" charset="-122"/>
                <a:cs typeface="Times New Roman" panose="02020603050405020304" pitchFamily="18" charset="0"/>
              </a:rPr>
              <a:t>6</a:t>
            </a:r>
            <a:r>
              <a:rPr lang="zh-CN" altLang="zh-CN" sz="2600" kern="100" dirty="0">
                <a:effectLst/>
                <a:latin typeface="Calibri" panose="020F0502020204030204" pitchFamily="34" charset="0"/>
                <a:ea typeface="宋体" panose="02010600030101010101" pitchFamily="2" charset="-122"/>
                <a:cs typeface="Times New Roman" panose="02020603050405020304" pitchFamily="18" charset="0"/>
              </a:rPr>
              <a:t>岁时，这时期，儿童就能准确地例举出三角形等具体概念，但还不能抽象和综合概念属性。</a:t>
            </a:r>
            <a:endParaRPr lang="en-US" altLang="zh-CN" sz="2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381000" algn="just">
              <a:lnSpc>
                <a:spcPct val="150000"/>
              </a:lnSpc>
            </a:pPr>
            <a:r>
              <a:rPr lang="zh-CN" altLang="zh-CN" sz="26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思维水平二：</a:t>
            </a:r>
            <a:r>
              <a:rPr lang="zh-CN" altLang="zh-CN" sz="2600" kern="100" dirty="0">
                <a:effectLst/>
                <a:latin typeface="Calibri" panose="020F0502020204030204" pitchFamily="34" charset="0"/>
                <a:ea typeface="宋体" panose="02010600030101010101" pitchFamily="2" charset="-122"/>
                <a:cs typeface="Times New Roman" panose="02020603050405020304" pitchFamily="18" charset="0"/>
              </a:rPr>
              <a:t>前概念。一般出现在小学阶段，这时期儿童的思维发生了质的变化。前概念是对真概念的有限</a:t>
            </a:r>
            <a:r>
              <a:rPr lang="zh-CN" altLang="zh-CN" sz="2600" kern="100" dirty="0" smtClean="0">
                <a:effectLst/>
                <a:latin typeface="Calibri" panose="020F0502020204030204" pitchFamily="34" charset="0"/>
                <a:ea typeface="宋体" panose="02010600030101010101" pitchFamily="2" charset="-122"/>
                <a:cs typeface="Times New Roman" panose="02020603050405020304" pitchFamily="18" charset="0"/>
              </a:rPr>
              <a:t>理解</a:t>
            </a:r>
            <a:r>
              <a:rPr lang="zh-CN" altLang="en-US" sz="2600" kern="100" dirty="0" smtClean="0">
                <a:effectLst/>
                <a:latin typeface="Calibri" panose="020F0502020204030204" pitchFamily="34" charset="0"/>
                <a:ea typeface="宋体" panose="02010600030101010101" pitchFamily="2" charset="-122"/>
                <a:cs typeface="Times New Roman" panose="02020603050405020304" pitchFamily="18" charset="0"/>
              </a:rPr>
              <a:t>，</a:t>
            </a:r>
            <a:r>
              <a:rPr lang="zh-CN" altLang="zh-CN" sz="2600" kern="100" dirty="0" smtClean="0">
                <a:effectLst/>
                <a:latin typeface="Calibri" panose="020F0502020204030204" pitchFamily="34" charset="0"/>
                <a:ea typeface="宋体" panose="02010600030101010101" pitchFamily="2" charset="-122"/>
                <a:cs typeface="Times New Roman" panose="02020603050405020304" pitchFamily="18" charset="0"/>
              </a:rPr>
              <a:t>或</a:t>
            </a:r>
            <a:r>
              <a:rPr lang="zh-CN" altLang="en-US" sz="2600" kern="100" dirty="0">
                <a:latin typeface="Calibri" panose="020F0502020204030204" pitchFamily="34" charset="0"/>
                <a:ea typeface="宋体" panose="02010600030101010101" pitchFamily="2" charset="-122"/>
                <a:cs typeface="Times New Roman" panose="02020603050405020304" pitchFamily="18" charset="0"/>
              </a:rPr>
              <a:t>是</a:t>
            </a:r>
            <a:r>
              <a:rPr lang="zh-CN" altLang="zh-CN" sz="2600" kern="100" dirty="0" smtClean="0">
                <a:effectLst/>
                <a:latin typeface="Calibri" panose="020F0502020204030204" pitchFamily="34" charset="0"/>
                <a:ea typeface="宋体" panose="02010600030101010101" pitchFamily="2" charset="-122"/>
                <a:cs typeface="Times New Roman" panose="02020603050405020304" pitchFamily="18" charset="0"/>
              </a:rPr>
              <a:t>真</a:t>
            </a:r>
            <a:r>
              <a:rPr lang="zh-CN" altLang="zh-CN" sz="2600" kern="100" dirty="0">
                <a:effectLst/>
                <a:latin typeface="Calibri" panose="020F0502020204030204" pitchFamily="34" charset="0"/>
                <a:ea typeface="宋体" panose="02010600030101010101" pitchFamily="2" charset="-122"/>
                <a:cs typeface="Times New Roman" panose="02020603050405020304" pitchFamily="18" charset="0"/>
              </a:rPr>
              <a:t>概念</a:t>
            </a:r>
            <a:r>
              <a:rPr lang="zh-CN" altLang="zh-CN" sz="2600" kern="100" dirty="0" smtClean="0">
                <a:effectLst/>
                <a:latin typeface="Calibri" panose="020F0502020204030204" pitchFamily="34" charset="0"/>
                <a:ea typeface="宋体" panose="02010600030101010101" pitchFamily="2" charset="-122"/>
                <a:cs typeface="Times New Roman" panose="02020603050405020304" pitchFamily="18" charset="0"/>
              </a:rPr>
              <a:t>的</a:t>
            </a:r>
            <a:r>
              <a:rPr lang="zh-CN" altLang="en-US" sz="2600" kern="100" dirty="0" smtClean="0">
                <a:effectLst/>
                <a:latin typeface="Calibri" panose="020F0502020204030204" pitchFamily="34" charset="0"/>
                <a:ea typeface="宋体" panose="02010600030101010101" pitchFamily="2" charset="-122"/>
                <a:cs typeface="Times New Roman" panose="02020603050405020304" pitchFamily="18" charset="0"/>
              </a:rPr>
              <a:t>一种</a:t>
            </a:r>
            <a:r>
              <a:rPr lang="zh-CN" altLang="zh-CN" sz="2600" kern="100" dirty="0" smtClean="0">
                <a:effectLst/>
                <a:latin typeface="Calibri" panose="020F0502020204030204" pitchFamily="34" charset="0"/>
                <a:ea typeface="宋体" panose="02010600030101010101" pitchFamily="2" charset="-122"/>
                <a:cs typeface="Times New Roman" panose="02020603050405020304" pitchFamily="18" charset="0"/>
              </a:rPr>
              <a:t>特殊情况</a:t>
            </a:r>
            <a:r>
              <a:rPr lang="zh-CN" altLang="zh-CN" sz="2600" kern="100" dirty="0">
                <a:effectLst/>
                <a:latin typeface="Calibri" panose="020F0502020204030204" pitchFamily="34" charset="0"/>
                <a:ea typeface="宋体" panose="02010600030101010101" pitchFamily="2" charset="-122"/>
                <a:cs typeface="Times New Roman" panose="02020603050405020304" pitchFamily="18" charset="0"/>
              </a:rPr>
              <a:t>。</a:t>
            </a:r>
          </a:p>
          <a:p>
            <a:endParaRPr lang="zh-CN" altLang="en-US" dirty="0"/>
          </a:p>
        </p:txBody>
      </p:sp>
    </p:spTree>
    <p:extLst>
      <p:ext uri="{BB962C8B-B14F-4D97-AF65-F5344CB8AC3E}">
        <p14:creationId xmlns:p14="http://schemas.microsoft.com/office/powerpoint/2010/main" val="30885220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F95F7E0-F5D1-41B6-909B-BD98278F9B28}"/>
              </a:ext>
            </a:extLst>
          </p:cNvPr>
          <p:cNvSpPr>
            <a:spLocks noGrp="1"/>
          </p:cNvSpPr>
          <p:nvPr>
            <p:ph type="title"/>
          </p:nvPr>
        </p:nvSpPr>
        <p:spPr>
          <a:xfrm>
            <a:off x="827584" y="1196752"/>
            <a:ext cx="7886700" cy="1325563"/>
          </a:xfrm>
        </p:spPr>
        <p:txBody>
          <a:bodyPr>
            <a:normAutofit fontScale="90000"/>
          </a:bodyPr>
          <a:lstStyle/>
          <a:p>
            <a:r>
              <a:rPr lang="en-US" altLang="zh-CN" sz="4400" b="1" kern="100" dirty="0" smtClean="0">
                <a:effectLst/>
                <a:latin typeface="Calibri" panose="020F0502020204030204" pitchFamily="34" charset="0"/>
                <a:ea typeface="宋体" panose="02010600030101010101" pitchFamily="2" charset="-122"/>
                <a:cs typeface="Times New Roman" panose="02020603050405020304" pitchFamily="18" charset="0"/>
              </a:rPr>
              <a:t>7.</a:t>
            </a:r>
            <a:r>
              <a:rPr lang="zh-CN" altLang="en-US" sz="4400" b="1" kern="100" dirty="0" smtClean="0">
                <a:effectLst/>
                <a:latin typeface="Calibri" panose="020F0502020204030204" pitchFamily="34" charset="0"/>
                <a:ea typeface="宋体" panose="02010600030101010101" pitchFamily="2" charset="-122"/>
                <a:cs typeface="Times New Roman" panose="02020603050405020304" pitchFamily="18" charset="0"/>
              </a:rPr>
              <a:t>最近发展区</a:t>
            </a:r>
            <a:r>
              <a:rPr lang="zh-CN" altLang="zh-CN" sz="4400" b="1" kern="100" dirty="0" smtClean="0">
                <a:effectLst/>
                <a:latin typeface="Calibri" panose="020F0502020204030204" pitchFamily="34" charset="0"/>
                <a:ea typeface="宋体" panose="02010600030101010101" pitchFamily="2" charset="-122"/>
                <a:cs typeface="Times New Roman" panose="02020603050405020304" pitchFamily="18" charset="0"/>
              </a:rPr>
              <a:t>对</a:t>
            </a:r>
            <a:r>
              <a:rPr lang="zh-CN" altLang="zh-CN" sz="4400" b="1" kern="100" dirty="0">
                <a:effectLst/>
                <a:latin typeface="Calibri" panose="020F0502020204030204" pitchFamily="34" charset="0"/>
                <a:ea typeface="宋体" panose="02010600030101010101" pitchFamily="2" charset="-122"/>
                <a:cs typeface="Times New Roman" panose="02020603050405020304" pitchFamily="18" charset="0"/>
              </a:rPr>
              <a:t>教育实践的启示</a:t>
            </a:r>
            <a:r>
              <a:rPr lang="zh-CN" altLang="en-US" sz="4400" b="1" kern="100" dirty="0">
                <a:latin typeface="Calibri" panose="020F0502020204030204" pitchFamily="34" charset="0"/>
                <a:ea typeface="宋体" panose="02010600030101010101" pitchFamily="2" charset="-122"/>
                <a:cs typeface="Times New Roman" panose="02020603050405020304" pitchFamily="18" charset="0"/>
              </a:rPr>
              <a:t>有</a:t>
            </a:r>
            <a:r>
              <a:rPr lang="zh-CN" altLang="en-US" sz="4400" b="1"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
            </a:r>
            <a:b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br>
            <a:endParaRPr lang="zh-CN" altLang="en-US" dirty="0"/>
          </a:p>
        </p:txBody>
      </p:sp>
      <p:sp>
        <p:nvSpPr>
          <p:cNvPr id="3" name="文本占位符 2">
            <a:extLst>
              <a:ext uri="{FF2B5EF4-FFF2-40B4-BE49-F238E27FC236}">
                <a16:creationId xmlns:a16="http://schemas.microsoft.com/office/drawing/2014/main" xmlns="" id="{AB68311F-C5A0-4967-A6B5-FFD14A84F918}"/>
              </a:ext>
            </a:extLst>
          </p:cNvPr>
          <p:cNvSpPr>
            <a:spLocks noGrp="1"/>
          </p:cNvSpPr>
          <p:nvPr>
            <p:ph type="body" idx="1"/>
          </p:nvPr>
        </p:nvSpPr>
        <p:spPr>
          <a:xfrm>
            <a:off x="1504627" y="2503186"/>
            <a:ext cx="7773339" cy="3424107"/>
          </a:xfrm>
        </p:spPr>
        <p:txBody>
          <a:bodyPr>
            <a:normAutofit lnSpcReduction="10000"/>
          </a:bodyPr>
          <a:lstStyle/>
          <a:p>
            <a:pPr algn="just"/>
            <a:r>
              <a:rPr lang="zh-CN" altLang="zh-CN" sz="32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启示一：</a:t>
            </a:r>
            <a:r>
              <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rPr>
              <a:t>帮助反思课堂实践</a:t>
            </a:r>
            <a:endParaRPr lang="en-US"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r>
              <a:rPr lang="zh-CN" altLang="zh-CN" sz="32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启示二：</a:t>
            </a:r>
            <a:r>
              <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rPr>
              <a:t>能为学校课程提供支持</a:t>
            </a:r>
            <a:endParaRPr lang="en-US"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en-US"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r>
              <a:rPr lang="zh-CN" altLang="en-US" sz="32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启示三：</a:t>
            </a:r>
            <a:r>
              <a:rPr lang="zh-CN" altLang="en-US" sz="3200" kern="100" dirty="0">
                <a:effectLst/>
                <a:latin typeface="Calibri" panose="020F0502020204030204" pitchFamily="34" charset="0"/>
                <a:ea typeface="宋体" panose="02010600030101010101" pitchFamily="2" charset="-122"/>
                <a:cs typeface="Times New Roman" panose="02020603050405020304" pitchFamily="18" charset="0"/>
              </a:rPr>
              <a:t>帮助建设课程</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p>
        </p:txBody>
      </p:sp>
      <p:pic>
        <p:nvPicPr>
          <p:cNvPr id="8" name="图片 7">
            <a:extLst>
              <a:ext uri="{FF2B5EF4-FFF2-40B4-BE49-F238E27FC236}">
                <a16:creationId xmlns:a16="http://schemas.microsoft.com/office/drawing/2014/main" xmlns="" id="{097B5C8D-1549-408E-A1A4-C6261BA3772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rot="18375025">
            <a:off x="6718337" y="4715874"/>
            <a:ext cx="2473538" cy="1754795"/>
          </a:xfrm>
          <a:prstGeom prst="ellipse">
            <a:avLst/>
          </a:prstGeom>
          <a:ln>
            <a:noFill/>
          </a:ln>
          <a:effectLst>
            <a:softEdge rad="112500"/>
          </a:effectLst>
        </p:spPr>
      </p:pic>
    </p:spTree>
    <p:extLst>
      <p:ext uri="{BB962C8B-B14F-4D97-AF65-F5344CB8AC3E}">
        <p14:creationId xmlns:p14="http://schemas.microsoft.com/office/powerpoint/2010/main" val="32056920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11560" y="188640"/>
            <a:ext cx="5112568" cy="1596177"/>
          </a:xfrm>
        </p:spPr>
        <p:txBody>
          <a:bodyPr>
            <a:normAutofit/>
          </a:bodyPr>
          <a:lstStyle/>
          <a:p>
            <a:r>
              <a:rPr lang="en-US" altLang="zh-CN" sz="4400" b="1" dirty="0"/>
              <a:t>8.</a:t>
            </a:r>
            <a:r>
              <a:rPr lang="zh-CN" altLang="en-US" sz="4400" b="1" dirty="0"/>
              <a:t>结论</a:t>
            </a:r>
          </a:p>
        </p:txBody>
      </p:sp>
      <p:sp>
        <p:nvSpPr>
          <p:cNvPr id="3" name="文本占位符 2"/>
          <p:cNvSpPr>
            <a:spLocks noGrp="1"/>
          </p:cNvSpPr>
          <p:nvPr>
            <p:ph type="body" idx="1"/>
          </p:nvPr>
        </p:nvSpPr>
        <p:spPr>
          <a:xfrm>
            <a:off x="611560" y="1628800"/>
            <a:ext cx="4998977" cy="4454423"/>
          </a:xfrm>
        </p:spPr>
        <p:txBody>
          <a:bodyPr>
            <a:normAutofit fontScale="85000" lnSpcReduction="10000"/>
          </a:bodyPr>
          <a:lstStyle/>
          <a:p>
            <a:pPr>
              <a:lnSpc>
                <a:spcPct val="160000"/>
              </a:lnSpc>
            </a:pPr>
            <a:r>
              <a:rPr lang="zh-CN" altLang="en-US" sz="3200" dirty="0" smtClean="0"/>
              <a:t>答案</a:t>
            </a:r>
            <a:r>
              <a:rPr lang="zh-CN" altLang="en-US" sz="3200" dirty="0"/>
              <a:t>取决于他的思想的具体用途。在课程的</a:t>
            </a:r>
            <a:r>
              <a:rPr lang="zh-CN" altLang="en-US" sz="3200" dirty="0" smtClean="0"/>
              <a:t>建构、回顾</a:t>
            </a:r>
            <a:r>
              <a:rPr lang="zh-CN" altLang="en-US" sz="3200" dirty="0"/>
              <a:t>方面，维果斯基的认知发展框架既具有内在的一致性，对概念发展的分析为激发智力的课程提供了基础，这是解决青少年认知问题的基本要求。</a:t>
            </a:r>
          </a:p>
        </p:txBody>
      </p:sp>
      <p:sp>
        <p:nvSpPr>
          <p:cNvPr id="4" name="云形标注 3"/>
          <p:cNvSpPr/>
          <p:nvPr/>
        </p:nvSpPr>
        <p:spPr>
          <a:xfrm>
            <a:off x="5415186" y="430193"/>
            <a:ext cx="3600400" cy="2665688"/>
          </a:xfrm>
          <a:prstGeom prst="cloudCallout">
            <a:avLst>
              <a:gd name="adj1" fmla="val -56198"/>
              <a:gd name="adj2" fmla="val 8696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b="1" dirty="0"/>
              <a:t> </a:t>
            </a:r>
            <a:r>
              <a:rPr lang="zh-CN" altLang="en-US" sz="2800" b="1" dirty="0"/>
              <a:t>至于中心问题，将维果斯基的思想运用于课堂上，</a:t>
            </a:r>
            <a:r>
              <a:rPr lang="zh-CN" altLang="en-US" sz="2800" b="1" dirty="0">
                <a:solidFill>
                  <a:srgbClr val="FF0000"/>
                </a:solidFill>
              </a:rPr>
              <a:t>是否太晚了？</a:t>
            </a:r>
          </a:p>
        </p:txBody>
      </p:sp>
    </p:spTree>
    <p:extLst>
      <p:ext uri="{BB962C8B-B14F-4D97-AF65-F5344CB8AC3E}">
        <p14:creationId xmlns:p14="http://schemas.microsoft.com/office/powerpoint/2010/main" val="21134705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467544" y="1556792"/>
            <a:ext cx="7847110" cy="5026497"/>
          </a:xfrm>
        </p:spPr>
        <p:txBody>
          <a:bodyPr>
            <a:normAutofit/>
          </a:bodyPr>
          <a:lstStyle/>
          <a:p>
            <a:pPr algn="just">
              <a:lnSpc>
                <a:spcPct val="150000"/>
              </a:lnSpc>
              <a:spcAft>
                <a:spcPts val="0"/>
              </a:spcAft>
            </a:pPr>
            <a:r>
              <a:rPr lang="en-US" altLang="zh-CN" sz="3200" kern="100" dirty="0" smtClean="0">
                <a:latin typeface="Calibri"/>
                <a:cs typeface="Times New Roman"/>
              </a:rPr>
              <a:t>        </a:t>
            </a:r>
            <a:r>
              <a:rPr lang="zh-CN" altLang="zh-CN" sz="2800" kern="100" dirty="0" smtClean="0">
                <a:latin typeface="Calibri"/>
                <a:cs typeface="Times New Roman"/>
              </a:rPr>
              <a:t>维</a:t>
            </a:r>
            <a:r>
              <a:rPr lang="zh-CN" altLang="zh-CN" sz="2800" kern="100" dirty="0">
                <a:latin typeface="Calibri"/>
                <a:cs typeface="Times New Roman"/>
              </a:rPr>
              <a:t>果斯基的思想可以进一步讨论和实施</a:t>
            </a:r>
            <a:r>
              <a:rPr lang="en-US" altLang="zh-CN" sz="2800" kern="100" dirty="0">
                <a:latin typeface="Calibri"/>
                <a:cs typeface="Times New Roman"/>
              </a:rPr>
              <a:t>ZPD</a:t>
            </a:r>
            <a:r>
              <a:rPr lang="zh-CN" altLang="zh-CN" sz="2800" kern="100" dirty="0">
                <a:latin typeface="Calibri"/>
                <a:cs typeface="Times New Roman"/>
              </a:rPr>
              <a:t>和分析学生实施的处理内容负载课程的过程中发挥重要作用。</a:t>
            </a:r>
            <a:r>
              <a:rPr lang="en-US" altLang="zh-CN" sz="2800" kern="100" dirty="0">
                <a:latin typeface="Calibri"/>
                <a:cs typeface="Times New Roman"/>
              </a:rPr>
              <a:t>ZPD</a:t>
            </a:r>
            <a:r>
              <a:rPr lang="zh-CN" altLang="zh-CN" sz="2800" kern="100" dirty="0">
                <a:latin typeface="Calibri"/>
                <a:cs typeface="Times New Roman"/>
              </a:rPr>
              <a:t>中的评估可以解决学生对自己的心理过程的认知意识水平，对概念掌握的水平，以及对概念属性的抽象、综合、比较和区分的心理过程是有帮助的。</a:t>
            </a:r>
          </a:p>
          <a:p>
            <a:pPr marL="0" indent="0">
              <a:buNone/>
            </a:pPr>
            <a:endParaRPr lang="zh-CN" altLang="en-US" sz="3200" dirty="0"/>
          </a:p>
        </p:txBody>
      </p:sp>
      <p:sp>
        <p:nvSpPr>
          <p:cNvPr id="4" name="TextBox 3"/>
          <p:cNvSpPr txBox="1"/>
          <p:nvPr/>
        </p:nvSpPr>
        <p:spPr>
          <a:xfrm>
            <a:off x="1403648" y="764703"/>
            <a:ext cx="6768752" cy="584775"/>
          </a:xfrm>
          <a:prstGeom prst="rect">
            <a:avLst/>
          </a:prstGeom>
          <a:noFill/>
        </p:spPr>
        <p:txBody>
          <a:bodyPr wrap="square" rtlCol="0">
            <a:spAutoFit/>
          </a:bodyPr>
          <a:lstStyle/>
          <a:p>
            <a:pPr algn="ctr"/>
            <a:r>
              <a:rPr lang="zh-CN" altLang="en-US" sz="3200" dirty="0" smtClean="0"/>
              <a:t>最近发展区在课堂建设的作用：</a:t>
            </a:r>
            <a:endParaRPr lang="zh-CN" altLang="en-US" sz="3200" dirty="0"/>
          </a:p>
        </p:txBody>
      </p:sp>
    </p:spTree>
    <p:extLst>
      <p:ext uri="{BB962C8B-B14F-4D97-AF65-F5344CB8AC3E}">
        <p14:creationId xmlns:p14="http://schemas.microsoft.com/office/powerpoint/2010/main" val="23336345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xmlns="" id="{842AD50E-F95F-45B2-8FB1-4DEDE1ACE658}"/>
              </a:ext>
            </a:extLst>
          </p:cNvPr>
          <p:cNvSpPr>
            <a:spLocks noGrp="1"/>
          </p:cNvSpPr>
          <p:nvPr>
            <p:ph type="body" idx="1"/>
          </p:nvPr>
        </p:nvSpPr>
        <p:spPr>
          <a:xfrm>
            <a:off x="611560" y="1412776"/>
            <a:ext cx="7847111" cy="4378425"/>
          </a:xfrm>
        </p:spPr>
        <p:txBody>
          <a:bodyPr>
            <a:normAutofit fontScale="92500" lnSpcReduction="10000"/>
          </a:bodyPr>
          <a:lstStyle/>
          <a:p>
            <a:pPr indent="355600" algn="just">
              <a:lnSpc>
                <a:spcPct val="150000"/>
              </a:lnSpc>
            </a:pPr>
            <a:r>
              <a:rPr lang="zh-CN" altLang="zh-CN" sz="2800" b="1" kern="100" dirty="0">
                <a:effectLst/>
                <a:latin typeface="Calibri" panose="020F0502020204030204" pitchFamily="34" charset="0"/>
                <a:ea typeface="宋体" panose="02010600030101010101" pitchFamily="2" charset="-122"/>
                <a:cs typeface="Times New Roman" panose="02020603050405020304" pitchFamily="18" charset="0"/>
              </a:rPr>
              <a:t>在课程建设的层面上回答维果斯基的观点是困难的。他的观点需要做到以下两点：</a:t>
            </a:r>
            <a:endParaRPr lang="en-US" altLang="zh-CN" sz="2800" b="1" kern="100" dirty="0">
              <a:latin typeface="Calibri" panose="020F0502020204030204" pitchFamily="34" charset="0"/>
              <a:ea typeface="宋体" panose="02010600030101010101" pitchFamily="2" charset="-122"/>
              <a:cs typeface="Times New Roman" panose="02020603050405020304" pitchFamily="18" charset="0"/>
            </a:endParaRPr>
          </a:p>
          <a:p>
            <a:pPr indent="0" algn="just">
              <a:lnSpc>
                <a:spcPct val="150000"/>
              </a:lnSpc>
              <a:buNone/>
            </a:pPr>
            <a:r>
              <a:rPr lang="zh-CN" altLang="en-US" sz="2600" kern="100" dirty="0">
                <a:latin typeface="Calibri" panose="020F0502020204030204" pitchFamily="34" charset="0"/>
                <a:ea typeface="宋体" panose="02010600030101010101" pitchFamily="2" charset="-122"/>
                <a:cs typeface="Times New Roman" panose="02020603050405020304" pitchFamily="18" charset="0"/>
              </a:rPr>
              <a:t>（</a:t>
            </a:r>
            <a:r>
              <a:rPr lang="en-US" altLang="zh-CN" sz="2600" kern="100" dirty="0">
                <a:latin typeface="Calibri" panose="020F0502020204030204" pitchFamily="34" charset="0"/>
                <a:ea typeface="宋体" panose="02010600030101010101" pitchFamily="2" charset="-122"/>
                <a:cs typeface="Times New Roman" panose="02020603050405020304" pitchFamily="18" charset="0"/>
              </a:rPr>
              <a:t>1</a:t>
            </a:r>
            <a:r>
              <a:rPr lang="zh-CN" altLang="en-US" sz="2600" kern="100" dirty="0">
                <a:latin typeface="Calibri" panose="020F0502020204030204" pitchFamily="34" charset="0"/>
                <a:ea typeface="宋体" panose="02010600030101010101" pitchFamily="2" charset="-122"/>
                <a:cs typeface="Times New Roman" panose="02020603050405020304" pitchFamily="18" charset="0"/>
              </a:rPr>
              <a:t>）</a:t>
            </a:r>
            <a:r>
              <a:rPr lang="zh-CN" altLang="zh-CN" sz="2600" kern="100" dirty="0">
                <a:effectLst/>
                <a:latin typeface="Calibri" panose="020F0502020204030204" pitchFamily="34" charset="0"/>
                <a:ea typeface="宋体" panose="02010600030101010101" pitchFamily="2" charset="-122"/>
                <a:cs typeface="Times New Roman" panose="02020603050405020304" pitchFamily="18" charset="0"/>
              </a:rPr>
              <a:t>取代对教育过程的默认假设，从关注内容的目标转向重构学习者的心理功能</a:t>
            </a:r>
            <a:r>
              <a:rPr lang="en-US" altLang="zh-CN" sz="2600" kern="100" dirty="0">
                <a:effectLst/>
                <a:latin typeface="Calibri" panose="020F0502020204030204" pitchFamily="34" charset="0"/>
                <a:ea typeface="宋体" panose="02010600030101010101" pitchFamily="2" charset="-122"/>
                <a:cs typeface="Times New Roman" panose="02020603050405020304" pitchFamily="18" charset="0"/>
              </a:rPr>
              <a:t>;</a:t>
            </a:r>
            <a:endParaRPr lang="zh-CN" altLang="zh-CN" sz="2600" kern="100" dirty="0">
              <a:effectLst/>
              <a:latin typeface="Calibri" panose="020F0502020204030204" pitchFamily="34" charset="0"/>
              <a:ea typeface="宋体" panose="02010600030101010101" pitchFamily="2" charset="-122"/>
              <a:cs typeface="Times New Roman" panose="02020603050405020304" pitchFamily="18" charset="0"/>
            </a:endParaRPr>
          </a:p>
          <a:p>
            <a:pPr marL="0" lvl="0" indent="0" algn="just">
              <a:lnSpc>
                <a:spcPct val="150000"/>
              </a:lnSpc>
              <a:buNone/>
              <a:tabLst>
                <a:tab pos="198120" algn="l"/>
              </a:tabLst>
            </a:pPr>
            <a:r>
              <a:rPr lang="zh-CN" altLang="en-US" sz="26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600" kern="100" dirty="0">
                <a:effectLst/>
                <a:latin typeface="Calibri" panose="020F0502020204030204" pitchFamily="34" charset="0"/>
                <a:ea typeface="宋体" panose="02010600030101010101" pitchFamily="2" charset="-122"/>
                <a:cs typeface="Times New Roman" panose="02020603050405020304" pitchFamily="18" charset="0"/>
              </a:rPr>
              <a:t>2</a:t>
            </a:r>
            <a:r>
              <a:rPr lang="zh-CN" altLang="en-US" sz="2600"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2600" kern="100" dirty="0">
                <a:effectLst/>
                <a:latin typeface="Calibri" panose="020F0502020204030204" pitchFamily="34" charset="0"/>
                <a:ea typeface="宋体" panose="02010600030101010101" pitchFamily="2" charset="-122"/>
                <a:cs typeface="Times New Roman" panose="02020603050405020304" pitchFamily="18" charset="0"/>
              </a:rPr>
              <a:t>以新的方式分析课程中的概念。</a:t>
            </a:r>
          </a:p>
          <a:p>
            <a:pPr algn="just">
              <a:lnSpc>
                <a:spcPct val="150000"/>
              </a:lnSpc>
            </a:pPr>
            <a:r>
              <a:rPr lang="en-US" altLang="zh-CN" sz="2600"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26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这些要求说明，按照</a:t>
            </a:r>
            <a:r>
              <a:rPr lang="zh-CN" altLang="en-US" sz="26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维</a:t>
            </a:r>
            <a:r>
              <a:rPr lang="zh-CN" altLang="zh-CN" sz="26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果斯基的思想进行课程重建在目前</a:t>
            </a:r>
            <a:r>
              <a:rPr lang="zh-CN" altLang="zh-CN" sz="2600" kern="100" dirty="0" smtClean="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是</a:t>
            </a:r>
            <a:r>
              <a:rPr lang="zh-CN" altLang="en-US" sz="2600" kern="100" dirty="0" smtClean="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有利既有弊。</a:t>
            </a:r>
            <a:endParaRPr lang="zh-CN" altLang="en-US" dirty="0">
              <a:solidFill>
                <a:srgbClr val="FF0000"/>
              </a:solidFill>
            </a:endParaRPr>
          </a:p>
        </p:txBody>
      </p:sp>
      <p:sp>
        <p:nvSpPr>
          <p:cNvPr id="4" name="TextBox 3"/>
          <p:cNvSpPr txBox="1"/>
          <p:nvPr/>
        </p:nvSpPr>
        <p:spPr>
          <a:xfrm>
            <a:off x="3275856" y="473246"/>
            <a:ext cx="3096344" cy="769441"/>
          </a:xfrm>
          <a:prstGeom prst="rect">
            <a:avLst/>
          </a:prstGeom>
          <a:noFill/>
        </p:spPr>
        <p:txBody>
          <a:bodyPr wrap="square" rtlCol="0">
            <a:spAutoFit/>
          </a:bodyPr>
          <a:lstStyle/>
          <a:p>
            <a:pPr algn="ctr"/>
            <a:r>
              <a:rPr lang="en-US" altLang="zh-CN" sz="4400" b="1" dirty="0" smtClean="0"/>
              <a:t>8.</a:t>
            </a:r>
            <a:r>
              <a:rPr lang="zh-CN" altLang="en-US" sz="4400" b="1" dirty="0" smtClean="0"/>
              <a:t>结论</a:t>
            </a:r>
            <a:endParaRPr lang="zh-CN" altLang="en-US" sz="4400" b="1" dirty="0"/>
          </a:p>
        </p:txBody>
      </p:sp>
    </p:spTree>
    <p:extLst>
      <p:ext uri="{BB962C8B-B14F-4D97-AF65-F5344CB8AC3E}">
        <p14:creationId xmlns:p14="http://schemas.microsoft.com/office/powerpoint/2010/main" val="11696047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xmlns="" id="{2BE31E57-46BA-4390-B45D-15AEAF56AC92}"/>
              </a:ext>
            </a:extLst>
          </p:cNvPr>
          <p:cNvSpPr>
            <a:spLocks noGrp="1"/>
          </p:cNvSpPr>
          <p:nvPr>
            <p:ph type="body" idx="1"/>
          </p:nvPr>
        </p:nvSpPr>
        <p:spPr>
          <a:xfrm>
            <a:off x="539552" y="1642447"/>
            <a:ext cx="8133379" cy="3424107"/>
          </a:xfrm>
        </p:spPr>
        <p:txBody>
          <a:bodyPr>
            <a:normAutofit/>
          </a:bodyPr>
          <a:lstStyle/>
          <a:p>
            <a:endParaRPr lang="en-US" altLang="zh-CN" sz="4400" dirty="0">
              <a:solidFill>
                <a:srgbClr val="FF0000"/>
              </a:solidFill>
            </a:endParaRPr>
          </a:p>
          <a:p>
            <a:r>
              <a:rPr lang="zh-CN" altLang="en-US" sz="4400" dirty="0">
                <a:solidFill>
                  <a:srgbClr val="FF0000"/>
                </a:solidFill>
              </a:rPr>
              <a:t>如有不足，</a:t>
            </a:r>
            <a:r>
              <a:rPr lang="zh-CN" altLang="en-US" sz="4400" dirty="0" smtClean="0">
                <a:solidFill>
                  <a:srgbClr val="FF0000"/>
                </a:solidFill>
              </a:rPr>
              <a:t>请大家批评指正！</a:t>
            </a:r>
            <a:endParaRPr lang="zh-CN" altLang="en-US" sz="4400" dirty="0">
              <a:solidFill>
                <a:srgbClr val="FF0000"/>
              </a:solidFill>
            </a:endParaRPr>
          </a:p>
        </p:txBody>
      </p:sp>
      <p:sp>
        <p:nvSpPr>
          <p:cNvPr id="4" name="矩形 3">
            <a:extLst>
              <a:ext uri="{FF2B5EF4-FFF2-40B4-BE49-F238E27FC236}">
                <a16:creationId xmlns:a16="http://schemas.microsoft.com/office/drawing/2014/main" xmlns="" id="{4E131830-EBB6-4C3D-8989-31A9F4DF1FA9}"/>
              </a:ext>
            </a:extLst>
          </p:cNvPr>
          <p:cNvSpPr/>
          <p:nvPr/>
        </p:nvSpPr>
        <p:spPr>
          <a:xfrm>
            <a:off x="3347864" y="980728"/>
            <a:ext cx="2246129" cy="1323439"/>
          </a:xfrm>
          <a:prstGeom prst="rect">
            <a:avLst/>
          </a:prstGeom>
          <a:noFill/>
        </p:spPr>
        <p:txBody>
          <a:bodyPr wrap="none" lIns="91440" tIns="45720" rIns="91440" bIns="45720">
            <a:spAutoFit/>
            <a:scene3d>
              <a:camera prst="perspectiveRelaxedModerately"/>
              <a:lightRig rig="threePt" dir="t"/>
            </a:scene3d>
          </a:bodyPr>
          <a:lstStyle/>
          <a:p>
            <a:pPr algn="ctr"/>
            <a:r>
              <a:rPr lang="zh-CN" altLang="en-US" sz="8000" b="1" cap="none" spc="0" dirty="0">
                <a:ln w="9525">
                  <a:solidFill>
                    <a:schemeClr val="bg1"/>
                  </a:solidFill>
                  <a:prstDash val="solid"/>
                </a:ln>
                <a:solidFill>
                  <a:srgbClr val="FF0000"/>
                </a:solidFill>
                <a:effectLst>
                  <a:glow rad="228600">
                    <a:schemeClr val="accent5">
                      <a:satMod val="175000"/>
                      <a:alpha val="40000"/>
                    </a:schemeClr>
                  </a:glow>
                  <a:outerShdw blurRad="12700" dist="38100" dir="2700000" algn="tl" rotWithShape="0">
                    <a:schemeClr val="accent5">
                      <a:lumMod val="60000"/>
                      <a:lumOff val="40000"/>
                    </a:schemeClr>
                  </a:outerShdw>
                </a:effectLst>
              </a:rPr>
              <a:t>谢谢</a:t>
            </a:r>
          </a:p>
        </p:txBody>
      </p:sp>
      <p:pic>
        <p:nvPicPr>
          <p:cNvPr id="6" name="图片 5">
            <a:extLst>
              <a:ext uri="{FF2B5EF4-FFF2-40B4-BE49-F238E27FC236}">
                <a16:creationId xmlns:a16="http://schemas.microsoft.com/office/drawing/2014/main" xmlns="" id="{9A9BC644-46D5-48FD-B58B-5A63B64F983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0" y="3429000"/>
            <a:ext cx="9144000" cy="3033354"/>
          </a:xfrm>
          <a:prstGeom prst="rect">
            <a:avLst/>
          </a:prstGeom>
        </p:spPr>
      </p:pic>
    </p:spTree>
    <p:extLst>
      <p:ext uri="{BB962C8B-B14F-4D97-AF65-F5344CB8AC3E}">
        <p14:creationId xmlns:p14="http://schemas.microsoft.com/office/powerpoint/2010/main" val="3109701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6" name="内容占位符 5">
            <a:extLst>
              <a:ext uri="{FF2B5EF4-FFF2-40B4-BE49-F238E27FC236}">
                <a16:creationId xmlns:a16="http://schemas.microsoft.com/office/drawing/2014/main" xmlns="" id="{8D3B19FF-278F-4444-853E-EC3D159458C8}"/>
              </a:ext>
            </a:extLst>
          </p:cNvPr>
          <p:cNvGraphicFramePr>
            <a:graphicFrameLocks noGrp="1"/>
          </p:cNvGraphicFramePr>
          <p:nvPr>
            <p:ph idx="1"/>
            <p:extLst>
              <p:ext uri="{D42A27DB-BD31-4B8C-83A1-F6EECF244321}">
                <p14:modId xmlns:p14="http://schemas.microsoft.com/office/powerpoint/2010/main" val="1181786600"/>
              </p:ext>
            </p:extLst>
          </p:nvPr>
        </p:nvGraphicFramePr>
        <p:xfrm>
          <a:off x="611561" y="404664"/>
          <a:ext cx="8075240" cy="5594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3917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16633"/>
            <a:ext cx="7845346" cy="1152128"/>
          </a:xfrm>
        </p:spPr>
        <p:txBody>
          <a:bodyPr>
            <a:normAutofit/>
          </a:bodyPr>
          <a:lstStyle/>
          <a:p>
            <a:pPr marR="0" algn="l" rtl="0"/>
            <a:r>
              <a:rPr lang="en-US" altLang="zh-CN" sz="4000" b="1" i="0" u="none" strike="noStrike" kern="100" baseline="0" dirty="0">
                <a:latin typeface="Calibri"/>
                <a:ea typeface="宋体"/>
              </a:rPr>
              <a:t>1.</a:t>
            </a:r>
            <a:r>
              <a:rPr lang="zh-CN" altLang="en-US" sz="4000" b="1" i="0" u="none" strike="noStrike" kern="100" baseline="0" dirty="0">
                <a:latin typeface="Calibri"/>
                <a:ea typeface="宋体"/>
              </a:rPr>
              <a:t>摘要</a:t>
            </a:r>
            <a:endParaRPr lang="zh-CN" altLang="en-US" sz="4000" b="0" i="0" u="none" strike="noStrike" kern="100" baseline="0" dirty="0">
              <a:latin typeface="Times New Roman"/>
              <a:ea typeface="宋体"/>
            </a:endParaRPr>
          </a:p>
        </p:txBody>
      </p:sp>
      <p:sp>
        <p:nvSpPr>
          <p:cNvPr id="6" name="文本占位符 5"/>
          <p:cNvSpPr>
            <a:spLocks noGrp="1"/>
          </p:cNvSpPr>
          <p:nvPr>
            <p:ph type="body" idx="1"/>
          </p:nvPr>
        </p:nvSpPr>
        <p:spPr>
          <a:xfrm>
            <a:off x="467544" y="1124744"/>
            <a:ext cx="8047806" cy="5112568"/>
          </a:xfrm>
        </p:spPr>
        <p:txBody>
          <a:bodyPr>
            <a:normAutofit/>
          </a:bodyPr>
          <a:lstStyle/>
          <a:p>
            <a:pPr>
              <a:lnSpc>
                <a:spcPct val="150000"/>
              </a:lnSpc>
            </a:pPr>
            <a:r>
              <a:rPr lang="zh-CN" altLang="en-US" sz="2400" kern="100" dirty="0"/>
              <a:t>摘要中就很直观的了解到作者的观点、论文的主要内容、研究成果以及看法。确定了维果斯基的文化历史理论履行教育理论关键职能（指导教学）的</a:t>
            </a:r>
            <a:r>
              <a:rPr lang="zh-CN" altLang="en-US" sz="2400" b="1" kern="100" dirty="0"/>
              <a:t>主要</a:t>
            </a:r>
            <a:r>
              <a:rPr lang="zh-CN" altLang="en-US" sz="2400" b="1" kern="100" dirty="0" smtClean="0"/>
              <a:t>受三个</a:t>
            </a:r>
            <a:r>
              <a:rPr lang="zh-CN" altLang="en-US" sz="2400" b="1" kern="100" dirty="0"/>
              <a:t>因素的阻碍：</a:t>
            </a:r>
            <a:endParaRPr lang="en-US" altLang="zh-CN" sz="2400" b="1" kern="100" dirty="0"/>
          </a:p>
          <a:p>
            <a:pPr>
              <a:lnSpc>
                <a:spcPct val="150000"/>
              </a:lnSpc>
            </a:pPr>
            <a:r>
              <a:rPr lang="en-US" altLang="zh-CN" sz="2400" kern="100" dirty="0"/>
              <a:t>1</a:t>
            </a:r>
            <a:r>
              <a:rPr lang="zh-CN" altLang="en-US" sz="2400" kern="100" dirty="0"/>
              <a:t>）有最近发展区（</a:t>
            </a:r>
            <a:r>
              <a:rPr lang="en-US" altLang="zh-CN" sz="2400" kern="100" dirty="0"/>
              <a:t>ZPD</a:t>
            </a:r>
            <a:r>
              <a:rPr lang="zh-CN" altLang="en-US" sz="2400" kern="100" dirty="0"/>
              <a:t>）次要讨论信息不正确 ，并被认为其次要信息是理论的主要方面。</a:t>
            </a:r>
            <a:endParaRPr lang="en-US" altLang="zh-CN" sz="2400" kern="100" dirty="0"/>
          </a:p>
          <a:p>
            <a:pPr>
              <a:lnSpc>
                <a:spcPct val="150000"/>
              </a:lnSpc>
            </a:pPr>
            <a:r>
              <a:rPr lang="en-US" altLang="zh-CN" sz="2400" kern="100" dirty="0"/>
              <a:t>2</a:t>
            </a:r>
            <a:r>
              <a:rPr lang="zh-CN" altLang="en-US" sz="2400" kern="100" dirty="0"/>
              <a:t>）数年来一直无法准确</a:t>
            </a:r>
            <a:r>
              <a:rPr lang="zh-CN" altLang="en-US" sz="2400" kern="100" dirty="0" smtClean="0"/>
              <a:t>翻译</a:t>
            </a:r>
            <a:r>
              <a:rPr lang="en-US" altLang="zh-CN" sz="2400" kern="100" dirty="0" smtClean="0"/>
              <a:t>ZPD</a:t>
            </a:r>
            <a:r>
              <a:rPr lang="zh-CN" altLang="en-US" sz="2400" kern="100" dirty="0" smtClean="0"/>
              <a:t>完整</a:t>
            </a:r>
            <a:r>
              <a:rPr lang="zh-CN" altLang="en-US" sz="2400" kern="100" dirty="0"/>
              <a:t>理论</a:t>
            </a:r>
            <a:r>
              <a:rPr lang="zh-CN" altLang="en-US" sz="2400" kern="100" dirty="0" smtClean="0"/>
              <a:t>。</a:t>
            </a:r>
            <a:endParaRPr lang="en-US" altLang="zh-CN" sz="2400" kern="100" dirty="0" smtClean="0"/>
          </a:p>
          <a:p>
            <a:pPr>
              <a:lnSpc>
                <a:spcPct val="150000"/>
              </a:lnSpc>
            </a:pPr>
            <a:r>
              <a:rPr lang="en-US" altLang="zh-CN" sz="2400" kern="100" dirty="0" smtClean="0"/>
              <a:t>3</a:t>
            </a:r>
            <a:r>
              <a:rPr lang="zh-CN" altLang="en-US" sz="2400" kern="100" dirty="0" smtClean="0"/>
              <a:t>）关于</a:t>
            </a:r>
            <a:r>
              <a:rPr lang="zh-CN" altLang="en-US" sz="2400" kern="100" dirty="0"/>
              <a:t>维果</a:t>
            </a:r>
            <a:r>
              <a:rPr lang="zh-CN" altLang="en-US" sz="2400" kern="100" dirty="0" smtClean="0"/>
              <a:t>斯基围绕科学</a:t>
            </a:r>
            <a:r>
              <a:rPr lang="zh-CN" altLang="en-US" sz="2400" kern="100" dirty="0"/>
              <a:t>（主题）概念的工作的流行讨论中缺少关键</a:t>
            </a:r>
            <a:r>
              <a:rPr lang="zh-CN" altLang="en-US" sz="2400" kern="100" dirty="0" smtClean="0"/>
              <a:t>信息。</a:t>
            </a:r>
            <a:endParaRPr lang="zh-CN" altLang="en-US" sz="2400" dirty="0"/>
          </a:p>
        </p:txBody>
      </p:sp>
    </p:spTree>
    <p:extLst>
      <p:ext uri="{BB962C8B-B14F-4D97-AF65-F5344CB8AC3E}">
        <p14:creationId xmlns:p14="http://schemas.microsoft.com/office/powerpoint/2010/main" val="9307827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580571"/>
            <a:ext cx="7886700" cy="1325563"/>
          </a:xfrm>
        </p:spPr>
        <p:txBody>
          <a:bodyPr>
            <a:normAutofit/>
          </a:bodyPr>
          <a:lstStyle/>
          <a:p>
            <a:r>
              <a:rPr lang="zh-CN" altLang="en-US" sz="4000" b="1" kern="100" dirty="0"/>
              <a:t>最近发展区（</a:t>
            </a:r>
            <a:r>
              <a:rPr lang="en-US" altLang="zh-CN" sz="4000" b="1" kern="100" dirty="0"/>
              <a:t>ZPD</a:t>
            </a:r>
            <a:r>
              <a:rPr lang="zh-CN" altLang="en-US" sz="4000" b="1" kern="100" dirty="0"/>
              <a:t>）</a:t>
            </a:r>
            <a:endParaRPr lang="zh-CN" altLang="en-US" sz="4000" b="0" i="0" u="none" strike="noStrike" kern="100" baseline="0" dirty="0">
              <a:latin typeface="Times New Roman"/>
              <a:ea typeface="宋体"/>
            </a:endParaRPr>
          </a:p>
        </p:txBody>
      </p:sp>
      <p:sp>
        <p:nvSpPr>
          <p:cNvPr id="14" name="文本框 13">
            <a:extLst>
              <a:ext uri="{FF2B5EF4-FFF2-40B4-BE49-F238E27FC236}">
                <a16:creationId xmlns:a16="http://schemas.microsoft.com/office/drawing/2014/main" xmlns="" id="{E21E1A1D-09A4-466F-AE4A-BE1A6F040606}"/>
              </a:ext>
            </a:extLst>
          </p:cNvPr>
          <p:cNvSpPr txBox="1"/>
          <p:nvPr/>
        </p:nvSpPr>
        <p:spPr>
          <a:xfrm>
            <a:off x="539552" y="2132856"/>
            <a:ext cx="4366828" cy="1815882"/>
          </a:xfrm>
          <a:prstGeom prst="rect">
            <a:avLst/>
          </a:prstGeom>
          <a:noFill/>
        </p:spPr>
        <p:txBody>
          <a:bodyPr wrap="square">
            <a:spAutoFit/>
          </a:bodyPr>
          <a:lstStyle/>
          <a:p>
            <a: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t>儿童有两种发展水平，</a:t>
            </a:r>
            <a:endParaRPr lang="en-US" altLang="zh-CN" sz="2800" kern="100" dirty="0">
              <a:latin typeface="Calibri" panose="020F0502020204030204" pitchFamily="34" charset="0"/>
              <a:ea typeface="宋体" panose="02010600030101010101" pitchFamily="2" charset="-122"/>
              <a:cs typeface="Times New Roman" panose="02020603050405020304" pitchFamily="18" charset="0"/>
            </a:endParaRPr>
          </a:p>
          <a:p>
            <a: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t>一种是现有的发展水平，另一种是潜在的发展水平，</a:t>
            </a:r>
            <a:endParaRPr lang="en-US"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en-US"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9" name="文本框 18">
            <a:extLst>
              <a:ext uri="{FF2B5EF4-FFF2-40B4-BE49-F238E27FC236}">
                <a16:creationId xmlns:a16="http://schemas.microsoft.com/office/drawing/2014/main" xmlns="" id="{B2095F40-1CE8-4855-87C9-255D86F903D3}"/>
              </a:ext>
            </a:extLst>
          </p:cNvPr>
          <p:cNvSpPr txBox="1"/>
          <p:nvPr/>
        </p:nvSpPr>
        <p:spPr>
          <a:xfrm>
            <a:off x="539552" y="4182207"/>
            <a:ext cx="8496944" cy="954107"/>
          </a:xfrm>
          <a:prstGeom prst="rect">
            <a:avLst/>
          </a:prstGeom>
          <a:noFill/>
        </p:spPr>
        <p:txBody>
          <a:bodyPr wrap="square">
            <a:spAutoFit/>
          </a:bodyPr>
          <a:lstStyle/>
          <a:p>
            <a: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t>最近发展区</a:t>
            </a:r>
            <a:endParaRPr lang="en-US"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r>
              <a:rPr lang="en-US" altLang="zh-CN" sz="2800"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t>儿童潜在的发展水平—儿童现有的发展水平</a:t>
            </a:r>
          </a:p>
        </p:txBody>
      </p:sp>
      <p:pic>
        <p:nvPicPr>
          <p:cNvPr id="25" name="图片 24">
            <a:extLst>
              <a:ext uri="{FF2B5EF4-FFF2-40B4-BE49-F238E27FC236}">
                <a16:creationId xmlns:a16="http://schemas.microsoft.com/office/drawing/2014/main" xmlns="" id="{C862B364-0CA9-4EE4-88F4-DEFC7FFCEFD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4933339" y="1757964"/>
            <a:ext cx="3435602" cy="26001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506179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a:xfrm>
            <a:off x="457200" y="164233"/>
            <a:ext cx="7704667" cy="1752599"/>
          </a:xfrm>
        </p:spPr>
        <p:txBody>
          <a:bodyPr>
            <a:normAutofit/>
          </a:bodyPr>
          <a:lstStyle/>
          <a:p>
            <a:r>
              <a:rPr lang="en-US" altLang="zh-CN" kern="100" dirty="0"/>
              <a:t>1.1</a:t>
            </a:r>
            <a:r>
              <a:rPr lang="zh-CN" altLang="en-US" kern="100" dirty="0"/>
              <a:t>最近发展区（</a:t>
            </a:r>
            <a:r>
              <a:rPr lang="en-US" altLang="zh-CN" kern="100" dirty="0"/>
              <a:t>ZPD</a:t>
            </a:r>
            <a:r>
              <a:rPr lang="zh-CN" altLang="en-US" kern="100" dirty="0"/>
              <a:t>）对教育的影响</a:t>
            </a:r>
            <a:r>
              <a:rPr lang="en-US" altLang="zh-CN" kern="100" dirty="0"/>
              <a:t>:</a:t>
            </a:r>
            <a:endParaRPr lang="zh-CN" altLang="en-US" dirty="0"/>
          </a:p>
        </p:txBody>
      </p:sp>
      <p:sp>
        <p:nvSpPr>
          <p:cNvPr id="8" name="内容占位符 7"/>
          <p:cNvSpPr>
            <a:spLocks noGrp="1"/>
          </p:cNvSpPr>
          <p:nvPr>
            <p:ph sz="half" idx="1"/>
          </p:nvPr>
        </p:nvSpPr>
        <p:spPr>
          <a:xfrm>
            <a:off x="522958" y="1628800"/>
            <a:ext cx="4625106" cy="4609729"/>
          </a:xfrm>
        </p:spPr>
        <p:txBody>
          <a:bodyPr>
            <a:noAutofit/>
          </a:bodyPr>
          <a:lstStyle/>
          <a:p>
            <a:pPr>
              <a:lnSpc>
                <a:spcPct val="100000"/>
              </a:lnSpc>
              <a:spcBef>
                <a:spcPts val="600"/>
              </a:spcBef>
            </a:pPr>
            <a:r>
              <a:rPr lang="en-US" altLang="zh-CN" sz="2400" dirty="0"/>
              <a:t>1</a:t>
            </a:r>
            <a:r>
              <a:rPr lang="zh-CN" altLang="en-US" sz="2400" dirty="0"/>
              <a:t>）</a:t>
            </a:r>
            <a:r>
              <a:rPr lang="zh-CN" altLang="zh-CN" sz="2400" dirty="0"/>
              <a:t>重新考虑课堂</a:t>
            </a:r>
            <a:r>
              <a:rPr lang="zh-CN" altLang="zh-CN" sz="2400" dirty="0" smtClean="0"/>
              <a:t>做法</a:t>
            </a:r>
            <a:r>
              <a:rPr lang="zh-CN" altLang="en-US" sz="2400" dirty="0" smtClean="0"/>
              <a:t>；</a:t>
            </a:r>
            <a:endParaRPr lang="en-US" altLang="zh-CN" sz="2400" dirty="0"/>
          </a:p>
          <a:p>
            <a:pPr>
              <a:lnSpc>
                <a:spcPct val="100000"/>
              </a:lnSpc>
              <a:spcBef>
                <a:spcPts val="600"/>
              </a:spcBef>
            </a:pPr>
            <a:r>
              <a:rPr lang="en-US" altLang="zh-CN" sz="2400" dirty="0" smtClean="0"/>
              <a:t>2</a:t>
            </a:r>
            <a:r>
              <a:rPr lang="zh-CN" altLang="en-US" sz="2400" dirty="0" smtClean="0"/>
              <a:t>）</a:t>
            </a:r>
            <a:r>
              <a:rPr lang="zh-CN" altLang="zh-CN" sz="2400" dirty="0" smtClean="0"/>
              <a:t>用</a:t>
            </a:r>
            <a:r>
              <a:rPr lang="zh-CN" altLang="zh-CN" sz="2400" dirty="0"/>
              <a:t>合适的理由减少了课堂教育</a:t>
            </a:r>
            <a:r>
              <a:rPr lang="zh-CN" altLang="zh-CN" sz="2400" dirty="0" smtClean="0"/>
              <a:t>内容</a:t>
            </a:r>
            <a:r>
              <a:rPr lang="zh-CN" altLang="en-US" sz="2400" dirty="0" smtClean="0"/>
              <a:t>；</a:t>
            </a:r>
            <a:endParaRPr lang="en-US" altLang="zh-CN" sz="2400" dirty="0" smtClean="0"/>
          </a:p>
          <a:p>
            <a:pPr>
              <a:lnSpc>
                <a:spcPct val="100000"/>
              </a:lnSpc>
              <a:spcBef>
                <a:spcPts val="600"/>
              </a:spcBef>
            </a:pPr>
            <a:r>
              <a:rPr lang="en-US" altLang="zh-CN" sz="2400" kern="100" dirty="0" smtClean="0"/>
              <a:t>3</a:t>
            </a:r>
            <a:r>
              <a:rPr lang="zh-CN" altLang="en-US" sz="2400" kern="100" dirty="0" smtClean="0"/>
              <a:t>）</a:t>
            </a:r>
            <a:r>
              <a:rPr lang="en-US" altLang="zh-CN" sz="2400" kern="100" dirty="0" smtClean="0"/>
              <a:t> </a:t>
            </a:r>
            <a:r>
              <a:rPr lang="zh-CN" altLang="en-US" sz="2400" kern="100" dirty="0"/>
              <a:t>维果斯基关于科学主题的工作</a:t>
            </a:r>
            <a:r>
              <a:rPr lang="zh-CN" altLang="en-US" sz="2400" kern="100" dirty="0" smtClean="0"/>
              <a:t>在大众讨论</a:t>
            </a:r>
            <a:r>
              <a:rPr lang="zh-CN" altLang="en-US" sz="2400" kern="100" dirty="0"/>
              <a:t>中缺少关键</a:t>
            </a:r>
            <a:r>
              <a:rPr lang="zh-CN" altLang="en-US" sz="2400" kern="100" dirty="0" smtClean="0"/>
              <a:t>信息；</a:t>
            </a:r>
            <a:endParaRPr lang="en-US" altLang="zh-CN" sz="2400" kern="100" dirty="0"/>
          </a:p>
          <a:p>
            <a:pPr>
              <a:lnSpc>
                <a:spcPct val="100000"/>
              </a:lnSpc>
              <a:spcBef>
                <a:spcPts val="600"/>
              </a:spcBef>
            </a:pPr>
            <a:r>
              <a:rPr lang="en-US" altLang="zh-CN" sz="2400" kern="100" dirty="0" smtClean="0"/>
              <a:t>4</a:t>
            </a:r>
            <a:r>
              <a:rPr lang="zh-CN" altLang="en-US" sz="2400" kern="100" dirty="0" smtClean="0"/>
              <a:t>）</a:t>
            </a:r>
            <a:r>
              <a:rPr lang="en-US" altLang="zh-CN" sz="2400" kern="100" dirty="0" smtClean="0"/>
              <a:t> </a:t>
            </a:r>
            <a:r>
              <a:rPr lang="zh-CN" altLang="en-US" sz="2400" kern="100" dirty="0"/>
              <a:t>讨论</a:t>
            </a:r>
            <a:r>
              <a:rPr lang="zh-CN" altLang="en-US" sz="2400" kern="100" dirty="0" smtClean="0"/>
              <a:t>了维果斯基</a:t>
            </a:r>
            <a:r>
              <a:rPr lang="zh-CN" altLang="en-US" sz="2400" kern="100" dirty="0"/>
              <a:t>的</a:t>
            </a:r>
            <a:r>
              <a:rPr lang="zh-CN" altLang="en-US" sz="2400" kern="100" dirty="0" smtClean="0"/>
              <a:t>观点来</a:t>
            </a:r>
            <a:r>
              <a:rPr lang="zh-CN" altLang="en-US" sz="2400" b="1" kern="100" dirty="0" smtClean="0"/>
              <a:t>构建</a:t>
            </a:r>
            <a:r>
              <a:rPr lang="zh-CN" altLang="en-US" sz="2400" b="1" kern="100" dirty="0"/>
              <a:t>课程</a:t>
            </a:r>
            <a:r>
              <a:rPr lang="zh-CN" altLang="en-US" sz="2400" kern="100" dirty="0"/>
              <a:t>的问题。（维</a:t>
            </a:r>
            <a:r>
              <a:rPr lang="zh-CN" altLang="en-US" sz="2400" kern="100" dirty="0" smtClean="0"/>
              <a:t>果斯基</a:t>
            </a:r>
            <a:r>
              <a:rPr lang="zh-CN" altLang="en-US" sz="2400" kern="100" dirty="0"/>
              <a:t>的思想体系是当今建构主义的重要基石） </a:t>
            </a:r>
            <a:endParaRPr lang="en-US" altLang="zh-CN" sz="2400" kern="100" dirty="0"/>
          </a:p>
          <a:p>
            <a:pPr>
              <a:lnSpc>
                <a:spcPct val="100000"/>
              </a:lnSpc>
            </a:pPr>
            <a:endParaRPr lang="zh-CN" altLang="en-US" sz="1200" dirty="0"/>
          </a:p>
        </p:txBody>
      </p:sp>
      <p:pic>
        <p:nvPicPr>
          <p:cNvPr id="1027" name="Picture 3" descr="C:\Users\Administrator\AppData\Local\Microsoft\Windows\INetCache\IE\ZGQWITAU\future-family-10_3[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76056" y="2090550"/>
            <a:ext cx="3610744" cy="30666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70773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38322" y="500062"/>
            <a:ext cx="7886700" cy="1325563"/>
          </a:xfrm>
        </p:spPr>
        <p:txBody>
          <a:bodyPr>
            <a:normAutofit/>
          </a:bodyPr>
          <a:lstStyle/>
          <a:p>
            <a:r>
              <a:rPr lang="en-US" altLang="zh-CN" sz="4400" b="0" i="0" u="none" strike="noStrike" kern="100" baseline="0" dirty="0">
                <a:latin typeface="Calibri"/>
                <a:ea typeface="宋体"/>
              </a:rPr>
              <a:t>1.2</a:t>
            </a:r>
            <a:r>
              <a:rPr lang="zh-CN" altLang="en-US" sz="4400" b="0" i="0" u="none" strike="noStrike" kern="100" baseline="0" dirty="0">
                <a:latin typeface="Calibri"/>
                <a:ea typeface="宋体"/>
              </a:rPr>
              <a:t>论文的关键词</a:t>
            </a:r>
            <a:endParaRPr lang="zh-CN" altLang="en-US" sz="4000" b="0" i="0" u="none" strike="noStrike" kern="100" baseline="0" dirty="0">
              <a:latin typeface="Times New Roman"/>
              <a:ea typeface="宋体"/>
            </a:endParaRPr>
          </a:p>
        </p:txBody>
      </p:sp>
      <p:sp>
        <p:nvSpPr>
          <p:cNvPr id="3" name="文本占位符 2">
            <a:extLst>
              <a:ext uri="{FF2B5EF4-FFF2-40B4-BE49-F238E27FC236}">
                <a16:creationId xmlns:a16="http://schemas.microsoft.com/office/drawing/2014/main" xmlns="" id="{56495DE5-42C7-4009-88CE-4357E3CC1893}"/>
              </a:ext>
            </a:extLst>
          </p:cNvPr>
          <p:cNvSpPr>
            <a:spLocks noGrp="1"/>
          </p:cNvSpPr>
          <p:nvPr>
            <p:ph idx="1"/>
          </p:nvPr>
        </p:nvSpPr>
        <p:spPr>
          <a:xfrm>
            <a:off x="820355" y="2060848"/>
            <a:ext cx="7704667" cy="333281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buNone/>
            </a:pPr>
            <a:endParaRPr lang="en-US" altLang="zh-CN" sz="3200" b="0" i="0" u="none" strike="noStrike" kern="100" baseline="0" dirty="0">
              <a:latin typeface="Calibri"/>
              <a:ea typeface="宋体"/>
            </a:endParaRPr>
          </a:p>
          <a:p>
            <a:r>
              <a:rPr lang="en-US" altLang="zh-CN" sz="3200" b="0" i="0" u="none" strike="noStrike" kern="100" baseline="0" dirty="0">
                <a:latin typeface="Calibri"/>
                <a:ea typeface="宋体"/>
              </a:rPr>
              <a:t>1.</a:t>
            </a:r>
            <a:r>
              <a:rPr lang="zh-CN" altLang="en-US" sz="3200" b="0" i="0" u="none" strike="noStrike" kern="100" baseline="0" dirty="0">
                <a:latin typeface="Calibri"/>
                <a:ea typeface="宋体"/>
              </a:rPr>
              <a:t>维</a:t>
            </a:r>
            <a:r>
              <a:rPr lang="zh-CN" altLang="en-US" sz="3200" b="0" i="0" u="none" strike="noStrike" kern="100" baseline="0" dirty="0" smtClean="0">
                <a:latin typeface="Calibri"/>
                <a:ea typeface="宋体"/>
              </a:rPr>
              <a:t>果斯基</a:t>
            </a:r>
            <a:r>
              <a:rPr lang="zh-CN" altLang="en-US" sz="3200" b="0" i="0" u="none" strike="noStrike" kern="100" baseline="0" dirty="0">
                <a:latin typeface="Calibri"/>
                <a:ea typeface="宋体"/>
              </a:rPr>
              <a:t>的理论</a:t>
            </a:r>
            <a:endParaRPr lang="en-US" altLang="zh-CN" sz="3200" b="0" i="0" u="none" strike="noStrike" kern="100" baseline="0" dirty="0">
              <a:latin typeface="Calibri"/>
              <a:ea typeface="宋体"/>
            </a:endParaRPr>
          </a:p>
          <a:p>
            <a:r>
              <a:rPr lang="en-US" altLang="zh-CN" sz="3200" b="0" i="0" u="none" strike="noStrike" kern="100" baseline="0" dirty="0">
                <a:latin typeface="Calibri"/>
                <a:ea typeface="宋体"/>
              </a:rPr>
              <a:t>2.</a:t>
            </a:r>
            <a:r>
              <a:rPr lang="zh-CN" altLang="en-US" sz="3200" b="0" i="0" u="none" strike="noStrike" kern="100" baseline="0" dirty="0">
                <a:latin typeface="Calibri"/>
                <a:ea typeface="宋体"/>
              </a:rPr>
              <a:t>主题概念</a:t>
            </a:r>
            <a:endParaRPr lang="en-US" altLang="zh-CN" sz="3200" b="0" i="0" u="none" strike="noStrike" kern="100" baseline="0" dirty="0">
              <a:latin typeface="Calibri"/>
              <a:ea typeface="宋体"/>
            </a:endParaRPr>
          </a:p>
          <a:p>
            <a:r>
              <a:rPr lang="en-US" altLang="zh-CN" sz="3200" kern="100" dirty="0">
                <a:latin typeface="Calibri"/>
                <a:ea typeface="宋体"/>
              </a:rPr>
              <a:t>3.</a:t>
            </a:r>
            <a:r>
              <a:rPr lang="zh-CN" altLang="en-US" sz="3200" kern="100" dirty="0">
                <a:latin typeface="Calibri"/>
                <a:ea typeface="宋体"/>
              </a:rPr>
              <a:t>认知的发展</a:t>
            </a:r>
            <a:endParaRPr lang="en-US" altLang="zh-CN" sz="3200" b="0" i="0" u="none" strike="noStrike" kern="100" baseline="0" dirty="0">
              <a:latin typeface="Calibri"/>
              <a:ea typeface="宋体"/>
            </a:endParaRPr>
          </a:p>
          <a:p>
            <a:endParaRPr lang="zh-CN" altLang="en-US" dirty="0"/>
          </a:p>
        </p:txBody>
      </p:sp>
    </p:spTree>
    <p:extLst>
      <p:ext uri="{BB962C8B-B14F-4D97-AF65-F5344CB8AC3E}">
        <p14:creationId xmlns:p14="http://schemas.microsoft.com/office/powerpoint/2010/main" val="769636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xmlns="" id="{EEE9B600-9808-4FA6-B11E-9A1F4FA30ED0}"/>
              </a:ext>
            </a:extLst>
          </p:cNvPr>
          <p:cNvSpPr>
            <a:spLocks noGrp="1"/>
          </p:cNvSpPr>
          <p:nvPr>
            <p:ph type="title"/>
          </p:nvPr>
        </p:nvSpPr>
        <p:spPr>
          <a:xfrm>
            <a:off x="827584" y="542240"/>
            <a:ext cx="7886700" cy="1325563"/>
          </a:xfrm>
        </p:spPr>
        <p:txBody>
          <a:bodyPr>
            <a:noAutofit/>
          </a:bodyPr>
          <a:lstStyle/>
          <a:p>
            <a:r>
              <a:rPr lang="en-US" altLang="zh-CN" sz="3600" kern="100" dirty="0" smtClean="0">
                <a:effectLst/>
                <a:latin typeface="Calibri" panose="020F0502020204030204" pitchFamily="34" charset="0"/>
                <a:ea typeface="宋体" panose="02010600030101010101" pitchFamily="2" charset="-122"/>
                <a:cs typeface="Times New Roman" panose="02020603050405020304" pitchFamily="18" charset="0"/>
              </a:rPr>
              <a:t>1.3</a:t>
            </a:r>
            <a:r>
              <a:rPr lang="zh-CN" altLang="en-US" sz="3600" b="1" kern="100" dirty="0" smtClean="0">
                <a:effectLst/>
                <a:latin typeface="Calibri" panose="020F0502020204030204" pitchFamily="34" charset="0"/>
                <a:ea typeface="宋体" panose="02010600030101010101" pitchFamily="2" charset="-122"/>
                <a:cs typeface="Times New Roman" panose="02020603050405020304" pitchFamily="18" charset="0"/>
              </a:rPr>
              <a:t>难以</a:t>
            </a:r>
            <a:r>
              <a:rPr lang="zh-CN" altLang="zh-CN" sz="3600" b="1" kern="100" dirty="0" smtClean="0">
                <a:effectLst/>
                <a:latin typeface="Calibri" panose="020F0502020204030204" pitchFamily="34" charset="0"/>
                <a:ea typeface="宋体" panose="02010600030101010101" pitchFamily="2" charset="-122"/>
                <a:cs typeface="Times New Roman" panose="02020603050405020304" pitchFamily="18" charset="0"/>
              </a:rPr>
              <a:t>理解</a:t>
            </a:r>
            <a:r>
              <a:rPr lang="zh-CN" altLang="zh-CN" sz="3600" b="1" kern="100" dirty="0">
                <a:effectLst/>
                <a:latin typeface="Calibri" panose="020F0502020204030204" pitchFamily="34" charset="0"/>
                <a:ea typeface="宋体" panose="02010600030101010101" pitchFamily="2" charset="-122"/>
                <a:cs typeface="Times New Roman" panose="02020603050405020304" pitchFamily="18" charset="0"/>
              </a:rPr>
              <a:t>维果</a:t>
            </a:r>
            <a:r>
              <a:rPr lang="zh-CN" altLang="en-US" sz="3600" b="1" kern="100" dirty="0">
                <a:effectLst/>
                <a:latin typeface="Calibri" panose="020F0502020204030204" pitchFamily="34" charset="0"/>
                <a:ea typeface="宋体" panose="02010600030101010101" pitchFamily="2" charset="-122"/>
                <a:cs typeface="Times New Roman" panose="02020603050405020304" pitchFamily="18" charset="0"/>
              </a:rPr>
              <a:t>斯</a:t>
            </a:r>
            <a:r>
              <a:rPr lang="zh-CN" altLang="zh-CN" sz="3600" b="1" kern="100" dirty="0" smtClean="0">
                <a:effectLst/>
                <a:latin typeface="Calibri" panose="020F0502020204030204" pitchFamily="34" charset="0"/>
                <a:ea typeface="宋体" panose="02010600030101010101" pitchFamily="2" charset="-122"/>
                <a:cs typeface="Times New Roman" panose="02020603050405020304" pitchFamily="18" charset="0"/>
              </a:rPr>
              <a:t>基思想</a:t>
            </a:r>
            <a:r>
              <a:rPr lang="zh-CN" altLang="en-US" sz="3600" b="1" kern="100" dirty="0" smtClean="0">
                <a:effectLst/>
                <a:latin typeface="Calibri" panose="020F0502020204030204" pitchFamily="34" charset="0"/>
                <a:ea typeface="宋体" panose="02010600030101010101" pitchFamily="2" charset="-122"/>
                <a:cs typeface="Times New Roman" panose="02020603050405020304" pitchFamily="18" charset="0"/>
              </a:rPr>
              <a:t>有</a:t>
            </a:r>
            <a:r>
              <a:rPr lang="zh-CN" altLang="zh-CN" sz="3600" b="1" kern="100" dirty="0">
                <a:effectLst/>
                <a:latin typeface="Calibri" panose="020F0502020204030204" pitchFamily="34" charset="0"/>
                <a:ea typeface="宋体" panose="02010600030101010101" pitchFamily="2" charset="-122"/>
                <a:cs typeface="Times New Roman" panose="02020603050405020304" pitchFamily="18" charset="0"/>
              </a:rPr>
              <a:t>四个因素</a:t>
            </a:r>
            <a:r>
              <a:rPr lang="zh-CN" altLang="en-US" sz="3600" b="1" kern="100" dirty="0">
                <a:effectLst/>
                <a:latin typeface="Calibri" panose="020F0502020204030204" pitchFamily="34" charset="0"/>
                <a:ea typeface="宋体" panose="02010600030101010101" pitchFamily="2" charset="-122"/>
                <a:cs typeface="Times New Roman" panose="02020603050405020304" pitchFamily="18" charset="0"/>
              </a:rPr>
              <a:t>：</a:t>
            </a:r>
            <a:endParaRPr lang="zh-CN" altLang="en-US" sz="3600" b="1" dirty="0"/>
          </a:p>
        </p:txBody>
      </p:sp>
      <p:sp>
        <p:nvSpPr>
          <p:cNvPr id="8" name="竖排文字占位符 7">
            <a:extLst>
              <a:ext uri="{FF2B5EF4-FFF2-40B4-BE49-F238E27FC236}">
                <a16:creationId xmlns:a16="http://schemas.microsoft.com/office/drawing/2014/main" xmlns="" id="{CBB36C21-6CCA-4CFB-9C49-65CDBB7E3FC2}"/>
              </a:ext>
            </a:extLst>
          </p:cNvPr>
          <p:cNvSpPr>
            <a:spLocks noGrp="1"/>
          </p:cNvSpPr>
          <p:nvPr>
            <p:ph type="body" idx="1"/>
          </p:nvPr>
        </p:nvSpPr>
        <p:spPr>
          <a:xfrm>
            <a:off x="628650" y="2045628"/>
            <a:ext cx="7886700" cy="4351338"/>
          </a:xfrm>
        </p:spPr>
        <p:txBody>
          <a:bodyPr>
            <a:normAutofit/>
          </a:bodyPr>
          <a:lstStyle/>
          <a:p>
            <a:pPr indent="381000" algn="just">
              <a:lnSpc>
                <a:spcPct val="150000"/>
              </a:lnSpc>
            </a:pPr>
            <a:r>
              <a:rPr lang="en-US" altLang="zh-CN" sz="2800" b="1" kern="100" dirty="0">
                <a:effectLst/>
                <a:latin typeface="Calibri" panose="020F0502020204030204" pitchFamily="34" charset="0"/>
                <a:ea typeface="宋体" panose="02010600030101010101" pitchFamily="2" charset="-122"/>
                <a:cs typeface="Times New Roman" panose="02020603050405020304" pitchFamily="18" charset="0"/>
              </a:rPr>
              <a:t>1</a:t>
            </a:r>
            <a:r>
              <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t>在</a:t>
            </a:r>
            <a:r>
              <a:rPr lang="en-US" altLang="zh-CN" sz="2800" kern="100" dirty="0">
                <a:effectLst/>
                <a:latin typeface="Calibri" panose="020F0502020204030204" pitchFamily="34" charset="0"/>
                <a:ea typeface="宋体" panose="02010600030101010101" pitchFamily="2" charset="-122"/>
                <a:cs typeface="Times New Roman" panose="02020603050405020304" pitchFamily="18" charset="0"/>
              </a:rPr>
              <a:t>1978</a:t>
            </a:r>
            <a: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t>年出版的《思想社会》中对维果</a:t>
            </a:r>
            <a:r>
              <a:rPr lang="zh-CN" altLang="zh-CN" sz="2800" kern="100" dirty="0" smtClean="0">
                <a:effectLst/>
                <a:latin typeface="Calibri" panose="020F0502020204030204" pitchFamily="34" charset="0"/>
                <a:ea typeface="宋体" panose="02010600030101010101" pitchFamily="2" charset="-122"/>
                <a:cs typeface="Times New Roman" panose="02020603050405020304" pitchFamily="18" charset="0"/>
              </a:rPr>
              <a:t>斯基思想</a:t>
            </a:r>
            <a: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t>的描述不够准确； </a:t>
            </a:r>
          </a:p>
          <a:p>
            <a:pPr indent="381000" algn="just">
              <a:lnSpc>
                <a:spcPct val="150000"/>
              </a:lnSpc>
            </a:pPr>
            <a:r>
              <a:rPr lang="en-US" altLang="zh-CN" sz="2800" b="1" kern="100" dirty="0">
                <a:effectLst/>
                <a:latin typeface="Calibri" panose="020F0502020204030204" pitchFamily="34" charset="0"/>
                <a:ea typeface="宋体" panose="02010600030101010101" pitchFamily="2" charset="-122"/>
                <a:cs typeface="Times New Roman" panose="02020603050405020304" pitchFamily="18" charset="0"/>
              </a:rPr>
              <a:t>2</a:t>
            </a:r>
            <a:r>
              <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t>他的作品的权威性英语翻译出现晚了；</a:t>
            </a:r>
          </a:p>
          <a:p>
            <a:pPr indent="381000" algn="just">
              <a:lnSpc>
                <a:spcPct val="150000"/>
              </a:lnSpc>
            </a:pPr>
            <a:r>
              <a:rPr lang="en-US" altLang="zh-CN" sz="2800" b="1" kern="100" dirty="0">
                <a:effectLst/>
                <a:latin typeface="Calibri" panose="020F0502020204030204" pitchFamily="34" charset="0"/>
                <a:ea typeface="宋体" panose="02010600030101010101" pitchFamily="2" charset="-122"/>
                <a:cs typeface="Times New Roman" panose="02020603050405020304" pitchFamily="18" charset="0"/>
              </a:rPr>
              <a:t>3</a:t>
            </a:r>
            <a:r>
              <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t>维果斯基对某些术语的特定</a:t>
            </a:r>
            <a:r>
              <a:rPr lang="zh-CN" altLang="zh-CN" sz="2800" kern="100" dirty="0" smtClean="0">
                <a:effectLst/>
                <a:latin typeface="Calibri" panose="020F0502020204030204" pitchFamily="34" charset="0"/>
                <a:ea typeface="宋体" panose="02010600030101010101" pitchFamily="2" charset="-122"/>
                <a:cs typeface="Times New Roman" panose="02020603050405020304" pitchFamily="18" charset="0"/>
              </a:rPr>
              <a:t>定义</a:t>
            </a:r>
            <a:r>
              <a:rPr lang="zh-CN" altLang="en-US" sz="2800" kern="100" dirty="0" smtClean="0">
                <a:effectLst/>
                <a:latin typeface="Calibri" panose="020F0502020204030204" pitchFamily="34" charset="0"/>
                <a:ea typeface="宋体" panose="02010600030101010101" pitchFamily="2" charset="-122"/>
                <a:cs typeface="Times New Roman" panose="02020603050405020304" pitchFamily="18" charset="0"/>
              </a:rPr>
              <a:t>表述不清</a:t>
            </a:r>
            <a:r>
              <a:rPr lang="zh-CN" altLang="zh-CN" sz="2800" kern="100" dirty="0" smtClean="0">
                <a:effectLst/>
                <a:latin typeface="Calibri" panose="020F0502020204030204" pitchFamily="34" charset="0"/>
                <a:ea typeface="宋体" panose="02010600030101010101" pitchFamily="2" charset="-122"/>
                <a:cs typeface="Times New Roman" panose="02020603050405020304" pitchFamily="18" charset="0"/>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381000" algn="just">
              <a:lnSpc>
                <a:spcPct val="150000"/>
              </a:lnSpc>
            </a:pPr>
            <a:r>
              <a:rPr lang="en-US" altLang="zh-CN" sz="2800" b="1" kern="100" dirty="0">
                <a:effectLst/>
                <a:latin typeface="Calibri" panose="020F0502020204030204" pitchFamily="34" charset="0"/>
                <a:ea typeface="宋体" panose="02010600030101010101" pitchFamily="2" charset="-122"/>
                <a:cs typeface="Times New Roman" panose="02020603050405020304" pitchFamily="18" charset="0"/>
              </a:rPr>
              <a:t>4</a:t>
            </a:r>
            <a:r>
              <a:rPr lang="zh-CN" altLang="en-US" sz="2800" b="1"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t>维果斯基</a:t>
            </a:r>
            <a:r>
              <a:rPr lang="zh-CN" altLang="zh-CN" sz="2800" kern="100" dirty="0" smtClean="0">
                <a:effectLst/>
                <a:latin typeface="Calibri" panose="020F0502020204030204" pitchFamily="34" charset="0"/>
                <a:ea typeface="宋体" panose="02010600030101010101" pitchFamily="2" charset="-122"/>
                <a:cs typeface="Times New Roman" panose="02020603050405020304" pitchFamily="18" charset="0"/>
              </a:rPr>
              <a:t>对主题概念</a:t>
            </a:r>
            <a: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t>在认知发展中的作用的强调鲜为人知。</a:t>
            </a:r>
          </a:p>
          <a:p>
            <a:endParaRPr lang="zh-CN" altLang="en-US" dirty="0"/>
          </a:p>
        </p:txBody>
      </p:sp>
    </p:spTree>
    <p:extLst>
      <p:ext uri="{BB962C8B-B14F-4D97-AF65-F5344CB8AC3E}">
        <p14:creationId xmlns:p14="http://schemas.microsoft.com/office/powerpoint/2010/main" val="819230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xmlns="" id="{7D925FDE-C5CB-457A-B58D-176BC35319A4}"/>
              </a:ext>
            </a:extLst>
          </p:cNvPr>
          <p:cNvSpPr txBox="1"/>
          <p:nvPr/>
        </p:nvSpPr>
        <p:spPr>
          <a:xfrm>
            <a:off x="611560" y="2348880"/>
            <a:ext cx="7776864" cy="1446550"/>
          </a:xfrm>
          <a:prstGeom prst="rect">
            <a:avLst/>
          </a:prstGeom>
          <a:noFill/>
        </p:spPr>
        <p:txBody>
          <a:bodyPr wrap="square" rtlCol="0">
            <a:spAutoFit/>
          </a:bodyPr>
          <a:lstStyle/>
          <a:p>
            <a:pPr algn="ctr"/>
            <a:r>
              <a:rPr lang="en-US" altLang="zh-CN" sz="4400" b="1" kern="100" dirty="0">
                <a:effectLst/>
                <a:latin typeface="Calibri" panose="020F0502020204030204" pitchFamily="34" charset="0"/>
                <a:ea typeface="宋体" panose="02010600030101010101" pitchFamily="2" charset="-122"/>
                <a:cs typeface="Times New Roman" panose="02020603050405020304" pitchFamily="18" charset="0"/>
              </a:rPr>
              <a:t>2.</a:t>
            </a:r>
            <a:r>
              <a:rPr lang="zh-CN" altLang="zh-CN" sz="4400" b="1" kern="100" dirty="0">
                <a:effectLst/>
                <a:latin typeface="Calibri" panose="020F0502020204030204" pitchFamily="34" charset="0"/>
                <a:ea typeface="宋体" panose="02010600030101010101" pitchFamily="2" charset="-122"/>
                <a:cs typeface="Times New Roman" panose="02020603050405020304" pitchFamily="18" charset="0"/>
              </a:rPr>
              <a:t>维果斯基的思想与当前</a:t>
            </a:r>
            <a:r>
              <a:rPr lang="en-US" altLang="zh-CN" sz="4400" b="1" kern="100" dirty="0">
                <a:effectLst/>
                <a:latin typeface="Calibri" panose="020F0502020204030204" pitchFamily="34" charset="0"/>
                <a:ea typeface="宋体" panose="02010600030101010101" pitchFamily="2" charset="-122"/>
                <a:cs typeface="Times New Roman" panose="02020603050405020304" pitchFamily="18" charset="0"/>
              </a:rPr>
              <a:t>ZPD</a:t>
            </a:r>
            <a:r>
              <a:rPr lang="zh-CN" altLang="zh-CN" sz="4400" b="1" kern="100" dirty="0">
                <a:effectLst/>
                <a:latin typeface="Calibri" panose="020F0502020204030204" pitchFamily="34" charset="0"/>
                <a:ea typeface="宋体" panose="02010600030101010101" pitchFamily="2" charset="-122"/>
                <a:cs typeface="Times New Roman" panose="02020603050405020304" pitchFamily="18" charset="0"/>
              </a:rPr>
              <a:t>描述之间的差异</a:t>
            </a:r>
            <a:endParaRPr lang="zh-CN" altLang="zh-CN" sz="44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678719526"/>
      </p:ext>
    </p:extLst>
  </p:cSld>
  <p:clrMapOvr>
    <a:masterClrMapping/>
  </p:clrMapOvr>
  <p:timing>
    <p:tnLst>
      <p:par>
        <p:cTn id="1" dur="indefinite" restart="never" nodeType="tmRoot"/>
      </p:par>
    </p:tnLst>
  </p:timing>
</p:sld>
</file>

<file path=ppt/theme/theme1.xml><?xml version="1.0" encoding="utf-8"?>
<a:theme xmlns:a="http://schemas.openxmlformats.org/drawingml/2006/main" name="水滴">
  <a:themeElements>
    <a:clrScheme name="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TM04033925[[fn=水滴]]</Template>
  <TotalTime>458</TotalTime>
  <Words>1802</Words>
  <Application>Microsoft Office PowerPoint</Application>
  <PresentationFormat>全屏显示(4:3)</PresentationFormat>
  <Paragraphs>103</Paragraphs>
  <Slides>25</Slides>
  <Notes>0</Notes>
  <HiddenSlides>0</HiddenSlides>
  <MMClips>0</MMClips>
  <ScaleCrop>false</ScaleCrop>
  <HeadingPairs>
    <vt:vector size="4" baseType="variant">
      <vt:variant>
        <vt:lpstr>主题</vt:lpstr>
      </vt:variant>
      <vt:variant>
        <vt:i4>1</vt:i4>
      </vt:variant>
      <vt:variant>
        <vt:lpstr>幻灯片标题</vt:lpstr>
      </vt:variant>
      <vt:variant>
        <vt:i4>25</vt:i4>
      </vt:variant>
    </vt:vector>
  </HeadingPairs>
  <TitlesOfParts>
    <vt:vector size="26" baseType="lpstr">
      <vt:lpstr>水滴</vt:lpstr>
      <vt:lpstr>课题：了解维果斯基课堂： 太晚了吗？</vt:lpstr>
      <vt:lpstr>维果斯基简介</vt:lpstr>
      <vt:lpstr>PowerPoint 演示文稿</vt:lpstr>
      <vt:lpstr>1.摘要</vt:lpstr>
      <vt:lpstr>最近发展区（ZPD）</vt:lpstr>
      <vt:lpstr>1.1最近发展区（ZPD）对教育的影响:</vt:lpstr>
      <vt:lpstr>1.2论文的关键词</vt:lpstr>
      <vt:lpstr>1.3难以理解维果斯基思想有四个因素：</vt:lpstr>
      <vt:lpstr>PowerPoint 演示文稿</vt:lpstr>
      <vt:lpstr> 2.1《社会心理》反映了维果茨基思想方面的四个问题: </vt:lpstr>
      <vt:lpstr>PowerPoint 演示文稿</vt:lpstr>
      <vt:lpstr>PowerPoint 演示文稿</vt:lpstr>
      <vt:lpstr>PowerPoint 演示文稿</vt:lpstr>
      <vt:lpstr>PowerPoint 演示文稿</vt:lpstr>
      <vt:lpstr>PowerPoint 演示文稿</vt:lpstr>
      <vt:lpstr>3. 维果斯基的话表明： </vt:lpstr>
      <vt:lpstr>PowerPoint 演示文稿</vt:lpstr>
      <vt:lpstr>4.认知发展的本质 </vt:lpstr>
      <vt:lpstr>5.主题概念</vt:lpstr>
      <vt:lpstr>6.水平的思考（思维水平） </vt:lpstr>
      <vt:lpstr>7.最近发展区对教育实践的启示有： </vt:lpstr>
      <vt:lpstr>8.结论</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课题：了解维果茨基课堂： 太晚了吗？</dc:title>
  <dc:creator>Administrator</dc:creator>
  <cp:lastModifiedBy>Windows User</cp:lastModifiedBy>
  <cp:revision>61</cp:revision>
  <dcterms:created xsi:type="dcterms:W3CDTF">2020-09-26T11:25:33Z</dcterms:created>
  <dcterms:modified xsi:type="dcterms:W3CDTF">2020-09-30T02:56:21Z</dcterms:modified>
</cp:coreProperties>
</file>