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319" r:id="rId7"/>
    <p:sldId id="320" r:id="rId8"/>
    <p:sldId id="321" r:id="rId9"/>
    <p:sldId id="322" r:id="rId10"/>
    <p:sldId id="289" r:id="rId11"/>
    <p:sldId id="290" r:id="rId12"/>
    <p:sldId id="291" r:id="rId13"/>
    <p:sldId id="292" r:id="rId14"/>
    <p:sldId id="293" r:id="rId15"/>
    <p:sldId id="308" r:id="rId16"/>
    <p:sldId id="300" r:id="rId17"/>
    <p:sldId id="301" r:id="rId18"/>
    <p:sldId id="302" r:id="rId19"/>
    <p:sldId id="303" r:id="rId20"/>
    <p:sldId id="304" r:id="rId21"/>
    <p:sldId id="305" r:id="rId22"/>
    <p:sldId id="306" r:id="rId23"/>
    <p:sldId id="307" r:id="rId24"/>
    <p:sldId id="309" r:id="rId25"/>
    <p:sldId id="310" r:id="rId26"/>
    <p:sldId id="311" r:id="rId27"/>
    <p:sldId id="323" r:id="rId28"/>
    <p:sldId id="324" r:id="rId29"/>
    <p:sldId id="325" r:id="rId30"/>
    <p:sldId id="326" r:id="rId31"/>
    <p:sldId id="316" r:id="rId32"/>
    <p:sldId id="327" r:id="rId33"/>
    <p:sldId id="276" r:id="rId34"/>
  </p:sldIdLst>
  <p:sldSz cx="12192000" cy="6858000"/>
  <p:notesSz cx="6858000" cy="9144000"/>
  <p:embeddedFontLst>
    <p:embeddedFont>
      <p:font typeface="黑体" panose="02010609060101010101" pitchFamily="49" charset="-122"/>
      <p:regular r:id="rId38"/>
    </p:embeddedFont>
    <p:embeddedFont>
      <p:font typeface="Microsoft Tai Le" panose="020B0502040204020203" pitchFamily="34" charset="0"/>
      <p:regular r:id="rId39"/>
      <p:bold r:id="rId40"/>
    </p:embeddedFont>
    <p:embeddedFont>
      <p:font typeface="楷体" panose="02010609060101010101" pitchFamily="49" charset="-122"/>
      <p:regular r:id="rId41"/>
    </p:embeddedFont>
    <p:embeddedFont>
      <p:font typeface="微软雅黑" panose="020B0503020204020204" charset="-122"/>
      <p:regular r:id="rId42"/>
    </p:embeddedFont>
    <p:embeddedFont>
      <p:font typeface="等线" panose="02010600030101010101" charset="-122"/>
      <p:regular r:id="rId43"/>
    </p:embeddedFont>
    <p:embeddedFont>
      <p:font typeface="Calibri" panose="020F0502020204030204" pitchFamily="34" charset="0"/>
      <p:regular r:id="rId44"/>
      <p:bold r:id="rId45"/>
      <p:italic r:id="rId46"/>
      <p:boldItalic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98"/>
    <a:srgbClr val="D5A848"/>
    <a:srgbClr val="CD9C3F"/>
    <a:srgbClr val="D6A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64" autoAdjust="0"/>
    <p:restoredTop sz="94660"/>
  </p:normalViewPr>
  <p:slideViewPr>
    <p:cSldViewPr snapToGrid="0" showGuides="1">
      <p:cViewPr varScale="1">
        <p:scale>
          <a:sx n="85" d="100"/>
          <a:sy n="85" d="100"/>
        </p:scale>
        <p:origin x="278" y="67"/>
      </p:cViewPr>
      <p:guideLst>
        <p:guide orient="horz" pos="2139"/>
        <p:guide pos="40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44.xml"/><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notesMaster" Target="notesMasters/notesMaster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3FF77-E1F1-4256-A9EB-34DD0ECE5FF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377E4-AA64-4515-AD0A-969166BA7F5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B377E4-AA64-4515-AD0A-969166BA7F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6A4BE8-77FE-4CD6-9733-A84A79002F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F02D07-F8B2-4C68-885F-AEF19BA69E6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A4BE8-77FE-4CD6-9733-A84A79002F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02D07-F8B2-4C68-885F-AEF19BA69E6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9" Type="http://schemas.openxmlformats.org/officeDocument/2006/relationships/themeOverride" Target="../theme/themeOverride2.xml"/><Relationship Id="rId8" Type="http://schemas.microsoft.com/office/2007/relationships/hdphoto" Target="../media/image14.wdp"/><Relationship Id="rId7" Type="http://schemas.openxmlformats.org/officeDocument/2006/relationships/image" Target="../media/image13.png"/><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1" Type="http://schemas.openxmlformats.org/officeDocument/2006/relationships/notesSlide" Target="../notesSlides/notesSlide2.xml"/><Relationship Id="rId10" Type="http://schemas.openxmlformats.org/officeDocument/2006/relationships/slideLayout" Target="../slideLayouts/slideLayout1.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17.png"/><Relationship Id="rId21" Type="http://schemas.openxmlformats.org/officeDocument/2006/relationships/notesSlide" Target="../notesSlides/notesSlide19.xml"/><Relationship Id="rId20" Type="http://schemas.openxmlformats.org/officeDocument/2006/relationships/slideLayout" Target="../slideLayouts/slideLayout1.xml"/><Relationship Id="rId2" Type="http://schemas.openxmlformats.org/officeDocument/2006/relationships/image" Target="../media/image16.png"/><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17.png"/><Relationship Id="rId20" Type="http://schemas.openxmlformats.org/officeDocument/2006/relationships/notesSlide" Target="../notesSlides/notesSlide21.xml"/><Relationship Id="rId2" Type="http://schemas.openxmlformats.org/officeDocument/2006/relationships/image" Target="../media/image16.png"/><Relationship Id="rId19" Type="http://schemas.openxmlformats.org/officeDocument/2006/relationships/slideLayout" Target="../slideLayouts/slideLayout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1.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image" Target="../media/image4.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jpe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0543" y="4775199"/>
            <a:ext cx="3059365" cy="3655845"/>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8500" y="-1904986"/>
            <a:ext cx="4629180" cy="3809972"/>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4836">
            <a:off x="8894909" y="3626901"/>
            <a:ext cx="5896200" cy="3256697"/>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82" y="4613699"/>
            <a:ext cx="2368347" cy="2991595"/>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218" y="0"/>
            <a:ext cx="3242596" cy="280349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816" y="1668808"/>
            <a:ext cx="3143632" cy="4256329"/>
          </a:xfrm>
          <a:prstGeom prst="rect">
            <a:avLst/>
          </a:prstGeom>
        </p:spPr>
      </p:pic>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4276" y="558724"/>
            <a:ext cx="9681780" cy="5576283"/>
          </a:xfrm>
          <a:prstGeom prst="rect">
            <a:avLst/>
          </a:prstGeom>
        </p:spPr>
      </p:pic>
      <p:sp>
        <p:nvSpPr>
          <p:cNvPr id="12" name="文本框 11"/>
          <p:cNvSpPr txBox="1"/>
          <p:nvPr/>
        </p:nvSpPr>
        <p:spPr>
          <a:xfrm>
            <a:off x="2426380" y="3036072"/>
            <a:ext cx="6997572" cy="1076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chemeClr val="accent6">
                    <a:lumMod val="50000"/>
                  </a:schemeClr>
                </a:solidFill>
                <a:latin typeface="黑体" panose="02010609060101010101" pitchFamily="49" charset="-122"/>
                <a:ea typeface="黑体" panose="02010609060101010101" pitchFamily="49" charset="-122"/>
                <a:sym typeface="+mn-ea"/>
              </a:rPr>
              <a:t>发展心理学：将皮亚杰和维果斯基的理论纳入课堂</a:t>
            </a:r>
            <a:endParaRPr kumimoji="0" lang="zh-CN" altLang="en-US" sz="3200" b="1" i="0" u="none" strike="noStrike" kern="1200" cap="none" spc="0" normalizeH="0" baseline="0" noProof="0" dirty="0">
              <a:ln>
                <a:noFill/>
              </a:ln>
              <a:solidFill>
                <a:schemeClr val="accent6">
                  <a:lumMod val="50000"/>
                </a:schemeClr>
              </a:solidFill>
              <a:effectLst/>
              <a:uLnTx/>
              <a:uFillTx/>
              <a:latin typeface="黑体" panose="02010609060101010101" pitchFamily="49" charset="-122"/>
              <a:ea typeface="黑体" panose="02010609060101010101" pitchFamily="49" charset="-122"/>
              <a:cs typeface="+mn-ea"/>
              <a:sym typeface="+mn-ea"/>
            </a:endParaRPr>
          </a:p>
        </p:txBody>
      </p:sp>
      <p:sp>
        <p:nvSpPr>
          <p:cNvPr id="13" name="文本框 12"/>
          <p:cNvSpPr txBox="1"/>
          <p:nvPr/>
        </p:nvSpPr>
        <p:spPr>
          <a:xfrm>
            <a:off x="2620338" y="4633005"/>
            <a:ext cx="6609656" cy="400110"/>
          </a:xfrm>
          <a:prstGeom prst="rect">
            <a:avLst/>
          </a:prstGeom>
          <a:noFill/>
        </p:spPr>
        <p:txBody>
          <a:bodyPr wrap="square" rtlCol="0">
            <a:spAutoFit/>
          </a:bodyPr>
          <a:lstStyle/>
          <a:p>
            <a:pPr algn="ctr">
              <a:defRPr/>
            </a:pPr>
            <a:r>
              <a:rPr kumimoji="0" lang="zh-CN" altLang="en-US" sz="2000" b="1" i="0" u="none" strike="noStrike" kern="1200" cap="none"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ea"/>
                <a:sym typeface="字魂105号-简雅黑" panose="00000500000000000000" pitchFamily="2" charset="-122"/>
              </a:rPr>
              <a:t>汇报人：刘一博 郝亚萍 李诗婕 刘欣杨</a:t>
            </a:r>
            <a:endParaRPr kumimoji="0" lang="zh-CN" altLang="en-US" sz="2000" b="1" i="0" u="none" strike="noStrike" kern="1200" cap="none"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ea"/>
              <a:sym typeface="字魂105号-简雅黑" panose="00000500000000000000" pitchFamily="2" charset="-122"/>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8168" y="558913"/>
            <a:ext cx="3143632" cy="4256329"/>
          </a:xfrm>
          <a:prstGeom prst="rect">
            <a:avLst/>
          </a:prstGeom>
        </p:spPr>
      </p:pic>
      <p:sp>
        <p:nvSpPr>
          <p:cNvPr id="3" name="文本框 2"/>
          <p:cNvSpPr txBox="1"/>
          <p:nvPr/>
        </p:nvSpPr>
        <p:spPr>
          <a:xfrm>
            <a:off x="1757680" y="1039495"/>
            <a:ext cx="5633085" cy="460375"/>
          </a:xfrm>
          <a:prstGeom prst="rect">
            <a:avLst/>
          </a:prstGeom>
          <a:noFill/>
        </p:spPr>
        <p:txBody>
          <a:bodyPr wrap="square" rtlCol="0">
            <a:spAutoFit/>
          </a:bodyPr>
          <a:lstStyle/>
          <a:p>
            <a:r>
              <a:rPr lang="zh-CN" altLang="zh-CN" sz="2400" i="1" dirty="0">
                <a:solidFill>
                  <a:srgbClr val="000000"/>
                </a:solidFill>
                <a:latin typeface="+mj-ea"/>
                <a:ea typeface="+mj-ea"/>
                <a:sym typeface="+mn-ea"/>
              </a:rPr>
              <a:t>Developmental Psychology</a:t>
            </a:r>
            <a:r>
              <a:rPr lang="zh-CN" altLang="zh-CN" sz="1800" dirty="0">
                <a:latin typeface="+mj-ea"/>
                <a:ea typeface="+mj-ea"/>
                <a:cs typeface="Microsoft Tai Le" panose="020B0502040204020203" pitchFamily="34" charset="0"/>
                <a:sym typeface="+mn-ea"/>
              </a:rPr>
              <a:t>:</a:t>
            </a:r>
            <a:endParaRPr lang="zh-CN" altLang="en-US" dirty="0">
              <a:latin typeface="+mj-ea"/>
              <a:ea typeface="+mj-ea"/>
            </a:endParaRPr>
          </a:p>
        </p:txBody>
      </p:sp>
      <p:sp>
        <p:nvSpPr>
          <p:cNvPr id="10" name="文本框 9"/>
          <p:cNvSpPr txBox="1"/>
          <p:nvPr/>
        </p:nvSpPr>
        <p:spPr>
          <a:xfrm>
            <a:off x="1757962" y="1668605"/>
            <a:ext cx="8676075" cy="8299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zh-CN" sz="2400" i="1" dirty="0">
                <a:solidFill>
                  <a:srgbClr val="000000"/>
                </a:solidFill>
                <a:latin typeface="+mj-ea"/>
                <a:ea typeface="+mj-ea"/>
                <a:sym typeface="+mn-ea"/>
              </a:rPr>
              <a:t>Incorporating Piaget’s and Vygotsky’s Theories in </a:t>
            </a:r>
            <a:r>
              <a:rPr lang="zh-CN" altLang="en-US" sz="2400" i="1" dirty="0">
                <a:solidFill>
                  <a:srgbClr val="000000"/>
                </a:solidFill>
                <a:latin typeface="+mj-ea"/>
                <a:ea typeface="+mj-ea"/>
                <a:sym typeface="+mn-ea"/>
              </a:rPr>
              <a:t> </a:t>
            </a:r>
            <a:r>
              <a:rPr lang="zh-CN" altLang="zh-CN" sz="2400" i="1" dirty="0">
                <a:solidFill>
                  <a:srgbClr val="000000"/>
                </a:solidFill>
                <a:latin typeface="+mj-ea"/>
                <a:ea typeface="+mj-ea"/>
                <a:sym typeface="+mn-ea"/>
              </a:rPr>
              <a:t>Classrooms</a:t>
            </a:r>
            <a:endParaRPr lang="zh-CN" altLang="en-US" sz="2400" i="1" dirty="0">
              <a:solidFill>
                <a:srgbClr val="000000"/>
              </a:solidFill>
              <a:latin typeface="+mj-ea"/>
              <a:ea typeface="+mj-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1500"/>
                            </p:stCondLst>
                            <p:childTnLst>
                              <p:par>
                                <p:cTn id="32" presetID="1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up)">
                                      <p:cBhvr>
                                        <p:cTn id="35" dur="500"/>
                                        <p:tgtEl>
                                          <p:spTgt spid="27"/>
                                        </p:tgtEl>
                                      </p:cBhvr>
                                    </p:animEffect>
                                  </p:childTnLst>
                                </p:cTn>
                              </p:par>
                              <p:par>
                                <p:cTn id="36" presetID="1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up)">
                                      <p:cBhvr>
                                        <p:cTn id="39" dur="500"/>
                                        <p:tgtEl>
                                          <p:spTgt spid="25"/>
                                        </p:tgtEl>
                                      </p:cBhvr>
                                    </p:animEffect>
                                  </p:childTnLst>
                                </p:cTn>
                              </p:par>
                              <p:par>
                                <p:cTn id="40" presetID="12" presetClass="entr" presetSubtype="4"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ppt_y</p:attrName>
                                        </p:attrNameLst>
                                      </p:cBhvr>
                                      <p:tavLst>
                                        <p:tav tm="0">
                                          <p:val>
                                            <p:strVal val="#ppt_y+#ppt_h*1.125000"/>
                                          </p:val>
                                        </p:tav>
                                        <p:tav tm="100000">
                                          <p:val>
                                            <p:strVal val="#ppt_y"/>
                                          </p:val>
                                        </p:tav>
                                      </p:tavLst>
                                    </p:anim>
                                    <p:animEffect transition="in" filter="wipe(up)">
                                      <p:cBhvr>
                                        <p:cTn id="43" dur="500"/>
                                        <p:tgtEl>
                                          <p:spTgt spid="17"/>
                                        </p:tgtEl>
                                      </p:cBhvr>
                                    </p:animEffect>
                                  </p:childTnLst>
                                </p:cTn>
                              </p:par>
                              <p:par>
                                <p:cTn id="44" presetID="1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p:tgtEl>
                                          <p:spTgt spid="23"/>
                                        </p:tgtEl>
                                        <p:attrNameLst>
                                          <p:attrName>ppt_y</p:attrName>
                                        </p:attrNameLst>
                                      </p:cBhvr>
                                      <p:tavLst>
                                        <p:tav tm="0">
                                          <p:val>
                                            <p:strVal val="#ppt_y+#ppt_h*1.125000"/>
                                          </p:val>
                                        </p:tav>
                                        <p:tav tm="100000">
                                          <p:val>
                                            <p:strVal val="#ppt_y"/>
                                          </p:val>
                                        </p:tav>
                                      </p:tavLst>
                                    </p:anim>
                                    <p:animEffect transition="in" filter="wipe(up)">
                                      <p:cBhvr>
                                        <p:cTn id="47" dur="500"/>
                                        <p:tgtEl>
                                          <p:spTgt spid="23"/>
                                        </p:tgtEl>
                                      </p:cBhvr>
                                    </p:animEffect>
                                  </p:childTnLst>
                                </p:cTn>
                              </p:par>
                              <p:par>
                                <p:cTn id="48" presetID="12" presetClass="entr" presetSubtype="4"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p:tgtEl>
                                          <p:spTgt spid="19"/>
                                        </p:tgtEl>
                                        <p:attrNameLst>
                                          <p:attrName>ppt_y</p:attrName>
                                        </p:attrNameLst>
                                      </p:cBhvr>
                                      <p:tavLst>
                                        <p:tav tm="0">
                                          <p:val>
                                            <p:strVal val="#ppt_y+#ppt_h*1.125000"/>
                                          </p:val>
                                        </p:tav>
                                        <p:tav tm="100000">
                                          <p:val>
                                            <p:strVal val="#ppt_y"/>
                                          </p:val>
                                        </p:tav>
                                      </p:tavLst>
                                    </p:anim>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a:spLocks noEditPoints="1"/>
          </p:cNvSpPr>
          <p:nvPr/>
        </p:nvSpPr>
        <p:spPr bwMode="auto">
          <a:xfrm>
            <a:off x="2831538" y="2263685"/>
            <a:ext cx="720587" cy="654629"/>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 name="Freeform 11"/>
          <p:cNvSpPr/>
          <p:nvPr/>
        </p:nvSpPr>
        <p:spPr bwMode="auto">
          <a:xfrm>
            <a:off x="1396795" y="2806649"/>
            <a:ext cx="1812266" cy="1553373"/>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6"/>
                </a:moveTo>
                <a:lnTo>
                  <a:pt x="0" y="423"/>
                </a:lnTo>
                <a:lnTo>
                  <a:pt x="247" y="0"/>
                </a:lnTo>
                <a:lnTo>
                  <a:pt x="740" y="0"/>
                </a:lnTo>
                <a:lnTo>
                  <a:pt x="987" y="423"/>
                </a:lnTo>
                <a:lnTo>
                  <a:pt x="740" y="846"/>
                </a:lnTo>
                <a:lnTo>
                  <a:pt x="247" y="846"/>
                </a:lnTo>
                <a:close/>
              </a:path>
            </a:pathLst>
          </a:custGeom>
          <a:solidFill>
            <a:schemeClr val="accent4"/>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1" name="组合 10"/>
          <p:cNvGrpSpPr/>
          <p:nvPr/>
        </p:nvGrpSpPr>
        <p:grpSpPr>
          <a:xfrm>
            <a:off x="2017341" y="3120633"/>
            <a:ext cx="551210" cy="875065"/>
            <a:chOff x="5006376" y="2920505"/>
            <a:chExt cx="507613" cy="805854"/>
          </a:xfrm>
          <a:solidFill>
            <a:schemeClr val="bg1"/>
          </a:solidFill>
        </p:grpSpPr>
        <p:sp>
          <p:nvSpPr>
            <p:cNvPr id="12"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15" name="矩形 14"/>
          <p:cNvSpPr/>
          <p:nvPr/>
        </p:nvSpPr>
        <p:spPr>
          <a:xfrm>
            <a:off x="697283" y="4352952"/>
            <a:ext cx="3181291" cy="497957"/>
          </a:xfrm>
          <a:prstGeom prst="rect">
            <a:avLst/>
          </a:prstGeom>
        </p:spPr>
        <p:txBody>
          <a:bodyPr wrap="square">
            <a:spAutoFit/>
          </a:bodyPr>
          <a:lstStyle/>
          <a:p>
            <a:pPr algn="ctr">
              <a:lnSpc>
                <a:spcPct val="120000"/>
              </a:lnSpc>
            </a:pPr>
            <a:r>
              <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认知发展的阶段理论</a:t>
            </a:r>
            <a:endPar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59" name="组合 158"/>
          <p:cNvGrpSpPr/>
          <p:nvPr/>
        </p:nvGrpSpPr>
        <p:grpSpPr>
          <a:xfrm>
            <a:off x="2041525" y="1089125"/>
            <a:ext cx="9204475" cy="4406443"/>
            <a:chOff x="4603879" y="1762522"/>
            <a:chExt cx="7716188" cy="4098057"/>
          </a:xfrm>
        </p:grpSpPr>
        <p:grpSp>
          <p:nvGrpSpPr>
            <p:cNvPr id="25" name="组合 24"/>
            <p:cNvGrpSpPr/>
            <p:nvPr/>
          </p:nvGrpSpPr>
          <p:grpSpPr>
            <a:xfrm>
              <a:off x="8478969" y="4129705"/>
              <a:ext cx="2587882" cy="1454072"/>
              <a:chOff x="7996376" y="4129705"/>
              <a:chExt cx="2587882" cy="1454072"/>
            </a:xfrm>
          </p:grpSpPr>
          <p:sp>
            <p:nvSpPr>
              <p:cNvPr id="26" name="矩形 25"/>
              <p:cNvSpPr/>
              <p:nvPr/>
            </p:nvSpPr>
            <p:spPr>
              <a:xfrm>
                <a:off x="8733868" y="4875019"/>
                <a:ext cx="1850390" cy="628355"/>
              </a:xfrm>
              <a:prstGeom prst="rect">
                <a:avLst/>
              </a:prstGeom>
            </p:spPr>
            <p:txBody>
              <a:bodyPr wrap="square">
                <a:spAutoFit/>
              </a:bodyPr>
              <a:lstStyle/>
              <a:p>
                <a:pPr>
                  <a:buClr>
                    <a:srgbClr val="C00000"/>
                  </a:buClr>
                </a:pPr>
                <a:r>
                  <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具体运算阶段</a:t>
                </a:r>
                <a:endPar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buClr>
                    <a:srgbClr val="C00000"/>
                  </a:buClr>
                </a:pPr>
                <a:r>
                  <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7-11</a:t>
                </a: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岁）</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7" name="Line 21"/>
              <p:cNvSpPr>
                <a:spLocks noChangeShapeType="1"/>
              </p:cNvSpPr>
              <p:nvPr/>
            </p:nvSpPr>
            <p:spPr bwMode="auto">
              <a:xfrm>
                <a:off x="8340648" y="4129705"/>
                <a:ext cx="0" cy="723649"/>
              </a:xfrm>
              <a:prstGeom prst="line">
                <a:avLst/>
              </a:prstGeom>
              <a:noFill/>
              <a:ln w="25400" cap="rnd">
                <a:solidFill>
                  <a:schemeClr val="accent2"/>
                </a:solidFill>
                <a:prstDash val="sys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8" name="Oval 30"/>
              <p:cNvSpPr>
                <a:spLocks noChangeArrowheads="1"/>
              </p:cNvSpPr>
              <p:nvPr/>
            </p:nvSpPr>
            <p:spPr bwMode="auto">
              <a:xfrm>
                <a:off x="7996376" y="4891774"/>
                <a:ext cx="690273" cy="69200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29" name="组合 28"/>
              <p:cNvGrpSpPr/>
              <p:nvPr/>
            </p:nvGrpSpPr>
            <p:grpSpPr>
              <a:xfrm>
                <a:off x="8130136" y="5046633"/>
                <a:ext cx="415360" cy="420161"/>
                <a:chOff x="7562850" y="3016250"/>
                <a:chExt cx="823913" cy="833438"/>
              </a:xfrm>
              <a:solidFill>
                <a:schemeClr val="bg1"/>
              </a:solidFill>
              <a:effectLst/>
            </p:grpSpPr>
            <p:sp>
              <p:nvSpPr>
                <p:cNvPr id="30" name="Freeform 3435"/>
                <p:cNvSpPr/>
                <p:nvPr/>
              </p:nvSpPr>
              <p:spPr bwMode="auto">
                <a:xfrm>
                  <a:off x="7766050" y="3609975"/>
                  <a:ext cx="34925" cy="38100"/>
                </a:xfrm>
                <a:custGeom>
                  <a:avLst/>
                  <a:gdLst>
                    <a:gd name="T0" fmla="*/ 8 w 22"/>
                    <a:gd name="T1" fmla="*/ 24 h 24"/>
                    <a:gd name="T2" fmla="*/ 0 w 22"/>
                    <a:gd name="T3" fmla="*/ 14 h 24"/>
                    <a:gd name="T4" fmla="*/ 14 w 22"/>
                    <a:gd name="T5" fmla="*/ 0 h 24"/>
                    <a:gd name="T6" fmla="*/ 22 w 22"/>
                    <a:gd name="T7" fmla="*/ 9 h 24"/>
                    <a:gd name="T8" fmla="*/ 8 w 22"/>
                    <a:gd name="T9" fmla="*/ 24 h 24"/>
                  </a:gdLst>
                  <a:ahLst/>
                  <a:cxnLst>
                    <a:cxn ang="0">
                      <a:pos x="T0" y="T1"/>
                    </a:cxn>
                    <a:cxn ang="0">
                      <a:pos x="T2" y="T3"/>
                    </a:cxn>
                    <a:cxn ang="0">
                      <a:pos x="T4" y="T5"/>
                    </a:cxn>
                    <a:cxn ang="0">
                      <a:pos x="T6" y="T7"/>
                    </a:cxn>
                    <a:cxn ang="0">
                      <a:pos x="T8" y="T9"/>
                    </a:cxn>
                  </a:cxnLst>
                  <a:rect l="0" t="0" r="r" b="b"/>
                  <a:pathLst>
                    <a:path w="22" h="24">
                      <a:moveTo>
                        <a:pt x="8" y="24"/>
                      </a:moveTo>
                      <a:lnTo>
                        <a:pt x="0" y="14"/>
                      </a:lnTo>
                      <a:lnTo>
                        <a:pt x="14" y="0"/>
                      </a:lnTo>
                      <a:lnTo>
                        <a:pt x="22" y="9"/>
                      </a:lnTo>
                      <a:lnTo>
                        <a:pt x="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1" name="Freeform 3436"/>
                <p:cNvSpPr>
                  <a:spLocks noEditPoints="1"/>
                </p:cNvSpPr>
                <p:nvPr/>
              </p:nvSpPr>
              <p:spPr bwMode="auto">
                <a:xfrm>
                  <a:off x="7726363" y="3624263"/>
                  <a:ext cx="61913" cy="61913"/>
                </a:xfrm>
                <a:custGeom>
                  <a:avLst/>
                  <a:gdLst>
                    <a:gd name="T0" fmla="*/ 18 w 36"/>
                    <a:gd name="T1" fmla="*/ 36 h 36"/>
                    <a:gd name="T2" fmla="*/ 5 w 36"/>
                    <a:gd name="T3" fmla="*/ 31 h 36"/>
                    <a:gd name="T4" fmla="*/ 0 w 36"/>
                    <a:gd name="T5" fmla="*/ 18 h 36"/>
                    <a:gd name="T6" fmla="*/ 5 w 36"/>
                    <a:gd name="T7" fmla="*/ 5 h 36"/>
                    <a:gd name="T8" fmla="*/ 5 w 36"/>
                    <a:gd name="T9" fmla="*/ 5 h 36"/>
                    <a:gd name="T10" fmla="*/ 18 w 36"/>
                    <a:gd name="T11" fmla="*/ 0 h 36"/>
                    <a:gd name="T12" fmla="*/ 31 w 36"/>
                    <a:gd name="T13" fmla="*/ 5 h 36"/>
                    <a:gd name="T14" fmla="*/ 36 w 36"/>
                    <a:gd name="T15" fmla="*/ 18 h 36"/>
                    <a:gd name="T16" fmla="*/ 31 w 36"/>
                    <a:gd name="T17" fmla="*/ 31 h 36"/>
                    <a:gd name="T18" fmla="*/ 18 w 36"/>
                    <a:gd name="T19" fmla="*/ 36 h 36"/>
                    <a:gd name="T20" fmla="*/ 18 w 36"/>
                    <a:gd name="T21" fmla="*/ 12 h 36"/>
                    <a:gd name="T22" fmla="*/ 14 w 36"/>
                    <a:gd name="T23" fmla="*/ 14 h 36"/>
                    <a:gd name="T24" fmla="*/ 14 w 36"/>
                    <a:gd name="T25" fmla="*/ 14 h 36"/>
                    <a:gd name="T26" fmla="*/ 12 w 36"/>
                    <a:gd name="T27" fmla="*/ 18 h 36"/>
                    <a:gd name="T28" fmla="*/ 14 w 36"/>
                    <a:gd name="T29" fmla="*/ 22 h 36"/>
                    <a:gd name="T30" fmla="*/ 23 w 36"/>
                    <a:gd name="T31" fmla="*/ 22 h 36"/>
                    <a:gd name="T32" fmla="*/ 24 w 36"/>
                    <a:gd name="T33" fmla="*/ 18 h 36"/>
                    <a:gd name="T34" fmla="*/ 23 w 36"/>
                    <a:gd name="T35" fmla="*/ 14 h 36"/>
                    <a:gd name="T36" fmla="*/ 18 w 36"/>
                    <a:gd name="T37"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6">
                      <a:moveTo>
                        <a:pt x="18" y="36"/>
                      </a:moveTo>
                      <a:cubicBezTo>
                        <a:pt x="13" y="36"/>
                        <a:pt x="9" y="34"/>
                        <a:pt x="5" y="31"/>
                      </a:cubicBezTo>
                      <a:cubicBezTo>
                        <a:pt x="2" y="27"/>
                        <a:pt x="0" y="23"/>
                        <a:pt x="0" y="18"/>
                      </a:cubicBezTo>
                      <a:cubicBezTo>
                        <a:pt x="0" y="13"/>
                        <a:pt x="2" y="8"/>
                        <a:pt x="5" y="5"/>
                      </a:cubicBezTo>
                      <a:cubicBezTo>
                        <a:pt x="5" y="5"/>
                        <a:pt x="5" y="5"/>
                        <a:pt x="5" y="5"/>
                      </a:cubicBezTo>
                      <a:cubicBezTo>
                        <a:pt x="9" y="2"/>
                        <a:pt x="13" y="0"/>
                        <a:pt x="18" y="0"/>
                      </a:cubicBezTo>
                      <a:cubicBezTo>
                        <a:pt x="23" y="0"/>
                        <a:pt x="28" y="2"/>
                        <a:pt x="31" y="5"/>
                      </a:cubicBezTo>
                      <a:cubicBezTo>
                        <a:pt x="34" y="8"/>
                        <a:pt x="36" y="13"/>
                        <a:pt x="36" y="18"/>
                      </a:cubicBezTo>
                      <a:cubicBezTo>
                        <a:pt x="36" y="23"/>
                        <a:pt x="34" y="27"/>
                        <a:pt x="31" y="31"/>
                      </a:cubicBezTo>
                      <a:cubicBezTo>
                        <a:pt x="28" y="34"/>
                        <a:pt x="23" y="36"/>
                        <a:pt x="18" y="36"/>
                      </a:cubicBezTo>
                      <a:close/>
                      <a:moveTo>
                        <a:pt x="18" y="12"/>
                      </a:moveTo>
                      <a:cubicBezTo>
                        <a:pt x="17" y="12"/>
                        <a:pt x="15" y="12"/>
                        <a:pt x="14" y="14"/>
                      </a:cubicBezTo>
                      <a:cubicBezTo>
                        <a:pt x="14" y="14"/>
                        <a:pt x="14" y="14"/>
                        <a:pt x="14" y="14"/>
                      </a:cubicBezTo>
                      <a:cubicBezTo>
                        <a:pt x="13" y="15"/>
                        <a:pt x="12" y="16"/>
                        <a:pt x="12" y="18"/>
                      </a:cubicBezTo>
                      <a:cubicBezTo>
                        <a:pt x="12" y="19"/>
                        <a:pt x="13" y="21"/>
                        <a:pt x="14" y="22"/>
                      </a:cubicBezTo>
                      <a:cubicBezTo>
                        <a:pt x="16" y="24"/>
                        <a:pt x="20" y="24"/>
                        <a:pt x="23" y="22"/>
                      </a:cubicBezTo>
                      <a:cubicBezTo>
                        <a:pt x="24" y="21"/>
                        <a:pt x="24" y="19"/>
                        <a:pt x="24" y="18"/>
                      </a:cubicBezTo>
                      <a:cubicBezTo>
                        <a:pt x="24" y="16"/>
                        <a:pt x="24" y="15"/>
                        <a:pt x="23" y="14"/>
                      </a:cubicBezTo>
                      <a:cubicBezTo>
                        <a:pt x="21" y="12"/>
                        <a:pt x="20" y="1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2" name="Freeform 3437"/>
                <p:cNvSpPr/>
                <p:nvPr/>
              </p:nvSpPr>
              <p:spPr bwMode="auto">
                <a:xfrm>
                  <a:off x="7673975" y="3654425"/>
                  <a:ext cx="84138" cy="84138"/>
                </a:xfrm>
                <a:custGeom>
                  <a:avLst/>
                  <a:gdLst>
                    <a:gd name="T0" fmla="*/ 49 w 49"/>
                    <a:gd name="T1" fmla="*/ 49 h 49"/>
                    <a:gd name="T2" fmla="*/ 15 w 49"/>
                    <a:gd name="T3" fmla="*/ 34 h 49"/>
                    <a:gd name="T4" fmla="*/ 0 w 49"/>
                    <a:gd name="T5" fmla="*/ 0 h 49"/>
                    <a:gd name="T6" fmla="*/ 12 w 49"/>
                    <a:gd name="T7" fmla="*/ 0 h 49"/>
                    <a:gd name="T8" fmla="*/ 23 w 49"/>
                    <a:gd name="T9" fmla="*/ 26 h 49"/>
                    <a:gd name="T10" fmla="*/ 49 w 49"/>
                    <a:gd name="T11" fmla="*/ 37 h 49"/>
                    <a:gd name="T12" fmla="*/ 49 w 49"/>
                    <a:gd name="T13" fmla="*/ 37 h 49"/>
                    <a:gd name="T14" fmla="*/ 49 w 49"/>
                    <a:gd name="T15" fmla="*/ 49 h 49"/>
                    <a:gd name="T16" fmla="*/ 49 w 49"/>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9" y="49"/>
                      </a:moveTo>
                      <a:cubicBezTo>
                        <a:pt x="36" y="49"/>
                        <a:pt x="24" y="44"/>
                        <a:pt x="15" y="34"/>
                      </a:cubicBezTo>
                      <a:cubicBezTo>
                        <a:pt x="5" y="25"/>
                        <a:pt x="0" y="13"/>
                        <a:pt x="0" y="0"/>
                      </a:cubicBezTo>
                      <a:cubicBezTo>
                        <a:pt x="12" y="0"/>
                        <a:pt x="12" y="0"/>
                        <a:pt x="12" y="0"/>
                      </a:cubicBezTo>
                      <a:cubicBezTo>
                        <a:pt x="12" y="10"/>
                        <a:pt x="16" y="19"/>
                        <a:pt x="23" y="26"/>
                      </a:cubicBezTo>
                      <a:cubicBezTo>
                        <a:pt x="30" y="33"/>
                        <a:pt x="39" y="37"/>
                        <a:pt x="49" y="37"/>
                      </a:cubicBezTo>
                      <a:cubicBezTo>
                        <a:pt x="49" y="37"/>
                        <a:pt x="49" y="37"/>
                        <a:pt x="49" y="37"/>
                      </a:cubicBezTo>
                      <a:cubicBezTo>
                        <a:pt x="49" y="49"/>
                        <a:pt x="49" y="49"/>
                        <a:pt x="49" y="49"/>
                      </a:cubicBezTo>
                      <a:cubicBezTo>
                        <a:pt x="49" y="49"/>
                        <a:pt x="49" y="49"/>
                        <a:pt x="49"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3" name="Freeform 3438"/>
                <p:cNvSpPr/>
                <p:nvPr/>
              </p:nvSpPr>
              <p:spPr bwMode="auto">
                <a:xfrm>
                  <a:off x="7621588" y="3654425"/>
                  <a:ext cx="136525" cy="138113"/>
                </a:xfrm>
                <a:custGeom>
                  <a:avLst/>
                  <a:gdLst>
                    <a:gd name="T0" fmla="*/ 80 w 80"/>
                    <a:gd name="T1" fmla="*/ 81 h 81"/>
                    <a:gd name="T2" fmla="*/ 23 w 80"/>
                    <a:gd name="T3" fmla="*/ 57 h 81"/>
                    <a:gd name="T4" fmla="*/ 0 w 80"/>
                    <a:gd name="T5" fmla="*/ 0 h 81"/>
                    <a:gd name="T6" fmla="*/ 12 w 80"/>
                    <a:gd name="T7" fmla="*/ 0 h 81"/>
                    <a:gd name="T8" fmla="*/ 32 w 80"/>
                    <a:gd name="T9" fmla="*/ 48 h 81"/>
                    <a:gd name="T10" fmla="*/ 80 w 80"/>
                    <a:gd name="T11" fmla="*/ 69 h 81"/>
                    <a:gd name="T12" fmla="*/ 80 w 80"/>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0" h="81">
                      <a:moveTo>
                        <a:pt x="80" y="81"/>
                      </a:moveTo>
                      <a:cubicBezTo>
                        <a:pt x="58" y="81"/>
                        <a:pt x="38" y="72"/>
                        <a:pt x="23" y="57"/>
                      </a:cubicBezTo>
                      <a:cubicBezTo>
                        <a:pt x="8" y="42"/>
                        <a:pt x="0" y="22"/>
                        <a:pt x="0" y="0"/>
                      </a:cubicBezTo>
                      <a:cubicBezTo>
                        <a:pt x="12" y="0"/>
                        <a:pt x="12" y="0"/>
                        <a:pt x="12" y="0"/>
                      </a:cubicBezTo>
                      <a:cubicBezTo>
                        <a:pt x="12" y="18"/>
                        <a:pt x="19" y="36"/>
                        <a:pt x="32" y="48"/>
                      </a:cubicBezTo>
                      <a:cubicBezTo>
                        <a:pt x="45" y="61"/>
                        <a:pt x="62" y="69"/>
                        <a:pt x="80" y="69"/>
                      </a:cubicBezTo>
                      <a:lnTo>
                        <a:pt x="80"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4" name="Freeform 3439"/>
                <p:cNvSpPr/>
                <p:nvPr/>
              </p:nvSpPr>
              <p:spPr bwMode="auto">
                <a:xfrm>
                  <a:off x="7562850" y="3654425"/>
                  <a:ext cx="195263" cy="195263"/>
                </a:xfrm>
                <a:custGeom>
                  <a:avLst/>
                  <a:gdLst>
                    <a:gd name="T0" fmla="*/ 114 w 114"/>
                    <a:gd name="T1" fmla="*/ 114 h 114"/>
                    <a:gd name="T2" fmla="*/ 33 w 114"/>
                    <a:gd name="T3" fmla="*/ 81 h 114"/>
                    <a:gd name="T4" fmla="*/ 0 w 114"/>
                    <a:gd name="T5" fmla="*/ 0 h 114"/>
                    <a:gd name="T6" fmla="*/ 12 w 114"/>
                    <a:gd name="T7" fmla="*/ 0 h 114"/>
                    <a:gd name="T8" fmla="*/ 42 w 114"/>
                    <a:gd name="T9" fmla="*/ 72 h 114"/>
                    <a:gd name="T10" fmla="*/ 114 w 114"/>
                    <a:gd name="T11" fmla="*/ 102 h 114"/>
                    <a:gd name="T12" fmla="*/ 114 w 114"/>
                    <a:gd name="T13" fmla="*/ 114 h 114"/>
                  </a:gdLst>
                  <a:ahLst/>
                  <a:cxnLst>
                    <a:cxn ang="0">
                      <a:pos x="T0" y="T1"/>
                    </a:cxn>
                    <a:cxn ang="0">
                      <a:pos x="T2" y="T3"/>
                    </a:cxn>
                    <a:cxn ang="0">
                      <a:pos x="T4" y="T5"/>
                    </a:cxn>
                    <a:cxn ang="0">
                      <a:pos x="T6" y="T7"/>
                    </a:cxn>
                    <a:cxn ang="0">
                      <a:pos x="T8" y="T9"/>
                    </a:cxn>
                    <a:cxn ang="0">
                      <a:pos x="T10" y="T11"/>
                    </a:cxn>
                    <a:cxn ang="0">
                      <a:pos x="T12" y="T13"/>
                    </a:cxn>
                  </a:cxnLst>
                  <a:rect l="0" t="0" r="r" b="b"/>
                  <a:pathLst>
                    <a:path w="114" h="114">
                      <a:moveTo>
                        <a:pt x="114" y="114"/>
                      </a:moveTo>
                      <a:cubicBezTo>
                        <a:pt x="83" y="114"/>
                        <a:pt x="55" y="102"/>
                        <a:pt x="33" y="81"/>
                      </a:cubicBezTo>
                      <a:cubicBezTo>
                        <a:pt x="12" y="59"/>
                        <a:pt x="0" y="31"/>
                        <a:pt x="0" y="0"/>
                      </a:cubicBezTo>
                      <a:cubicBezTo>
                        <a:pt x="12" y="0"/>
                        <a:pt x="12" y="0"/>
                        <a:pt x="12" y="0"/>
                      </a:cubicBezTo>
                      <a:cubicBezTo>
                        <a:pt x="12" y="27"/>
                        <a:pt x="23" y="53"/>
                        <a:pt x="42" y="72"/>
                      </a:cubicBezTo>
                      <a:cubicBezTo>
                        <a:pt x="61" y="92"/>
                        <a:pt x="87" y="102"/>
                        <a:pt x="114" y="102"/>
                      </a:cubicBezTo>
                      <a:lnTo>
                        <a:pt x="114"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5" name="Freeform 3440"/>
                <p:cNvSpPr>
                  <a:spLocks noEditPoints="1"/>
                </p:cNvSpPr>
                <p:nvPr/>
              </p:nvSpPr>
              <p:spPr bwMode="auto">
                <a:xfrm>
                  <a:off x="7800975" y="3192463"/>
                  <a:ext cx="415925" cy="412750"/>
                </a:xfrm>
                <a:custGeom>
                  <a:avLst/>
                  <a:gdLst>
                    <a:gd name="T0" fmla="*/ 103 w 244"/>
                    <a:gd name="T1" fmla="*/ 241 h 241"/>
                    <a:gd name="T2" fmla="*/ 80 w 244"/>
                    <a:gd name="T3" fmla="*/ 232 h 241"/>
                    <a:gd name="T4" fmla="*/ 12 w 244"/>
                    <a:gd name="T5" fmla="*/ 164 h 241"/>
                    <a:gd name="T6" fmla="*/ 12 w 244"/>
                    <a:gd name="T7" fmla="*/ 119 h 241"/>
                    <a:gd name="T8" fmla="*/ 121 w 244"/>
                    <a:gd name="T9" fmla="*/ 10 h 241"/>
                    <a:gd name="T10" fmla="*/ 144 w 244"/>
                    <a:gd name="T11" fmla="*/ 0 h 241"/>
                    <a:gd name="T12" fmla="*/ 166 w 244"/>
                    <a:gd name="T13" fmla="*/ 10 h 241"/>
                    <a:gd name="T14" fmla="*/ 234 w 244"/>
                    <a:gd name="T15" fmla="*/ 78 h 241"/>
                    <a:gd name="T16" fmla="*/ 244 w 244"/>
                    <a:gd name="T17" fmla="*/ 100 h 241"/>
                    <a:gd name="T18" fmla="*/ 234 w 244"/>
                    <a:gd name="T19" fmla="*/ 123 h 241"/>
                    <a:gd name="T20" fmla="*/ 125 w 244"/>
                    <a:gd name="T21" fmla="*/ 232 h 241"/>
                    <a:gd name="T22" fmla="*/ 103 w 244"/>
                    <a:gd name="T23" fmla="*/ 241 h 241"/>
                    <a:gd name="T24" fmla="*/ 89 w 244"/>
                    <a:gd name="T25" fmla="*/ 224 h 241"/>
                    <a:gd name="T26" fmla="*/ 103 w 244"/>
                    <a:gd name="T27" fmla="*/ 229 h 241"/>
                    <a:gd name="T28" fmla="*/ 116 w 244"/>
                    <a:gd name="T29" fmla="*/ 224 h 241"/>
                    <a:gd name="T30" fmla="*/ 226 w 244"/>
                    <a:gd name="T31" fmla="*/ 114 h 241"/>
                    <a:gd name="T32" fmla="*/ 232 w 244"/>
                    <a:gd name="T33" fmla="*/ 100 h 241"/>
                    <a:gd name="T34" fmla="*/ 226 w 244"/>
                    <a:gd name="T35" fmla="*/ 87 h 241"/>
                    <a:gd name="T36" fmla="*/ 158 w 244"/>
                    <a:gd name="T37" fmla="*/ 18 h 241"/>
                    <a:gd name="T38" fmla="*/ 144 w 244"/>
                    <a:gd name="T39" fmla="*/ 12 h 241"/>
                    <a:gd name="T40" fmla="*/ 130 w 244"/>
                    <a:gd name="T41" fmla="*/ 18 h 241"/>
                    <a:gd name="T42" fmla="*/ 20 w 244"/>
                    <a:gd name="T43" fmla="*/ 128 h 241"/>
                    <a:gd name="T44" fmla="*/ 20 w 244"/>
                    <a:gd name="T45" fmla="*/ 155 h 241"/>
                    <a:gd name="T46" fmla="*/ 89 w 244"/>
                    <a:gd name="T47" fmla="*/ 22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241">
                      <a:moveTo>
                        <a:pt x="103" y="241"/>
                      </a:moveTo>
                      <a:cubicBezTo>
                        <a:pt x="94" y="241"/>
                        <a:pt x="86" y="238"/>
                        <a:pt x="80" y="232"/>
                      </a:cubicBezTo>
                      <a:cubicBezTo>
                        <a:pt x="12" y="164"/>
                        <a:pt x="12" y="164"/>
                        <a:pt x="12" y="164"/>
                      </a:cubicBezTo>
                      <a:cubicBezTo>
                        <a:pt x="0" y="152"/>
                        <a:pt x="0" y="131"/>
                        <a:pt x="12" y="119"/>
                      </a:cubicBezTo>
                      <a:cubicBezTo>
                        <a:pt x="121" y="10"/>
                        <a:pt x="121" y="10"/>
                        <a:pt x="121" y="10"/>
                      </a:cubicBezTo>
                      <a:cubicBezTo>
                        <a:pt x="127" y="4"/>
                        <a:pt x="135" y="0"/>
                        <a:pt x="144" y="0"/>
                      </a:cubicBezTo>
                      <a:cubicBezTo>
                        <a:pt x="152" y="0"/>
                        <a:pt x="160" y="4"/>
                        <a:pt x="166" y="10"/>
                      </a:cubicBezTo>
                      <a:cubicBezTo>
                        <a:pt x="234" y="78"/>
                        <a:pt x="234" y="78"/>
                        <a:pt x="234" y="78"/>
                      </a:cubicBezTo>
                      <a:cubicBezTo>
                        <a:pt x="240" y="84"/>
                        <a:pt x="244" y="92"/>
                        <a:pt x="244" y="100"/>
                      </a:cubicBezTo>
                      <a:cubicBezTo>
                        <a:pt x="244" y="109"/>
                        <a:pt x="240" y="117"/>
                        <a:pt x="234" y="123"/>
                      </a:cubicBezTo>
                      <a:cubicBezTo>
                        <a:pt x="125" y="232"/>
                        <a:pt x="125" y="232"/>
                        <a:pt x="125" y="232"/>
                      </a:cubicBezTo>
                      <a:cubicBezTo>
                        <a:pt x="119" y="238"/>
                        <a:pt x="111" y="241"/>
                        <a:pt x="103" y="241"/>
                      </a:cubicBezTo>
                      <a:close/>
                      <a:moveTo>
                        <a:pt x="89" y="224"/>
                      </a:moveTo>
                      <a:cubicBezTo>
                        <a:pt x="92" y="227"/>
                        <a:pt x="97" y="229"/>
                        <a:pt x="103" y="229"/>
                      </a:cubicBezTo>
                      <a:cubicBezTo>
                        <a:pt x="108" y="229"/>
                        <a:pt x="113" y="227"/>
                        <a:pt x="116" y="224"/>
                      </a:cubicBezTo>
                      <a:cubicBezTo>
                        <a:pt x="226" y="114"/>
                        <a:pt x="226" y="114"/>
                        <a:pt x="226" y="114"/>
                      </a:cubicBezTo>
                      <a:cubicBezTo>
                        <a:pt x="230" y="111"/>
                        <a:pt x="232" y="106"/>
                        <a:pt x="232" y="100"/>
                      </a:cubicBezTo>
                      <a:cubicBezTo>
                        <a:pt x="232" y="95"/>
                        <a:pt x="230" y="90"/>
                        <a:pt x="226" y="87"/>
                      </a:cubicBezTo>
                      <a:cubicBezTo>
                        <a:pt x="158" y="18"/>
                        <a:pt x="158" y="18"/>
                        <a:pt x="158" y="18"/>
                      </a:cubicBezTo>
                      <a:cubicBezTo>
                        <a:pt x="154" y="14"/>
                        <a:pt x="149" y="12"/>
                        <a:pt x="144" y="12"/>
                      </a:cubicBezTo>
                      <a:cubicBezTo>
                        <a:pt x="138" y="12"/>
                        <a:pt x="134" y="14"/>
                        <a:pt x="130" y="18"/>
                      </a:cubicBezTo>
                      <a:cubicBezTo>
                        <a:pt x="20" y="128"/>
                        <a:pt x="20" y="128"/>
                        <a:pt x="20" y="128"/>
                      </a:cubicBezTo>
                      <a:cubicBezTo>
                        <a:pt x="13" y="135"/>
                        <a:pt x="13" y="148"/>
                        <a:pt x="20" y="155"/>
                      </a:cubicBezTo>
                      <a:lnTo>
                        <a:pt x="89"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6" name="Freeform 3441"/>
                <p:cNvSpPr>
                  <a:spLocks noEditPoints="1"/>
                </p:cNvSpPr>
                <p:nvPr/>
              </p:nvSpPr>
              <p:spPr bwMode="auto">
                <a:xfrm>
                  <a:off x="8108950" y="3016250"/>
                  <a:ext cx="277813" cy="279400"/>
                </a:xfrm>
                <a:custGeom>
                  <a:avLst/>
                  <a:gdLst>
                    <a:gd name="T0" fmla="*/ 69 w 163"/>
                    <a:gd name="T1" fmla="*/ 163 h 163"/>
                    <a:gd name="T2" fmla="*/ 47 w 163"/>
                    <a:gd name="T3" fmla="*/ 154 h 163"/>
                    <a:gd name="T4" fmla="*/ 12 w 163"/>
                    <a:gd name="T5" fmla="*/ 119 h 163"/>
                    <a:gd name="T6" fmla="*/ 12 w 163"/>
                    <a:gd name="T7" fmla="*/ 75 h 163"/>
                    <a:gd name="T8" fmla="*/ 75 w 163"/>
                    <a:gd name="T9" fmla="*/ 12 h 163"/>
                    <a:gd name="T10" fmla="*/ 120 w 163"/>
                    <a:gd name="T11" fmla="*/ 12 h 163"/>
                    <a:gd name="T12" fmla="*/ 154 w 163"/>
                    <a:gd name="T13" fmla="*/ 47 h 163"/>
                    <a:gd name="T14" fmla="*/ 163 w 163"/>
                    <a:gd name="T15" fmla="*/ 69 h 163"/>
                    <a:gd name="T16" fmla="*/ 154 w 163"/>
                    <a:gd name="T17" fmla="*/ 91 h 163"/>
                    <a:gd name="T18" fmla="*/ 91 w 163"/>
                    <a:gd name="T19" fmla="*/ 154 h 163"/>
                    <a:gd name="T20" fmla="*/ 69 w 163"/>
                    <a:gd name="T21" fmla="*/ 163 h 163"/>
                    <a:gd name="T22" fmla="*/ 97 w 163"/>
                    <a:gd name="T23" fmla="*/ 15 h 163"/>
                    <a:gd name="T24" fmla="*/ 83 w 163"/>
                    <a:gd name="T25" fmla="*/ 21 h 163"/>
                    <a:gd name="T26" fmla="*/ 21 w 163"/>
                    <a:gd name="T27" fmla="*/ 83 h 163"/>
                    <a:gd name="T28" fmla="*/ 21 w 163"/>
                    <a:gd name="T29" fmla="*/ 111 h 163"/>
                    <a:gd name="T30" fmla="*/ 55 w 163"/>
                    <a:gd name="T31" fmla="*/ 145 h 163"/>
                    <a:gd name="T32" fmla="*/ 69 w 163"/>
                    <a:gd name="T33" fmla="*/ 151 h 163"/>
                    <a:gd name="T34" fmla="*/ 83 w 163"/>
                    <a:gd name="T35" fmla="*/ 145 h 163"/>
                    <a:gd name="T36" fmla="*/ 145 w 163"/>
                    <a:gd name="T37" fmla="*/ 83 h 163"/>
                    <a:gd name="T38" fmla="*/ 151 w 163"/>
                    <a:gd name="T39" fmla="*/ 69 h 163"/>
                    <a:gd name="T40" fmla="*/ 145 w 163"/>
                    <a:gd name="T41" fmla="*/ 55 h 163"/>
                    <a:gd name="T42" fmla="*/ 111 w 163"/>
                    <a:gd name="T43" fmla="*/ 21 h 163"/>
                    <a:gd name="T44" fmla="*/ 97 w 163"/>
                    <a:gd name="T45"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163">
                      <a:moveTo>
                        <a:pt x="69" y="163"/>
                      </a:moveTo>
                      <a:cubicBezTo>
                        <a:pt x="61" y="163"/>
                        <a:pt x="53" y="160"/>
                        <a:pt x="47" y="154"/>
                      </a:cubicBezTo>
                      <a:cubicBezTo>
                        <a:pt x="12" y="119"/>
                        <a:pt x="12" y="119"/>
                        <a:pt x="12" y="119"/>
                      </a:cubicBezTo>
                      <a:cubicBezTo>
                        <a:pt x="0" y="107"/>
                        <a:pt x="0" y="87"/>
                        <a:pt x="12" y="75"/>
                      </a:cubicBezTo>
                      <a:cubicBezTo>
                        <a:pt x="75" y="12"/>
                        <a:pt x="75" y="12"/>
                        <a:pt x="75" y="12"/>
                      </a:cubicBezTo>
                      <a:cubicBezTo>
                        <a:pt x="87" y="0"/>
                        <a:pt x="107" y="0"/>
                        <a:pt x="120" y="12"/>
                      </a:cubicBezTo>
                      <a:cubicBezTo>
                        <a:pt x="154" y="47"/>
                        <a:pt x="154" y="47"/>
                        <a:pt x="154" y="47"/>
                      </a:cubicBezTo>
                      <a:cubicBezTo>
                        <a:pt x="160" y="53"/>
                        <a:pt x="163" y="60"/>
                        <a:pt x="163" y="69"/>
                      </a:cubicBezTo>
                      <a:cubicBezTo>
                        <a:pt x="163" y="77"/>
                        <a:pt x="160" y="85"/>
                        <a:pt x="154" y="91"/>
                      </a:cubicBezTo>
                      <a:cubicBezTo>
                        <a:pt x="91" y="154"/>
                        <a:pt x="91" y="154"/>
                        <a:pt x="91" y="154"/>
                      </a:cubicBezTo>
                      <a:cubicBezTo>
                        <a:pt x="85" y="160"/>
                        <a:pt x="77" y="163"/>
                        <a:pt x="69" y="163"/>
                      </a:cubicBezTo>
                      <a:close/>
                      <a:moveTo>
                        <a:pt x="97" y="15"/>
                      </a:moveTo>
                      <a:cubicBezTo>
                        <a:pt x="92" y="15"/>
                        <a:pt x="87" y="17"/>
                        <a:pt x="83" y="21"/>
                      </a:cubicBezTo>
                      <a:cubicBezTo>
                        <a:pt x="21" y="83"/>
                        <a:pt x="21" y="83"/>
                        <a:pt x="21" y="83"/>
                      </a:cubicBezTo>
                      <a:cubicBezTo>
                        <a:pt x="13" y="91"/>
                        <a:pt x="13" y="103"/>
                        <a:pt x="21" y="111"/>
                      </a:cubicBezTo>
                      <a:cubicBezTo>
                        <a:pt x="55" y="145"/>
                        <a:pt x="55" y="145"/>
                        <a:pt x="55" y="145"/>
                      </a:cubicBezTo>
                      <a:cubicBezTo>
                        <a:pt x="59" y="149"/>
                        <a:pt x="64" y="151"/>
                        <a:pt x="69" y="151"/>
                      </a:cubicBezTo>
                      <a:cubicBezTo>
                        <a:pt x="74" y="151"/>
                        <a:pt x="79" y="149"/>
                        <a:pt x="83" y="145"/>
                      </a:cubicBezTo>
                      <a:cubicBezTo>
                        <a:pt x="145" y="83"/>
                        <a:pt x="145" y="83"/>
                        <a:pt x="145" y="83"/>
                      </a:cubicBezTo>
                      <a:cubicBezTo>
                        <a:pt x="149" y="79"/>
                        <a:pt x="151" y="74"/>
                        <a:pt x="151" y="69"/>
                      </a:cubicBezTo>
                      <a:cubicBezTo>
                        <a:pt x="151" y="64"/>
                        <a:pt x="149" y="59"/>
                        <a:pt x="145" y="55"/>
                      </a:cubicBezTo>
                      <a:cubicBezTo>
                        <a:pt x="111" y="21"/>
                        <a:pt x="111" y="21"/>
                        <a:pt x="111" y="21"/>
                      </a:cubicBezTo>
                      <a:cubicBezTo>
                        <a:pt x="107" y="17"/>
                        <a:pt x="102" y="15"/>
                        <a:pt x="9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7" name="Freeform 3442"/>
                <p:cNvSpPr/>
                <p:nvPr/>
              </p:nvSpPr>
              <p:spPr bwMode="auto">
                <a:xfrm>
                  <a:off x="8101013" y="3209925"/>
                  <a:ext cx="47625" cy="46038"/>
                </a:xfrm>
                <a:custGeom>
                  <a:avLst/>
                  <a:gdLst>
                    <a:gd name="T0" fmla="*/ 10 w 30"/>
                    <a:gd name="T1" fmla="*/ 29 h 29"/>
                    <a:gd name="T2" fmla="*/ 0 w 30"/>
                    <a:gd name="T3" fmla="*/ 20 h 29"/>
                    <a:gd name="T4" fmla="*/ 20 w 30"/>
                    <a:gd name="T5" fmla="*/ 0 h 29"/>
                    <a:gd name="T6" fmla="*/ 30 w 30"/>
                    <a:gd name="T7" fmla="*/ 9 h 29"/>
                    <a:gd name="T8" fmla="*/ 10 w 30"/>
                    <a:gd name="T9" fmla="*/ 29 h 29"/>
                  </a:gdLst>
                  <a:ahLst/>
                  <a:cxnLst>
                    <a:cxn ang="0">
                      <a:pos x="T0" y="T1"/>
                    </a:cxn>
                    <a:cxn ang="0">
                      <a:pos x="T2" y="T3"/>
                    </a:cxn>
                    <a:cxn ang="0">
                      <a:pos x="T4" y="T5"/>
                    </a:cxn>
                    <a:cxn ang="0">
                      <a:pos x="T6" y="T7"/>
                    </a:cxn>
                    <a:cxn ang="0">
                      <a:pos x="T8" y="T9"/>
                    </a:cxn>
                  </a:cxnLst>
                  <a:rect l="0" t="0" r="r" b="b"/>
                  <a:pathLst>
                    <a:path w="30" h="29">
                      <a:moveTo>
                        <a:pt x="10" y="29"/>
                      </a:moveTo>
                      <a:lnTo>
                        <a:pt x="0" y="20"/>
                      </a:lnTo>
                      <a:lnTo>
                        <a:pt x="20" y="0"/>
                      </a:lnTo>
                      <a:lnTo>
                        <a:pt x="30" y="9"/>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8" name="Freeform 3443"/>
                <p:cNvSpPr/>
                <p:nvPr/>
              </p:nvSpPr>
              <p:spPr bwMode="auto">
                <a:xfrm>
                  <a:off x="8153400" y="3263900"/>
                  <a:ext cx="46038" cy="46038"/>
                </a:xfrm>
                <a:custGeom>
                  <a:avLst/>
                  <a:gdLst>
                    <a:gd name="T0" fmla="*/ 10 w 29"/>
                    <a:gd name="T1" fmla="*/ 29 h 29"/>
                    <a:gd name="T2" fmla="*/ 0 w 29"/>
                    <a:gd name="T3" fmla="*/ 19 h 29"/>
                    <a:gd name="T4" fmla="*/ 20 w 29"/>
                    <a:gd name="T5" fmla="*/ 0 h 29"/>
                    <a:gd name="T6" fmla="*/ 29 w 29"/>
                    <a:gd name="T7" fmla="*/ 8 h 29"/>
                    <a:gd name="T8" fmla="*/ 10 w 29"/>
                    <a:gd name="T9" fmla="*/ 29 h 29"/>
                  </a:gdLst>
                  <a:ahLst/>
                  <a:cxnLst>
                    <a:cxn ang="0">
                      <a:pos x="T0" y="T1"/>
                    </a:cxn>
                    <a:cxn ang="0">
                      <a:pos x="T2" y="T3"/>
                    </a:cxn>
                    <a:cxn ang="0">
                      <a:pos x="T4" y="T5"/>
                    </a:cxn>
                    <a:cxn ang="0">
                      <a:pos x="T6" y="T7"/>
                    </a:cxn>
                    <a:cxn ang="0">
                      <a:pos x="T8" y="T9"/>
                    </a:cxn>
                  </a:cxnLst>
                  <a:rect l="0" t="0" r="r" b="b"/>
                  <a:pathLst>
                    <a:path w="29" h="29">
                      <a:moveTo>
                        <a:pt x="10" y="29"/>
                      </a:moveTo>
                      <a:lnTo>
                        <a:pt x="0" y="19"/>
                      </a:lnTo>
                      <a:lnTo>
                        <a:pt x="20" y="0"/>
                      </a:lnTo>
                      <a:lnTo>
                        <a:pt x="29" y="8"/>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9" name="Freeform 3444"/>
                <p:cNvSpPr/>
                <p:nvPr/>
              </p:nvSpPr>
              <p:spPr bwMode="auto">
                <a:xfrm>
                  <a:off x="8297863" y="3022600"/>
                  <a:ext cx="88900" cy="88900"/>
                </a:xfrm>
                <a:custGeom>
                  <a:avLst/>
                  <a:gdLst>
                    <a:gd name="T0" fmla="*/ 43 w 52"/>
                    <a:gd name="T1" fmla="*/ 52 h 52"/>
                    <a:gd name="T2" fmla="*/ 35 w 52"/>
                    <a:gd name="T3" fmla="*/ 44 h 52"/>
                    <a:gd name="T4" fmla="*/ 40 w 52"/>
                    <a:gd name="T5" fmla="*/ 31 h 52"/>
                    <a:gd name="T6" fmla="*/ 35 w 52"/>
                    <a:gd name="T7" fmla="*/ 17 h 52"/>
                    <a:gd name="T8" fmla="*/ 21 w 52"/>
                    <a:gd name="T9" fmla="*/ 12 h 52"/>
                    <a:gd name="T10" fmla="*/ 8 w 52"/>
                    <a:gd name="T11" fmla="*/ 17 h 52"/>
                    <a:gd name="T12" fmla="*/ 0 w 52"/>
                    <a:gd name="T13" fmla="*/ 9 h 52"/>
                    <a:gd name="T14" fmla="*/ 21 w 52"/>
                    <a:gd name="T15" fmla="*/ 0 h 52"/>
                    <a:gd name="T16" fmla="*/ 43 w 52"/>
                    <a:gd name="T17" fmla="*/ 9 h 52"/>
                    <a:gd name="T18" fmla="*/ 52 w 52"/>
                    <a:gd name="T19" fmla="*/ 31 h 52"/>
                    <a:gd name="T20" fmla="*/ 43 w 52"/>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52">
                      <a:moveTo>
                        <a:pt x="43" y="52"/>
                      </a:moveTo>
                      <a:cubicBezTo>
                        <a:pt x="35" y="44"/>
                        <a:pt x="35" y="44"/>
                        <a:pt x="35" y="44"/>
                      </a:cubicBezTo>
                      <a:cubicBezTo>
                        <a:pt x="38" y="40"/>
                        <a:pt x="40" y="36"/>
                        <a:pt x="40" y="31"/>
                      </a:cubicBezTo>
                      <a:cubicBezTo>
                        <a:pt x="40" y="26"/>
                        <a:pt x="38" y="21"/>
                        <a:pt x="35" y="17"/>
                      </a:cubicBezTo>
                      <a:cubicBezTo>
                        <a:pt x="31" y="14"/>
                        <a:pt x="26" y="12"/>
                        <a:pt x="21" y="12"/>
                      </a:cubicBezTo>
                      <a:cubicBezTo>
                        <a:pt x="16" y="12"/>
                        <a:pt x="12" y="14"/>
                        <a:pt x="8" y="17"/>
                      </a:cubicBezTo>
                      <a:cubicBezTo>
                        <a:pt x="0" y="9"/>
                        <a:pt x="0" y="9"/>
                        <a:pt x="0" y="9"/>
                      </a:cubicBezTo>
                      <a:cubicBezTo>
                        <a:pt x="6" y="3"/>
                        <a:pt x="13" y="0"/>
                        <a:pt x="21" y="0"/>
                      </a:cubicBezTo>
                      <a:cubicBezTo>
                        <a:pt x="30" y="0"/>
                        <a:pt x="37" y="3"/>
                        <a:pt x="43" y="9"/>
                      </a:cubicBezTo>
                      <a:cubicBezTo>
                        <a:pt x="49" y="15"/>
                        <a:pt x="52" y="22"/>
                        <a:pt x="52" y="31"/>
                      </a:cubicBezTo>
                      <a:cubicBezTo>
                        <a:pt x="52" y="39"/>
                        <a:pt x="49" y="47"/>
                        <a:pt x="4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0" name="Freeform 3445"/>
                <p:cNvSpPr>
                  <a:spLocks noEditPoints="1"/>
                </p:cNvSpPr>
                <p:nvPr/>
              </p:nvSpPr>
              <p:spPr bwMode="auto">
                <a:xfrm>
                  <a:off x="8045450" y="3433763"/>
                  <a:ext cx="312738" cy="314325"/>
                </a:xfrm>
                <a:custGeom>
                  <a:avLst/>
                  <a:gdLst>
                    <a:gd name="T0" fmla="*/ 75 w 184"/>
                    <a:gd name="T1" fmla="*/ 184 h 184"/>
                    <a:gd name="T2" fmla="*/ 67 w 184"/>
                    <a:gd name="T3" fmla="*/ 181 h 184"/>
                    <a:gd name="T4" fmla="*/ 4 w 184"/>
                    <a:gd name="T5" fmla="*/ 118 h 184"/>
                    <a:gd name="T6" fmla="*/ 4 w 184"/>
                    <a:gd name="T7" fmla="*/ 102 h 184"/>
                    <a:gd name="T8" fmla="*/ 102 w 184"/>
                    <a:gd name="T9" fmla="*/ 4 h 184"/>
                    <a:gd name="T10" fmla="*/ 118 w 184"/>
                    <a:gd name="T11" fmla="*/ 4 h 184"/>
                    <a:gd name="T12" fmla="*/ 181 w 184"/>
                    <a:gd name="T13" fmla="*/ 67 h 184"/>
                    <a:gd name="T14" fmla="*/ 184 w 184"/>
                    <a:gd name="T15" fmla="*/ 75 h 184"/>
                    <a:gd name="T16" fmla="*/ 181 w 184"/>
                    <a:gd name="T17" fmla="*/ 83 h 184"/>
                    <a:gd name="T18" fmla="*/ 83 w 184"/>
                    <a:gd name="T19" fmla="*/ 181 h 184"/>
                    <a:gd name="T20" fmla="*/ 75 w 184"/>
                    <a:gd name="T21" fmla="*/ 184 h 184"/>
                    <a:gd name="T22" fmla="*/ 13 w 184"/>
                    <a:gd name="T23" fmla="*/ 110 h 184"/>
                    <a:gd name="T24" fmla="*/ 75 w 184"/>
                    <a:gd name="T25" fmla="*/ 172 h 184"/>
                    <a:gd name="T26" fmla="*/ 172 w 184"/>
                    <a:gd name="T27" fmla="*/ 75 h 184"/>
                    <a:gd name="T28" fmla="*/ 110 w 184"/>
                    <a:gd name="T29" fmla="*/ 13 h 184"/>
                    <a:gd name="T30" fmla="*/ 13 w 184"/>
                    <a:gd name="T31" fmla="*/ 1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4">
                      <a:moveTo>
                        <a:pt x="75" y="184"/>
                      </a:moveTo>
                      <a:cubicBezTo>
                        <a:pt x="72" y="184"/>
                        <a:pt x="69" y="183"/>
                        <a:pt x="67" y="181"/>
                      </a:cubicBezTo>
                      <a:cubicBezTo>
                        <a:pt x="4" y="118"/>
                        <a:pt x="4" y="118"/>
                        <a:pt x="4" y="118"/>
                      </a:cubicBezTo>
                      <a:cubicBezTo>
                        <a:pt x="0" y="114"/>
                        <a:pt x="0" y="106"/>
                        <a:pt x="4" y="102"/>
                      </a:cubicBezTo>
                      <a:cubicBezTo>
                        <a:pt x="102" y="4"/>
                        <a:pt x="102" y="4"/>
                        <a:pt x="102" y="4"/>
                      </a:cubicBezTo>
                      <a:cubicBezTo>
                        <a:pt x="107" y="0"/>
                        <a:pt x="114" y="0"/>
                        <a:pt x="118" y="4"/>
                      </a:cubicBezTo>
                      <a:cubicBezTo>
                        <a:pt x="181" y="67"/>
                        <a:pt x="181" y="67"/>
                        <a:pt x="181" y="67"/>
                      </a:cubicBezTo>
                      <a:cubicBezTo>
                        <a:pt x="183" y="69"/>
                        <a:pt x="184" y="72"/>
                        <a:pt x="184" y="75"/>
                      </a:cubicBezTo>
                      <a:cubicBezTo>
                        <a:pt x="184" y="78"/>
                        <a:pt x="183" y="81"/>
                        <a:pt x="181" y="83"/>
                      </a:cubicBezTo>
                      <a:cubicBezTo>
                        <a:pt x="83" y="181"/>
                        <a:pt x="83" y="181"/>
                        <a:pt x="83" y="181"/>
                      </a:cubicBezTo>
                      <a:cubicBezTo>
                        <a:pt x="81" y="183"/>
                        <a:pt x="78" y="184"/>
                        <a:pt x="75" y="184"/>
                      </a:cubicBezTo>
                      <a:close/>
                      <a:moveTo>
                        <a:pt x="13" y="110"/>
                      </a:moveTo>
                      <a:cubicBezTo>
                        <a:pt x="75" y="172"/>
                        <a:pt x="75" y="172"/>
                        <a:pt x="75" y="172"/>
                      </a:cubicBezTo>
                      <a:cubicBezTo>
                        <a:pt x="172" y="75"/>
                        <a:pt x="172" y="75"/>
                        <a:pt x="172" y="75"/>
                      </a:cubicBezTo>
                      <a:cubicBezTo>
                        <a:pt x="110" y="13"/>
                        <a:pt x="110" y="13"/>
                        <a:pt x="110" y="13"/>
                      </a:cubicBezTo>
                      <a:lnTo>
                        <a:pt x="13"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1" name="Freeform 3446"/>
                <p:cNvSpPr/>
                <p:nvPr/>
              </p:nvSpPr>
              <p:spPr bwMode="auto">
                <a:xfrm>
                  <a:off x="8093075" y="3481388"/>
                  <a:ext cx="57150" cy="58738"/>
                </a:xfrm>
                <a:custGeom>
                  <a:avLst/>
                  <a:gdLst>
                    <a:gd name="T0" fmla="*/ 26 w 36"/>
                    <a:gd name="T1" fmla="*/ 37 h 37"/>
                    <a:gd name="T2" fmla="*/ 0 w 36"/>
                    <a:gd name="T3" fmla="*/ 9 h 37"/>
                    <a:gd name="T4" fmla="*/ 9 w 36"/>
                    <a:gd name="T5" fmla="*/ 0 h 37"/>
                    <a:gd name="T6" fmla="*/ 36 w 36"/>
                    <a:gd name="T7" fmla="*/ 27 h 37"/>
                    <a:gd name="T8" fmla="*/ 26 w 36"/>
                    <a:gd name="T9" fmla="*/ 37 h 37"/>
                  </a:gdLst>
                  <a:ahLst/>
                  <a:cxnLst>
                    <a:cxn ang="0">
                      <a:pos x="T0" y="T1"/>
                    </a:cxn>
                    <a:cxn ang="0">
                      <a:pos x="T2" y="T3"/>
                    </a:cxn>
                    <a:cxn ang="0">
                      <a:pos x="T4" y="T5"/>
                    </a:cxn>
                    <a:cxn ang="0">
                      <a:pos x="T6" y="T7"/>
                    </a:cxn>
                    <a:cxn ang="0">
                      <a:pos x="T8" y="T9"/>
                    </a:cxn>
                  </a:cxnLst>
                  <a:rect l="0" t="0" r="r" b="b"/>
                  <a:pathLst>
                    <a:path w="36" h="37">
                      <a:moveTo>
                        <a:pt x="26" y="37"/>
                      </a:moveTo>
                      <a:lnTo>
                        <a:pt x="0" y="9"/>
                      </a:lnTo>
                      <a:lnTo>
                        <a:pt x="9" y="0"/>
                      </a:lnTo>
                      <a:lnTo>
                        <a:pt x="36" y="27"/>
                      </a:lnTo>
                      <a:lnTo>
                        <a:pt x="26"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2" name="Freeform 3447"/>
                <p:cNvSpPr>
                  <a:spLocks noEditPoints="1"/>
                </p:cNvSpPr>
                <p:nvPr/>
              </p:nvSpPr>
              <p:spPr bwMode="auto">
                <a:xfrm>
                  <a:off x="7662863" y="3049588"/>
                  <a:ext cx="312738" cy="314325"/>
                </a:xfrm>
                <a:custGeom>
                  <a:avLst/>
                  <a:gdLst>
                    <a:gd name="T0" fmla="*/ 75 w 184"/>
                    <a:gd name="T1" fmla="*/ 184 h 184"/>
                    <a:gd name="T2" fmla="*/ 67 w 184"/>
                    <a:gd name="T3" fmla="*/ 181 h 184"/>
                    <a:gd name="T4" fmla="*/ 4 w 184"/>
                    <a:gd name="T5" fmla="*/ 118 h 184"/>
                    <a:gd name="T6" fmla="*/ 5 w 184"/>
                    <a:gd name="T7" fmla="*/ 102 h 184"/>
                    <a:gd name="T8" fmla="*/ 102 w 184"/>
                    <a:gd name="T9" fmla="*/ 4 h 184"/>
                    <a:gd name="T10" fmla="*/ 118 w 184"/>
                    <a:gd name="T11" fmla="*/ 4 h 184"/>
                    <a:gd name="T12" fmla="*/ 181 w 184"/>
                    <a:gd name="T13" fmla="*/ 67 h 184"/>
                    <a:gd name="T14" fmla="*/ 184 w 184"/>
                    <a:gd name="T15" fmla="*/ 75 h 184"/>
                    <a:gd name="T16" fmla="*/ 181 w 184"/>
                    <a:gd name="T17" fmla="*/ 83 h 184"/>
                    <a:gd name="T18" fmla="*/ 83 w 184"/>
                    <a:gd name="T19" fmla="*/ 181 h 184"/>
                    <a:gd name="T20" fmla="*/ 75 w 184"/>
                    <a:gd name="T21" fmla="*/ 184 h 184"/>
                    <a:gd name="T22" fmla="*/ 13 w 184"/>
                    <a:gd name="T23" fmla="*/ 110 h 184"/>
                    <a:gd name="T24" fmla="*/ 75 w 184"/>
                    <a:gd name="T25" fmla="*/ 172 h 184"/>
                    <a:gd name="T26" fmla="*/ 172 w 184"/>
                    <a:gd name="T27" fmla="*/ 75 h 184"/>
                    <a:gd name="T28" fmla="*/ 110 w 184"/>
                    <a:gd name="T29" fmla="*/ 13 h 184"/>
                    <a:gd name="T30" fmla="*/ 13 w 184"/>
                    <a:gd name="T31" fmla="*/ 1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4">
                      <a:moveTo>
                        <a:pt x="75" y="184"/>
                      </a:moveTo>
                      <a:cubicBezTo>
                        <a:pt x="72" y="184"/>
                        <a:pt x="69" y="183"/>
                        <a:pt x="67" y="181"/>
                      </a:cubicBezTo>
                      <a:cubicBezTo>
                        <a:pt x="4" y="118"/>
                        <a:pt x="4" y="118"/>
                        <a:pt x="4" y="118"/>
                      </a:cubicBezTo>
                      <a:cubicBezTo>
                        <a:pt x="0" y="114"/>
                        <a:pt x="0" y="107"/>
                        <a:pt x="5" y="102"/>
                      </a:cubicBezTo>
                      <a:cubicBezTo>
                        <a:pt x="102" y="4"/>
                        <a:pt x="102" y="4"/>
                        <a:pt x="102" y="4"/>
                      </a:cubicBezTo>
                      <a:cubicBezTo>
                        <a:pt x="107" y="0"/>
                        <a:pt x="114" y="0"/>
                        <a:pt x="118" y="4"/>
                      </a:cubicBezTo>
                      <a:cubicBezTo>
                        <a:pt x="181" y="67"/>
                        <a:pt x="181" y="67"/>
                        <a:pt x="181" y="67"/>
                      </a:cubicBezTo>
                      <a:cubicBezTo>
                        <a:pt x="183" y="69"/>
                        <a:pt x="184" y="72"/>
                        <a:pt x="184" y="75"/>
                      </a:cubicBezTo>
                      <a:cubicBezTo>
                        <a:pt x="184" y="78"/>
                        <a:pt x="183" y="81"/>
                        <a:pt x="181" y="83"/>
                      </a:cubicBezTo>
                      <a:cubicBezTo>
                        <a:pt x="83" y="181"/>
                        <a:pt x="83" y="181"/>
                        <a:pt x="83" y="181"/>
                      </a:cubicBezTo>
                      <a:cubicBezTo>
                        <a:pt x="81" y="183"/>
                        <a:pt x="78" y="184"/>
                        <a:pt x="75" y="184"/>
                      </a:cubicBezTo>
                      <a:close/>
                      <a:moveTo>
                        <a:pt x="13" y="110"/>
                      </a:moveTo>
                      <a:cubicBezTo>
                        <a:pt x="75" y="172"/>
                        <a:pt x="75" y="172"/>
                        <a:pt x="75" y="172"/>
                      </a:cubicBezTo>
                      <a:cubicBezTo>
                        <a:pt x="172" y="75"/>
                        <a:pt x="172" y="75"/>
                        <a:pt x="172" y="75"/>
                      </a:cubicBezTo>
                      <a:cubicBezTo>
                        <a:pt x="110" y="13"/>
                        <a:pt x="110" y="13"/>
                        <a:pt x="110" y="13"/>
                      </a:cubicBezTo>
                      <a:lnTo>
                        <a:pt x="13"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3" name="Freeform 3448"/>
                <p:cNvSpPr/>
                <p:nvPr/>
              </p:nvSpPr>
              <p:spPr bwMode="auto">
                <a:xfrm>
                  <a:off x="7872413" y="3259138"/>
                  <a:ext cx="57150" cy="58738"/>
                </a:xfrm>
                <a:custGeom>
                  <a:avLst/>
                  <a:gdLst>
                    <a:gd name="T0" fmla="*/ 27 w 36"/>
                    <a:gd name="T1" fmla="*/ 37 h 37"/>
                    <a:gd name="T2" fmla="*/ 0 w 36"/>
                    <a:gd name="T3" fmla="*/ 10 h 37"/>
                    <a:gd name="T4" fmla="*/ 9 w 36"/>
                    <a:gd name="T5" fmla="*/ 0 h 37"/>
                    <a:gd name="T6" fmla="*/ 36 w 36"/>
                    <a:gd name="T7" fmla="*/ 27 h 37"/>
                    <a:gd name="T8" fmla="*/ 27 w 36"/>
                    <a:gd name="T9" fmla="*/ 37 h 37"/>
                  </a:gdLst>
                  <a:ahLst/>
                  <a:cxnLst>
                    <a:cxn ang="0">
                      <a:pos x="T0" y="T1"/>
                    </a:cxn>
                    <a:cxn ang="0">
                      <a:pos x="T2" y="T3"/>
                    </a:cxn>
                    <a:cxn ang="0">
                      <a:pos x="T4" y="T5"/>
                    </a:cxn>
                    <a:cxn ang="0">
                      <a:pos x="T6" y="T7"/>
                    </a:cxn>
                    <a:cxn ang="0">
                      <a:pos x="T8" y="T9"/>
                    </a:cxn>
                  </a:cxnLst>
                  <a:rect l="0" t="0" r="r" b="b"/>
                  <a:pathLst>
                    <a:path w="36" h="37">
                      <a:moveTo>
                        <a:pt x="27" y="37"/>
                      </a:moveTo>
                      <a:lnTo>
                        <a:pt x="0" y="10"/>
                      </a:lnTo>
                      <a:lnTo>
                        <a:pt x="9" y="0"/>
                      </a:lnTo>
                      <a:lnTo>
                        <a:pt x="36" y="27"/>
                      </a:lnTo>
                      <a:lnTo>
                        <a:pt x="2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4" name="Freeform 3449"/>
                <p:cNvSpPr>
                  <a:spLocks noEditPoints="1"/>
                </p:cNvSpPr>
                <p:nvPr/>
              </p:nvSpPr>
              <p:spPr bwMode="auto">
                <a:xfrm>
                  <a:off x="7656513" y="3475038"/>
                  <a:ext cx="279400" cy="280988"/>
                </a:xfrm>
                <a:custGeom>
                  <a:avLst/>
                  <a:gdLst>
                    <a:gd name="T0" fmla="*/ 156 w 164"/>
                    <a:gd name="T1" fmla="*/ 164 h 164"/>
                    <a:gd name="T2" fmla="*/ 152 w 164"/>
                    <a:gd name="T3" fmla="*/ 162 h 164"/>
                    <a:gd name="T4" fmla="*/ 2 w 164"/>
                    <a:gd name="T5" fmla="*/ 12 h 164"/>
                    <a:gd name="T6" fmla="*/ 0 w 164"/>
                    <a:gd name="T7" fmla="*/ 5 h 164"/>
                    <a:gd name="T8" fmla="*/ 6 w 164"/>
                    <a:gd name="T9" fmla="*/ 2 h 164"/>
                    <a:gd name="T10" fmla="*/ 118 w 164"/>
                    <a:gd name="T11" fmla="*/ 46 h 164"/>
                    <a:gd name="T12" fmla="*/ 162 w 164"/>
                    <a:gd name="T13" fmla="*/ 158 h 164"/>
                    <a:gd name="T14" fmla="*/ 159 w 164"/>
                    <a:gd name="T15" fmla="*/ 164 h 164"/>
                    <a:gd name="T16" fmla="*/ 156 w 164"/>
                    <a:gd name="T17" fmla="*/ 164 h 164"/>
                    <a:gd name="T18" fmla="*/ 21 w 164"/>
                    <a:gd name="T19" fmla="*/ 14 h 164"/>
                    <a:gd name="T20" fmla="*/ 150 w 164"/>
                    <a:gd name="T21" fmla="*/ 143 h 164"/>
                    <a:gd name="T22" fmla="*/ 110 w 164"/>
                    <a:gd name="T23" fmla="*/ 54 h 164"/>
                    <a:gd name="T24" fmla="*/ 21 w 164"/>
                    <a:gd name="T25"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164">
                      <a:moveTo>
                        <a:pt x="156" y="164"/>
                      </a:moveTo>
                      <a:cubicBezTo>
                        <a:pt x="155" y="164"/>
                        <a:pt x="153" y="163"/>
                        <a:pt x="152" y="162"/>
                      </a:cubicBezTo>
                      <a:cubicBezTo>
                        <a:pt x="2" y="12"/>
                        <a:pt x="2" y="12"/>
                        <a:pt x="2" y="12"/>
                      </a:cubicBezTo>
                      <a:cubicBezTo>
                        <a:pt x="0" y="10"/>
                        <a:pt x="0" y="8"/>
                        <a:pt x="0" y="5"/>
                      </a:cubicBezTo>
                      <a:cubicBezTo>
                        <a:pt x="1" y="3"/>
                        <a:pt x="3" y="2"/>
                        <a:pt x="6" y="2"/>
                      </a:cubicBezTo>
                      <a:cubicBezTo>
                        <a:pt x="48" y="0"/>
                        <a:pt x="89" y="16"/>
                        <a:pt x="118" y="46"/>
                      </a:cubicBezTo>
                      <a:cubicBezTo>
                        <a:pt x="148" y="75"/>
                        <a:pt x="164" y="116"/>
                        <a:pt x="162" y="158"/>
                      </a:cubicBezTo>
                      <a:cubicBezTo>
                        <a:pt x="162" y="161"/>
                        <a:pt x="161" y="163"/>
                        <a:pt x="159" y="164"/>
                      </a:cubicBezTo>
                      <a:cubicBezTo>
                        <a:pt x="158" y="164"/>
                        <a:pt x="157" y="164"/>
                        <a:pt x="156" y="164"/>
                      </a:cubicBezTo>
                      <a:close/>
                      <a:moveTo>
                        <a:pt x="21" y="14"/>
                      </a:moveTo>
                      <a:cubicBezTo>
                        <a:pt x="150" y="143"/>
                        <a:pt x="150" y="143"/>
                        <a:pt x="150" y="143"/>
                      </a:cubicBezTo>
                      <a:cubicBezTo>
                        <a:pt x="148" y="110"/>
                        <a:pt x="134" y="78"/>
                        <a:pt x="110" y="54"/>
                      </a:cubicBezTo>
                      <a:cubicBezTo>
                        <a:pt x="86" y="30"/>
                        <a:pt x="54"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5" name="Freeform 3450"/>
                <p:cNvSpPr/>
                <p:nvPr/>
              </p:nvSpPr>
              <p:spPr bwMode="auto">
                <a:xfrm>
                  <a:off x="7843838" y="3517900"/>
                  <a:ext cx="50800" cy="49213"/>
                </a:xfrm>
                <a:custGeom>
                  <a:avLst/>
                  <a:gdLst>
                    <a:gd name="T0" fmla="*/ 9 w 32"/>
                    <a:gd name="T1" fmla="*/ 31 h 31"/>
                    <a:gd name="T2" fmla="*/ 0 w 32"/>
                    <a:gd name="T3" fmla="*/ 23 h 31"/>
                    <a:gd name="T4" fmla="*/ 23 w 32"/>
                    <a:gd name="T5" fmla="*/ 0 h 31"/>
                    <a:gd name="T6" fmla="*/ 32 w 32"/>
                    <a:gd name="T7" fmla="*/ 9 h 31"/>
                    <a:gd name="T8" fmla="*/ 9 w 32"/>
                    <a:gd name="T9" fmla="*/ 31 h 31"/>
                  </a:gdLst>
                  <a:ahLst/>
                  <a:cxnLst>
                    <a:cxn ang="0">
                      <a:pos x="T0" y="T1"/>
                    </a:cxn>
                    <a:cxn ang="0">
                      <a:pos x="T2" y="T3"/>
                    </a:cxn>
                    <a:cxn ang="0">
                      <a:pos x="T4" y="T5"/>
                    </a:cxn>
                    <a:cxn ang="0">
                      <a:pos x="T6" y="T7"/>
                    </a:cxn>
                    <a:cxn ang="0">
                      <a:pos x="T8" y="T9"/>
                    </a:cxn>
                  </a:cxnLst>
                  <a:rect l="0" t="0" r="r" b="b"/>
                  <a:pathLst>
                    <a:path w="32" h="31">
                      <a:moveTo>
                        <a:pt x="9" y="31"/>
                      </a:moveTo>
                      <a:lnTo>
                        <a:pt x="0" y="23"/>
                      </a:lnTo>
                      <a:lnTo>
                        <a:pt x="23" y="0"/>
                      </a:lnTo>
                      <a:lnTo>
                        <a:pt x="32" y="9"/>
                      </a:lnTo>
                      <a:lnTo>
                        <a:pt x="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grpSp>
          <p:nvGrpSpPr>
            <p:cNvPr id="46" name="组合 45"/>
            <p:cNvGrpSpPr/>
            <p:nvPr/>
          </p:nvGrpSpPr>
          <p:grpSpPr>
            <a:xfrm>
              <a:off x="9806831" y="2804519"/>
              <a:ext cx="2513236" cy="1269826"/>
              <a:chOff x="9324238" y="2804519"/>
              <a:chExt cx="2513236" cy="1269826"/>
            </a:xfrm>
          </p:grpSpPr>
          <p:sp>
            <p:nvSpPr>
              <p:cNvPr id="47" name="矩形 46"/>
              <p:cNvSpPr/>
              <p:nvPr/>
            </p:nvSpPr>
            <p:spPr>
              <a:xfrm>
                <a:off x="10034709" y="2821702"/>
                <a:ext cx="1802765" cy="628355"/>
              </a:xfrm>
              <a:prstGeom prst="rect">
                <a:avLst/>
              </a:prstGeom>
            </p:spPr>
            <p:txBody>
              <a:bodyPr wrap="square">
                <a:spAutoFit/>
              </a:bodyPr>
              <a:lstStyle/>
              <a:p>
                <a:pPr>
                  <a:buClr>
                    <a:srgbClr val="C00000"/>
                  </a:buClr>
                </a:pPr>
                <a:r>
                  <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形式运算阶段</a:t>
                </a:r>
                <a:endPar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buClr>
                    <a:srgbClr val="C00000"/>
                  </a:buClr>
                </a:pPr>
                <a:r>
                  <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11-16</a:t>
                </a: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岁）</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8" name="Line 22"/>
              <p:cNvSpPr>
                <a:spLocks noChangeShapeType="1"/>
              </p:cNvSpPr>
              <p:nvPr/>
            </p:nvSpPr>
            <p:spPr bwMode="auto">
              <a:xfrm flipV="1">
                <a:off x="9670240" y="3577213"/>
                <a:ext cx="0" cy="497132"/>
              </a:xfrm>
              <a:prstGeom prst="line">
                <a:avLst/>
              </a:prstGeom>
              <a:noFill/>
              <a:ln w="25400" cap="rnd">
                <a:solidFill>
                  <a:schemeClr val="accent2"/>
                </a:solidFill>
                <a:prstDash val="sys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9" name="Oval 25"/>
              <p:cNvSpPr>
                <a:spLocks noChangeArrowheads="1"/>
              </p:cNvSpPr>
              <p:nvPr/>
            </p:nvSpPr>
            <p:spPr bwMode="auto">
              <a:xfrm>
                <a:off x="9324238" y="2804519"/>
                <a:ext cx="690273" cy="69200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50" name="组合 49"/>
              <p:cNvGrpSpPr/>
              <p:nvPr/>
            </p:nvGrpSpPr>
            <p:grpSpPr>
              <a:xfrm>
                <a:off x="9463652" y="2953187"/>
                <a:ext cx="411444" cy="391994"/>
                <a:chOff x="11320463" y="3016250"/>
                <a:chExt cx="873125" cy="831850"/>
              </a:xfrm>
              <a:solidFill>
                <a:schemeClr val="bg1"/>
              </a:solidFill>
              <a:effectLst/>
            </p:grpSpPr>
            <p:sp>
              <p:nvSpPr>
                <p:cNvPr id="51" name="Freeform 3451"/>
                <p:cNvSpPr/>
                <p:nvPr/>
              </p:nvSpPr>
              <p:spPr bwMode="auto">
                <a:xfrm>
                  <a:off x="11320463" y="3529013"/>
                  <a:ext cx="873125" cy="255588"/>
                </a:xfrm>
                <a:custGeom>
                  <a:avLst/>
                  <a:gdLst>
                    <a:gd name="T0" fmla="*/ 508 w 514"/>
                    <a:gd name="T1" fmla="*/ 150 h 150"/>
                    <a:gd name="T2" fmla="*/ 419 w 514"/>
                    <a:gd name="T3" fmla="*/ 150 h 150"/>
                    <a:gd name="T4" fmla="*/ 413 w 514"/>
                    <a:gd name="T5" fmla="*/ 144 h 150"/>
                    <a:gd name="T6" fmla="*/ 419 w 514"/>
                    <a:gd name="T7" fmla="*/ 138 h 150"/>
                    <a:gd name="T8" fmla="*/ 502 w 514"/>
                    <a:gd name="T9" fmla="*/ 138 h 150"/>
                    <a:gd name="T10" fmla="*/ 502 w 514"/>
                    <a:gd name="T11" fmla="*/ 40 h 150"/>
                    <a:gd name="T12" fmla="*/ 475 w 514"/>
                    <a:gd name="T13" fmla="*/ 12 h 150"/>
                    <a:gd name="T14" fmla="*/ 39 w 514"/>
                    <a:gd name="T15" fmla="*/ 12 h 150"/>
                    <a:gd name="T16" fmla="*/ 12 w 514"/>
                    <a:gd name="T17" fmla="*/ 40 h 150"/>
                    <a:gd name="T18" fmla="*/ 12 w 514"/>
                    <a:gd name="T19" fmla="*/ 144 h 150"/>
                    <a:gd name="T20" fmla="*/ 6 w 514"/>
                    <a:gd name="T21" fmla="*/ 150 h 150"/>
                    <a:gd name="T22" fmla="*/ 0 w 514"/>
                    <a:gd name="T23" fmla="*/ 144 h 150"/>
                    <a:gd name="T24" fmla="*/ 0 w 514"/>
                    <a:gd name="T25" fmla="*/ 40 h 150"/>
                    <a:gd name="T26" fmla="*/ 39 w 514"/>
                    <a:gd name="T27" fmla="*/ 0 h 150"/>
                    <a:gd name="T28" fmla="*/ 475 w 514"/>
                    <a:gd name="T29" fmla="*/ 0 h 150"/>
                    <a:gd name="T30" fmla="*/ 514 w 514"/>
                    <a:gd name="T31" fmla="*/ 40 h 150"/>
                    <a:gd name="T32" fmla="*/ 514 w 514"/>
                    <a:gd name="T33" fmla="*/ 144 h 150"/>
                    <a:gd name="T34" fmla="*/ 508 w 514"/>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150">
                      <a:moveTo>
                        <a:pt x="508" y="150"/>
                      </a:moveTo>
                      <a:cubicBezTo>
                        <a:pt x="419" y="150"/>
                        <a:pt x="419" y="150"/>
                        <a:pt x="419" y="150"/>
                      </a:cubicBezTo>
                      <a:cubicBezTo>
                        <a:pt x="416" y="150"/>
                        <a:pt x="413" y="147"/>
                        <a:pt x="413" y="144"/>
                      </a:cubicBezTo>
                      <a:cubicBezTo>
                        <a:pt x="413" y="141"/>
                        <a:pt x="416" y="138"/>
                        <a:pt x="419" y="138"/>
                      </a:cubicBezTo>
                      <a:cubicBezTo>
                        <a:pt x="502" y="138"/>
                        <a:pt x="502" y="138"/>
                        <a:pt x="502" y="138"/>
                      </a:cubicBezTo>
                      <a:cubicBezTo>
                        <a:pt x="502" y="40"/>
                        <a:pt x="502" y="40"/>
                        <a:pt x="502" y="40"/>
                      </a:cubicBezTo>
                      <a:cubicBezTo>
                        <a:pt x="502" y="25"/>
                        <a:pt x="490" y="12"/>
                        <a:pt x="475" y="12"/>
                      </a:cubicBezTo>
                      <a:cubicBezTo>
                        <a:pt x="39" y="12"/>
                        <a:pt x="39" y="12"/>
                        <a:pt x="39" y="12"/>
                      </a:cubicBezTo>
                      <a:cubicBezTo>
                        <a:pt x="24" y="12"/>
                        <a:pt x="12" y="25"/>
                        <a:pt x="12" y="40"/>
                      </a:cubicBezTo>
                      <a:cubicBezTo>
                        <a:pt x="12" y="144"/>
                        <a:pt x="12" y="144"/>
                        <a:pt x="12" y="144"/>
                      </a:cubicBezTo>
                      <a:cubicBezTo>
                        <a:pt x="12" y="147"/>
                        <a:pt x="9" y="150"/>
                        <a:pt x="6" y="150"/>
                      </a:cubicBezTo>
                      <a:cubicBezTo>
                        <a:pt x="2" y="150"/>
                        <a:pt x="0" y="147"/>
                        <a:pt x="0" y="144"/>
                      </a:cubicBezTo>
                      <a:cubicBezTo>
                        <a:pt x="0" y="40"/>
                        <a:pt x="0" y="40"/>
                        <a:pt x="0" y="40"/>
                      </a:cubicBezTo>
                      <a:cubicBezTo>
                        <a:pt x="0" y="18"/>
                        <a:pt x="17" y="0"/>
                        <a:pt x="39" y="0"/>
                      </a:cubicBezTo>
                      <a:cubicBezTo>
                        <a:pt x="475" y="0"/>
                        <a:pt x="475" y="0"/>
                        <a:pt x="475" y="0"/>
                      </a:cubicBezTo>
                      <a:cubicBezTo>
                        <a:pt x="497" y="0"/>
                        <a:pt x="514" y="18"/>
                        <a:pt x="514" y="40"/>
                      </a:cubicBezTo>
                      <a:cubicBezTo>
                        <a:pt x="514" y="144"/>
                        <a:pt x="514" y="144"/>
                        <a:pt x="514" y="144"/>
                      </a:cubicBezTo>
                      <a:cubicBezTo>
                        <a:pt x="514" y="147"/>
                        <a:pt x="512" y="150"/>
                        <a:pt x="508"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2" name="Freeform 3452"/>
                <p:cNvSpPr>
                  <a:spLocks noEditPoints="1"/>
                </p:cNvSpPr>
                <p:nvPr/>
              </p:nvSpPr>
              <p:spPr bwMode="auto">
                <a:xfrm>
                  <a:off x="11483975" y="3016250"/>
                  <a:ext cx="544513" cy="531813"/>
                </a:xfrm>
                <a:custGeom>
                  <a:avLst/>
                  <a:gdLst>
                    <a:gd name="T0" fmla="*/ 314 w 320"/>
                    <a:gd name="T1" fmla="*/ 311 h 311"/>
                    <a:gd name="T2" fmla="*/ 6 w 320"/>
                    <a:gd name="T3" fmla="*/ 311 h 311"/>
                    <a:gd name="T4" fmla="*/ 0 w 320"/>
                    <a:gd name="T5" fmla="*/ 305 h 311"/>
                    <a:gd name="T6" fmla="*/ 0 w 320"/>
                    <a:gd name="T7" fmla="*/ 6 h 311"/>
                    <a:gd name="T8" fmla="*/ 6 w 320"/>
                    <a:gd name="T9" fmla="*/ 0 h 311"/>
                    <a:gd name="T10" fmla="*/ 229 w 320"/>
                    <a:gd name="T11" fmla="*/ 0 h 311"/>
                    <a:gd name="T12" fmla="*/ 233 w 320"/>
                    <a:gd name="T13" fmla="*/ 2 h 311"/>
                    <a:gd name="T14" fmla="*/ 318 w 320"/>
                    <a:gd name="T15" fmla="*/ 87 h 311"/>
                    <a:gd name="T16" fmla="*/ 320 w 320"/>
                    <a:gd name="T17" fmla="*/ 91 h 311"/>
                    <a:gd name="T18" fmla="*/ 320 w 320"/>
                    <a:gd name="T19" fmla="*/ 305 h 311"/>
                    <a:gd name="T20" fmla="*/ 314 w 320"/>
                    <a:gd name="T21" fmla="*/ 311 h 311"/>
                    <a:gd name="T22" fmla="*/ 12 w 320"/>
                    <a:gd name="T23" fmla="*/ 299 h 311"/>
                    <a:gd name="T24" fmla="*/ 308 w 320"/>
                    <a:gd name="T25" fmla="*/ 299 h 311"/>
                    <a:gd name="T26" fmla="*/ 308 w 320"/>
                    <a:gd name="T27" fmla="*/ 94 h 311"/>
                    <a:gd name="T28" fmla="*/ 226 w 320"/>
                    <a:gd name="T29" fmla="*/ 12 h 311"/>
                    <a:gd name="T30" fmla="*/ 12 w 320"/>
                    <a:gd name="T31" fmla="*/ 12 h 311"/>
                    <a:gd name="T32" fmla="*/ 12 w 320"/>
                    <a:gd name="T33" fmla="*/ 29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311">
                      <a:moveTo>
                        <a:pt x="314" y="311"/>
                      </a:moveTo>
                      <a:cubicBezTo>
                        <a:pt x="6" y="311"/>
                        <a:pt x="6" y="311"/>
                        <a:pt x="6" y="311"/>
                      </a:cubicBezTo>
                      <a:cubicBezTo>
                        <a:pt x="3" y="311"/>
                        <a:pt x="0" y="309"/>
                        <a:pt x="0" y="305"/>
                      </a:cubicBezTo>
                      <a:cubicBezTo>
                        <a:pt x="0" y="6"/>
                        <a:pt x="0" y="6"/>
                        <a:pt x="0" y="6"/>
                      </a:cubicBezTo>
                      <a:cubicBezTo>
                        <a:pt x="0" y="3"/>
                        <a:pt x="3" y="0"/>
                        <a:pt x="6" y="0"/>
                      </a:cubicBezTo>
                      <a:cubicBezTo>
                        <a:pt x="229" y="0"/>
                        <a:pt x="229" y="0"/>
                        <a:pt x="229" y="0"/>
                      </a:cubicBezTo>
                      <a:cubicBezTo>
                        <a:pt x="230" y="0"/>
                        <a:pt x="232" y="1"/>
                        <a:pt x="233" y="2"/>
                      </a:cubicBezTo>
                      <a:cubicBezTo>
                        <a:pt x="318" y="87"/>
                        <a:pt x="318" y="87"/>
                        <a:pt x="318" y="87"/>
                      </a:cubicBezTo>
                      <a:cubicBezTo>
                        <a:pt x="319" y="88"/>
                        <a:pt x="320" y="90"/>
                        <a:pt x="320" y="91"/>
                      </a:cubicBezTo>
                      <a:cubicBezTo>
                        <a:pt x="320" y="305"/>
                        <a:pt x="320" y="305"/>
                        <a:pt x="320" y="305"/>
                      </a:cubicBezTo>
                      <a:cubicBezTo>
                        <a:pt x="320" y="309"/>
                        <a:pt x="317" y="311"/>
                        <a:pt x="314" y="311"/>
                      </a:cubicBezTo>
                      <a:close/>
                      <a:moveTo>
                        <a:pt x="12" y="299"/>
                      </a:moveTo>
                      <a:cubicBezTo>
                        <a:pt x="308" y="299"/>
                        <a:pt x="308" y="299"/>
                        <a:pt x="308" y="299"/>
                      </a:cubicBezTo>
                      <a:cubicBezTo>
                        <a:pt x="308" y="94"/>
                        <a:pt x="308" y="94"/>
                        <a:pt x="308" y="94"/>
                      </a:cubicBezTo>
                      <a:cubicBezTo>
                        <a:pt x="226" y="12"/>
                        <a:pt x="226" y="12"/>
                        <a:pt x="226" y="12"/>
                      </a:cubicBezTo>
                      <a:cubicBezTo>
                        <a:pt x="12" y="12"/>
                        <a:pt x="12" y="12"/>
                        <a:pt x="12" y="12"/>
                      </a:cubicBezTo>
                      <a:lnTo>
                        <a:pt x="12" y="2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3" name="Freeform 3453"/>
                <p:cNvSpPr/>
                <p:nvPr/>
              </p:nvSpPr>
              <p:spPr bwMode="auto">
                <a:xfrm>
                  <a:off x="11604625" y="3273425"/>
                  <a:ext cx="303213" cy="20638"/>
                </a:xfrm>
                <a:custGeom>
                  <a:avLst/>
                  <a:gdLst>
                    <a:gd name="T0" fmla="*/ 172 w 178"/>
                    <a:gd name="T1" fmla="*/ 12 h 12"/>
                    <a:gd name="T2" fmla="*/ 6 w 178"/>
                    <a:gd name="T3" fmla="*/ 12 h 12"/>
                    <a:gd name="T4" fmla="*/ 0 w 178"/>
                    <a:gd name="T5" fmla="*/ 6 h 12"/>
                    <a:gd name="T6" fmla="*/ 6 w 178"/>
                    <a:gd name="T7" fmla="*/ 0 h 12"/>
                    <a:gd name="T8" fmla="*/ 172 w 178"/>
                    <a:gd name="T9" fmla="*/ 0 h 12"/>
                    <a:gd name="T10" fmla="*/ 178 w 178"/>
                    <a:gd name="T11" fmla="*/ 6 h 12"/>
                    <a:gd name="T12" fmla="*/ 172 w 1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8" h="12">
                      <a:moveTo>
                        <a:pt x="172" y="12"/>
                      </a:moveTo>
                      <a:cubicBezTo>
                        <a:pt x="6" y="12"/>
                        <a:pt x="6" y="12"/>
                        <a:pt x="6" y="12"/>
                      </a:cubicBezTo>
                      <a:cubicBezTo>
                        <a:pt x="3" y="12"/>
                        <a:pt x="0" y="9"/>
                        <a:pt x="0" y="6"/>
                      </a:cubicBezTo>
                      <a:cubicBezTo>
                        <a:pt x="0" y="3"/>
                        <a:pt x="3" y="0"/>
                        <a:pt x="6" y="0"/>
                      </a:cubicBezTo>
                      <a:cubicBezTo>
                        <a:pt x="172" y="0"/>
                        <a:pt x="172" y="0"/>
                        <a:pt x="172" y="0"/>
                      </a:cubicBezTo>
                      <a:cubicBezTo>
                        <a:pt x="175" y="0"/>
                        <a:pt x="178" y="3"/>
                        <a:pt x="178" y="6"/>
                      </a:cubicBezTo>
                      <a:cubicBezTo>
                        <a:pt x="178" y="9"/>
                        <a:pt x="175" y="12"/>
                        <a:pt x="17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4" name="Freeform 3454"/>
                <p:cNvSpPr/>
                <p:nvPr/>
              </p:nvSpPr>
              <p:spPr bwMode="auto">
                <a:xfrm>
                  <a:off x="11601450" y="3351213"/>
                  <a:ext cx="303213" cy="19050"/>
                </a:xfrm>
                <a:custGeom>
                  <a:avLst/>
                  <a:gdLst>
                    <a:gd name="T0" fmla="*/ 172 w 178"/>
                    <a:gd name="T1" fmla="*/ 12 h 12"/>
                    <a:gd name="T2" fmla="*/ 6 w 178"/>
                    <a:gd name="T3" fmla="*/ 12 h 12"/>
                    <a:gd name="T4" fmla="*/ 0 w 178"/>
                    <a:gd name="T5" fmla="*/ 6 h 12"/>
                    <a:gd name="T6" fmla="*/ 6 w 178"/>
                    <a:gd name="T7" fmla="*/ 0 h 12"/>
                    <a:gd name="T8" fmla="*/ 172 w 178"/>
                    <a:gd name="T9" fmla="*/ 0 h 12"/>
                    <a:gd name="T10" fmla="*/ 178 w 178"/>
                    <a:gd name="T11" fmla="*/ 6 h 12"/>
                    <a:gd name="T12" fmla="*/ 172 w 1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8" h="12">
                      <a:moveTo>
                        <a:pt x="172" y="12"/>
                      </a:moveTo>
                      <a:cubicBezTo>
                        <a:pt x="6" y="12"/>
                        <a:pt x="6" y="12"/>
                        <a:pt x="6" y="12"/>
                      </a:cubicBezTo>
                      <a:cubicBezTo>
                        <a:pt x="3" y="12"/>
                        <a:pt x="0" y="10"/>
                        <a:pt x="0" y="6"/>
                      </a:cubicBezTo>
                      <a:cubicBezTo>
                        <a:pt x="0" y="3"/>
                        <a:pt x="3" y="0"/>
                        <a:pt x="6" y="0"/>
                      </a:cubicBezTo>
                      <a:cubicBezTo>
                        <a:pt x="172" y="0"/>
                        <a:pt x="172" y="0"/>
                        <a:pt x="172" y="0"/>
                      </a:cubicBezTo>
                      <a:cubicBezTo>
                        <a:pt x="176" y="0"/>
                        <a:pt x="178" y="3"/>
                        <a:pt x="178" y="6"/>
                      </a:cubicBezTo>
                      <a:cubicBezTo>
                        <a:pt x="178" y="10"/>
                        <a:pt x="176" y="12"/>
                        <a:pt x="17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5" name="Freeform 3455"/>
                <p:cNvSpPr/>
                <p:nvPr/>
              </p:nvSpPr>
              <p:spPr bwMode="auto">
                <a:xfrm>
                  <a:off x="11607800" y="3195638"/>
                  <a:ext cx="301625" cy="19050"/>
                </a:xfrm>
                <a:custGeom>
                  <a:avLst/>
                  <a:gdLst>
                    <a:gd name="T0" fmla="*/ 172 w 178"/>
                    <a:gd name="T1" fmla="*/ 12 h 12"/>
                    <a:gd name="T2" fmla="*/ 6 w 178"/>
                    <a:gd name="T3" fmla="*/ 12 h 12"/>
                    <a:gd name="T4" fmla="*/ 0 w 178"/>
                    <a:gd name="T5" fmla="*/ 6 h 12"/>
                    <a:gd name="T6" fmla="*/ 6 w 178"/>
                    <a:gd name="T7" fmla="*/ 0 h 12"/>
                    <a:gd name="T8" fmla="*/ 172 w 178"/>
                    <a:gd name="T9" fmla="*/ 0 h 12"/>
                    <a:gd name="T10" fmla="*/ 178 w 178"/>
                    <a:gd name="T11" fmla="*/ 6 h 12"/>
                    <a:gd name="T12" fmla="*/ 172 w 17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78" h="12">
                      <a:moveTo>
                        <a:pt x="172" y="12"/>
                      </a:moveTo>
                      <a:cubicBezTo>
                        <a:pt x="6" y="12"/>
                        <a:pt x="6" y="12"/>
                        <a:pt x="6" y="12"/>
                      </a:cubicBezTo>
                      <a:cubicBezTo>
                        <a:pt x="2" y="12"/>
                        <a:pt x="0" y="10"/>
                        <a:pt x="0" y="6"/>
                      </a:cubicBezTo>
                      <a:cubicBezTo>
                        <a:pt x="0" y="3"/>
                        <a:pt x="2" y="0"/>
                        <a:pt x="6" y="0"/>
                      </a:cubicBezTo>
                      <a:cubicBezTo>
                        <a:pt x="172" y="0"/>
                        <a:pt x="172" y="0"/>
                        <a:pt x="172" y="0"/>
                      </a:cubicBezTo>
                      <a:cubicBezTo>
                        <a:pt x="175" y="0"/>
                        <a:pt x="178" y="3"/>
                        <a:pt x="178" y="6"/>
                      </a:cubicBezTo>
                      <a:cubicBezTo>
                        <a:pt x="178" y="10"/>
                        <a:pt x="175" y="12"/>
                        <a:pt x="17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6" name="Freeform 3456"/>
                <p:cNvSpPr/>
                <p:nvPr/>
              </p:nvSpPr>
              <p:spPr bwMode="auto">
                <a:xfrm>
                  <a:off x="11490325" y="3668713"/>
                  <a:ext cx="533400" cy="20638"/>
                </a:xfrm>
                <a:custGeom>
                  <a:avLst/>
                  <a:gdLst>
                    <a:gd name="T0" fmla="*/ 308 w 314"/>
                    <a:gd name="T1" fmla="*/ 12 h 12"/>
                    <a:gd name="T2" fmla="*/ 6 w 314"/>
                    <a:gd name="T3" fmla="*/ 12 h 12"/>
                    <a:gd name="T4" fmla="*/ 0 w 314"/>
                    <a:gd name="T5" fmla="*/ 6 h 12"/>
                    <a:gd name="T6" fmla="*/ 6 w 314"/>
                    <a:gd name="T7" fmla="*/ 0 h 12"/>
                    <a:gd name="T8" fmla="*/ 308 w 314"/>
                    <a:gd name="T9" fmla="*/ 0 h 12"/>
                    <a:gd name="T10" fmla="*/ 314 w 314"/>
                    <a:gd name="T11" fmla="*/ 6 h 12"/>
                    <a:gd name="T12" fmla="*/ 308 w 31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14" h="12">
                      <a:moveTo>
                        <a:pt x="308" y="12"/>
                      </a:moveTo>
                      <a:cubicBezTo>
                        <a:pt x="6" y="12"/>
                        <a:pt x="6" y="12"/>
                        <a:pt x="6" y="12"/>
                      </a:cubicBezTo>
                      <a:cubicBezTo>
                        <a:pt x="3" y="12"/>
                        <a:pt x="0" y="10"/>
                        <a:pt x="0" y="6"/>
                      </a:cubicBezTo>
                      <a:cubicBezTo>
                        <a:pt x="0" y="3"/>
                        <a:pt x="3" y="0"/>
                        <a:pt x="6" y="0"/>
                      </a:cubicBezTo>
                      <a:cubicBezTo>
                        <a:pt x="308" y="0"/>
                        <a:pt x="308" y="0"/>
                        <a:pt x="308" y="0"/>
                      </a:cubicBezTo>
                      <a:cubicBezTo>
                        <a:pt x="311" y="0"/>
                        <a:pt x="314" y="3"/>
                        <a:pt x="314" y="6"/>
                      </a:cubicBezTo>
                      <a:cubicBezTo>
                        <a:pt x="314" y="10"/>
                        <a:pt x="311" y="12"/>
                        <a:pt x="30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7" name="Freeform 3457"/>
                <p:cNvSpPr/>
                <p:nvPr/>
              </p:nvSpPr>
              <p:spPr bwMode="auto">
                <a:xfrm>
                  <a:off x="11442700" y="3730625"/>
                  <a:ext cx="630238" cy="117475"/>
                </a:xfrm>
                <a:custGeom>
                  <a:avLst/>
                  <a:gdLst>
                    <a:gd name="T0" fmla="*/ 365 w 371"/>
                    <a:gd name="T1" fmla="*/ 69 h 69"/>
                    <a:gd name="T2" fmla="*/ 6 w 371"/>
                    <a:gd name="T3" fmla="*/ 69 h 69"/>
                    <a:gd name="T4" fmla="*/ 1 w 371"/>
                    <a:gd name="T5" fmla="*/ 66 h 69"/>
                    <a:gd name="T6" fmla="*/ 1 w 371"/>
                    <a:gd name="T7" fmla="*/ 60 h 69"/>
                    <a:gd name="T8" fmla="*/ 29 w 371"/>
                    <a:gd name="T9" fmla="*/ 4 h 69"/>
                    <a:gd name="T10" fmla="*/ 37 w 371"/>
                    <a:gd name="T11" fmla="*/ 2 h 69"/>
                    <a:gd name="T12" fmla="*/ 40 w 371"/>
                    <a:gd name="T13" fmla="*/ 10 h 69"/>
                    <a:gd name="T14" fmla="*/ 16 w 371"/>
                    <a:gd name="T15" fmla="*/ 57 h 69"/>
                    <a:gd name="T16" fmla="*/ 355 w 371"/>
                    <a:gd name="T17" fmla="*/ 57 h 69"/>
                    <a:gd name="T18" fmla="*/ 330 w 371"/>
                    <a:gd name="T19" fmla="*/ 10 h 69"/>
                    <a:gd name="T20" fmla="*/ 333 w 371"/>
                    <a:gd name="T21" fmla="*/ 2 h 69"/>
                    <a:gd name="T22" fmla="*/ 341 w 371"/>
                    <a:gd name="T23" fmla="*/ 4 h 69"/>
                    <a:gd name="T24" fmla="*/ 370 w 371"/>
                    <a:gd name="T25" fmla="*/ 60 h 69"/>
                    <a:gd name="T26" fmla="*/ 370 w 371"/>
                    <a:gd name="T27" fmla="*/ 66 h 69"/>
                    <a:gd name="T28" fmla="*/ 365 w 371"/>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1" h="69">
                      <a:moveTo>
                        <a:pt x="365" y="69"/>
                      </a:moveTo>
                      <a:cubicBezTo>
                        <a:pt x="6" y="69"/>
                        <a:pt x="6" y="69"/>
                        <a:pt x="6" y="69"/>
                      </a:cubicBezTo>
                      <a:cubicBezTo>
                        <a:pt x="4" y="69"/>
                        <a:pt x="2" y="68"/>
                        <a:pt x="1" y="66"/>
                      </a:cubicBezTo>
                      <a:cubicBezTo>
                        <a:pt x="0" y="64"/>
                        <a:pt x="0" y="62"/>
                        <a:pt x="1" y="60"/>
                      </a:cubicBezTo>
                      <a:cubicBezTo>
                        <a:pt x="29" y="4"/>
                        <a:pt x="29" y="4"/>
                        <a:pt x="29" y="4"/>
                      </a:cubicBezTo>
                      <a:cubicBezTo>
                        <a:pt x="30" y="1"/>
                        <a:pt x="34" y="0"/>
                        <a:pt x="37" y="2"/>
                      </a:cubicBezTo>
                      <a:cubicBezTo>
                        <a:pt x="40" y="3"/>
                        <a:pt x="41" y="7"/>
                        <a:pt x="40" y="10"/>
                      </a:cubicBezTo>
                      <a:cubicBezTo>
                        <a:pt x="16" y="57"/>
                        <a:pt x="16" y="57"/>
                        <a:pt x="16" y="57"/>
                      </a:cubicBezTo>
                      <a:cubicBezTo>
                        <a:pt x="355" y="57"/>
                        <a:pt x="355" y="57"/>
                        <a:pt x="355" y="57"/>
                      </a:cubicBezTo>
                      <a:cubicBezTo>
                        <a:pt x="330" y="10"/>
                        <a:pt x="330" y="10"/>
                        <a:pt x="330" y="10"/>
                      </a:cubicBezTo>
                      <a:cubicBezTo>
                        <a:pt x="329" y="7"/>
                        <a:pt x="330" y="3"/>
                        <a:pt x="333" y="2"/>
                      </a:cubicBezTo>
                      <a:cubicBezTo>
                        <a:pt x="336" y="0"/>
                        <a:pt x="339" y="1"/>
                        <a:pt x="341" y="4"/>
                      </a:cubicBezTo>
                      <a:cubicBezTo>
                        <a:pt x="370" y="60"/>
                        <a:pt x="370" y="60"/>
                        <a:pt x="370" y="60"/>
                      </a:cubicBezTo>
                      <a:cubicBezTo>
                        <a:pt x="371" y="62"/>
                        <a:pt x="371" y="64"/>
                        <a:pt x="370" y="66"/>
                      </a:cubicBezTo>
                      <a:cubicBezTo>
                        <a:pt x="369" y="67"/>
                        <a:pt x="367" y="69"/>
                        <a:pt x="365"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8" name="Freeform 3458"/>
                <p:cNvSpPr/>
                <p:nvPr/>
              </p:nvSpPr>
              <p:spPr bwMode="auto">
                <a:xfrm>
                  <a:off x="11644313" y="3754438"/>
                  <a:ext cx="223838" cy="2063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3" y="12"/>
                        <a:pt x="0" y="9"/>
                        <a:pt x="0" y="6"/>
                      </a:cubicBezTo>
                      <a:cubicBezTo>
                        <a:pt x="0" y="3"/>
                        <a:pt x="3" y="0"/>
                        <a:pt x="6" y="0"/>
                      </a:cubicBezTo>
                      <a:cubicBezTo>
                        <a:pt x="126" y="0"/>
                        <a:pt x="126" y="0"/>
                        <a:pt x="126" y="0"/>
                      </a:cubicBezTo>
                      <a:cubicBezTo>
                        <a:pt x="129" y="0"/>
                        <a:pt x="132" y="3"/>
                        <a:pt x="132" y="6"/>
                      </a:cubicBezTo>
                      <a:cubicBezTo>
                        <a:pt x="132" y="9"/>
                        <a:pt x="129" y="12"/>
                        <a:pt x="1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9" name="Freeform 3459"/>
                <p:cNvSpPr/>
                <p:nvPr/>
              </p:nvSpPr>
              <p:spPr bwMode="auto">
                <a:xfrm>
                  <a:off x="11320463" y="3768725"/>
                  <a:ext cx="169863" cy="20638"/>
                </a:xfrm>
                <a:custGeom>
                  <a:avLst/>
                  <a:gdLst>
                    <a:gd name="T0" fmla="*/ 94 w 100"/>
                    <a:gd name="T1" fmla="*/ 12 h 12"/>
                    <a:gd name="T2" fmla="*/ 6 w 100"/>
                    <a:gd name="T3" fmla="*/ 12 h 12"/>
                    <a:gd name="T4" fmla="*/ 0 w 100"/>
                    <a:gd name="T5" fmla="*/ 6 h 12"/>
                    <a:gd name="T6" fmla="*/ 6 w 100"/>
                    <a:gd name="T7" fmla="*/ 0 h 12"/>
                    <a:gd name="T8" fmla="*/ 94 w 100"/>
                    <a:gd name="T9" fmla="*/ 0 h 12"/>
                    <a:gd name="T10" fmla="*/ 100 w 100"/>
                    <a:gd name="T11" fmla="*/ 6 h 12"/>
                    <a:gd name="T12" fmla="*/ 94 w 10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0" h="12">
                      <a:moveTo>
                        <a:pt x="94" y="12"/>
                      </a:moveTo>
                      <a:cubicBezTo>
                        <a:pt x="6" y="12"/>
                        <a:pt x="6" y="12"/>
                        <a:pt x="6" y="12"/>
                      </a:cubicBezTo>
                      <a:cubicBezTo>
                        <a:pt x="2" y="12"/>
                        <a:pt x="0" y="10"/>
                        <a:pt x="0" y="6"/>
                      </a:cubicBezTo>
                      <a:cubicBezTo>
                        <a:pt x="0" y="3"/>
                        <a:pt x="2" y="0"/>
                        <a:pt x="6" y="0"/>
                      </a:cubicBezTo>
                      <a:cubicBezTo>
                        <a:pt x="94" y="0"/>
                        <a:pt x="94" y="0"/>
                        <a:pt x="94" y="0"/>
                      </a:cubicBezTo>
                      <a:cubicBezTo>
                        <a:pt x="98" y="0"/>
                        <a:pt x="100" y="3"/>
                        <a:pt x="100" y="6"/>
                      </a:cubicBezTo>
                      <a:cubicBezTo>
                        <a:pt x="100" y="10"/>
                        <a:pt x="98" y="12"/>
                        <a:pt x="9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grpSp>
          <p:nvGrpSpPr>
            <p:cNvPr id="60" name="组合 59"/>
            <p:cNvGrpSpPr/>
            <p:nvPr/>
          </p:nvGrpSpPr>
          <p:grpSpPr>
            <a:xfrm>
              <a:off x="7148559" y="1762522"/>
              <a:ext cx="2414379" cy="2311822"/>
              <a:chOff x="6665966" y="1762522"/>
              <a:chExt cx="2414379" cy="2311822"/>
            </a:xfrm>
          </p:grpSpPr>
          <p:sp>
            <p:nvSpPr>
              <p:cNvPr id="61" name="矩形 60"/>
              <p:cNvSpPr/>
              <p:nvPr/>
            </p:nvSpPr>
            <p:spPr>
              <a:xfrm>
                <a:off x="7421821" y="1762522"/>
                <a:ext cx="1658524" cy="628355"/>
              </a:xfrm>
              <a:prstGeom prst="rect">
                <a:avLst/>
              </a:prstGeom>
            </p:spPr>
            <p:txBody>
              <a:bodyPr wrap="square">
                <a:spAutoFit/>
              </a:bodyPr>
              <a:lstStyle/>
              <a:p>
                <a:pPr>
                  <a:buClr>
                    <a:srgbClr val="C00000"/>
                  </a:buClr>
                </a:pPr>
                <a:r>
                  <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前运算阶段</a:t>
                </a:r>
                <a:endPar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buClr>
                    <a:srgbClr val="C00000"/>
                  </a:buClr>
                </a:pP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2-7</a:t>
                </a:r>
                <a:r>
                  <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岁）</a:t>
                </a:r>
                <a:endPar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2" name="Line 23"/>
              <p:cNvSpPr>
                <a:spLocks noChangeShapeType="1"/>
              </p:cNvSpPr>
              <p:nvPr/>
            </p:nvSpPr>
            <p:spPr bwMode="auto">
              <a:xfrm flipV="1">
                <a:off x="7011968" y="2522135"/>
                <a:ext cx="0" cy="1552209"/>
              </a:xfrm>
              <a:prstGeom prst="line">
                <a:avLst/>
              </a:prstGeom>
              <a:noFill/>
              <a:ln w="25400" cap="rnd">
                <a:solidFill>
                  <a:schemeClr val="accent2"/>
                </a:solidFill>
                <a:prstDash val="sys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3" name="Oval 26"/>
              <p:cNvSpPr>
                <a:spLocks noChangeArrowheads="1"/>
              </p:cNvSpPr>
              <p:nvPr/>
            </p:nvSpPr>
            <p:spPr bwMode="auto">
              <a:xfrm>
                <a:off x="6665966" y="1789004"/>
                <a:ext cx="692003" cy="690273"/>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64" name="组合 63"/>
              <p:cNvGrpSpPr/>
              <p:nvPr/>
            </p:nvGrpSpPr>
            <p:grpSpPr>
              <a:xfrm>
                <a:off x="6846552" y="1924732"/>
                <a:ext cx="341962" cy="390202"/>
                <a:chOff x="10117138" y="3005138"/>
                <a:chExt cx="765175" cy="873125"/>
              </a:xfrm>
              <a:solidFill>
                <a:schemeClr val="bg1"/>
              </a:solidFill>
              <a:effectLst/>
            </p:grpSpPr>
            <p:sp>
              <p:nvSpPr>
                <p:cNvPr id="65" name="Freeform 3460"/>
                <p:cNvSpPr>
                  <a:spLocks noEditPoints="1"/>
                </p:cNvSpPr>
                <p:nvPr/>
              </p:nvSpPr>
              <p:spPr bwMode="auto">
                <a:xfrm>
                  <a:off x="10117138" y="3005138"/>
                  <a:ext cx="765175" cy="769938"/>
                </a:xfrm>
                <a:custGeom>
                  <a:avLst/>
                  <a:gdLst>
                    <a:gd name="T0" fmla="*/ 225 w 450"/>
                    <a:gd name="T1" fmla="*/ 450 h 450"/>
                    <a:gd name="T2" fmla="*/ 0 w 450"/>
                    <a:gd name="T3" fmla="*/ 225 h 450"/>
                    <a:gd name="T4" fmla="*/ 225 w 450"/>
                    <a:gd name="T5" fmla="*/ 0 h 450"/>
                    <a:gd name="T6" fmla="*/ 450 w 450"/>
                    <a:gd name="T7" fmla="*/ 225 h 450"/>
                    <a:gd name="T8" fmla="*/ 225 w 450"/>
                    <a:gd name="T9" fmla="*/ 450 h 450"/>
                    <a:gd name="T10" fmla="*/ 225 w 450"/>
                    <a:gd name="T11" fmla="*/ 12 h 450"/>
                    <a:gd name="T12" fmla="*/ 12 w 450"/>
                    <a:gd name="T13" fmla="*/ 225 h 450"/>
                    <a:gd name="T14" fmla="*/ 225 w 450"/>
                    <a:gd name="T15" fmla="*/ 438 h 450"/>
                    <a:gd name="T16" fmla="*/ 438 w 450"/>
                    <a:gd name="T17" fmla="*/ 225 h 450"/>
                    <a:gd name="T18" fmla="*/ 225 w 450"/>
                    <a:gd name="T19" fmla="*/ 1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0" h="450">
                      <a:moveTo>
                        <a:pt x="225" y="450"/>
                      </a:moveTo>
                      <a:cubicBezTo>
                        <a:pt x="101" y="450"/>
                        <a:pt x="0" y="349"/>
                        <a:pt x="0" y="225"/>
                      </a:cubicBezTo>
                      <a:cubicBezTo>
                        <a:pt x="0" y="101"/>
                        <a:pt x="101" y="0"/>
                        <a:pt x="225" y="0"/>
                      </a:cubicBezTo>
                      <a:cubicBezTo>
                        <a:pt x="349" y="0"/>
                        <a:pt x="450" y="101"/>
                        <a:pt x="450" y="225"/>
                      </a:cubicBezTo>
                      <a:cubicBezTo>
                        <a:pt x="450" y="349"/>
                        <a:pt x="349" y="450"/>
                        <a:pt x="225" y="450"/>
                      </a:cubicBezTo>
                      <a:close/>
                      <a:moveTo>
                        <a:pt x="225" y="12"/>
                      </a:moveTo>
                      <a:cubicBezTo>
                        <a:pt x="108" y="12"/>
                        <a:pt x="12" y="108"/>
                        <a:pt x="12" y="225"/>
                      </a:cubicBezTo>
                      <a:cubicBezTo>
                        <a:pt x="12" y="343"/>
                        <a:pt x="108" y="438"/>
                        <a:pt x="225" y="438"/>
                      </a:cubicBezTo>
                      <a:cubicBezTo>
                        <a:pt x="343" y="438"/>
                        <a:pt x="438" y="343"/>
                        <a:pt x="438" y="225"/>
                      </a:cubicBezTo>
                      <a:cubicBezTo>
                        <a:pt x="438" y="108"/>
                        <a:pt x="343" y="12"/>
                        <a:pt x="22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6" name="Freeform 3461"/>
                <p:cNvSpPr>
                  <a:spLocks noEditPoints="1"/>
                </p:cNvSpPr>
                <p:nvPr/>
              </p:nvSpPr>
              <p:spPr bwMode="auto">
                <a:xfrm>
                  <a:off x="10460038" y="3348038"/>
                  <a:ext cx="82550" cy="82550"/>
                </a:xfrm>
                <a:custGeom>
                  <a:avLst/>
                  <a:gdLst>
                    <a:gd name="T0" fmla="*/ 24 w 49"/>
                    <a:gd name="T1" fmla="*/ 48 h 48"/>
                    <a:gd name="T2" fmla="*/ 0 w 49"/>
                    <a:gd name="T3" fmla="*/ 24 h 48"/>
                    <a:gd name="T4" fmla="*/ 24 w 49"/>
                    <a:gd name="T5" fmla="*/ 0 h 48"/>
                    <a:gd name="T6" fmla="*/ 49 w 49"/>
                    <a:gd name="T7" fmla="*/ 24 h 48"/>
                    <a:gd name="T8" fmla="*/ 24 w 49"/>
                    <a:gd name="T9" fmla="*/ 48 h 48"/>
                    <a:gd name="T10" fmla="*/ 24 w 49"/>
                    <a:gd name="T11" fmla="*/ 12 h 48"/>
                    <a:gd name="T12" fmla="*/ 12 w 49"/>
                    <a:gd name="T13" fmla="*/ 24 h 48"/>
                    <a:gd name="T14" fmla="*/ 24 w 49"/>
                    <a:gd name="T15" fmla="*/ 36 h 48"/>
                    <a:gd name="T16" fmla="*/ 37 w 49"/>
                    <a:gd name="T17" fmla="*/ 24 h 48"/>
                    <a:gd name="T18" fmla="*/ 24 w 49"/>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4" y="48"/>
                      </a:moveTo>
                      <a:cubicBezTo>
                        <a:pt x="11" y="48"/>
                        <a:pt x="0" y="38"/>
                        <a:pt x="0" y="24"/>
                      </a:cubicBezTo>
                      <a:cubicBezTo>
                        <a:pt x="0" y="11"/>
                        <a:pt x="11" y="0"/>
                        <a:pt x="24" y="0"/>
                      </a:cubicBezTo>
                      <a:cubicBezTo>
                        <a:pt x="38" y="0"/>
                        <a:pt x="49" y="11"/>
                        <a:pt x="49" y="24"/>
                      </a:cubicBezTo>
                      <a:cubicBezTo>
                        <a:pt x="49" y="38"/>
                        <a:pt x="38" y="48"/>
                        <a:pt x="24" y="48"/>
                      </a:cubicBezTo>
                      <a:close/>
                      <a:moveTo>
                        <a:pt x="24" y="12"/>
                      </a:moveTo>
                      <a:cubicBezTo>
                        <a:pt x="17" y="12"/>
                        <a:pt x="12" y="17"/>
                        <a:pt x="12" y="24"/>
                      </a:cubicBezTo>
                      <a:cubicBezTo>
                        <a:pt x="12" y="31"/>
                        <a:pt x="17" y="36"/>
                        <a:pt x="24" y="36"/>
                      </a:cubicBezTo>
                      <a:cubicBezTo>
                        <a:pt x="31" y="36"/>
                        <a:pt x="37" y="31"/>
                        <a:pt x="37" y="24"/>
                      </a:cubicBezTo>
                      <a:cubicBezTo>
                        <a:pt x="37" y="17"/>
                        <a:pt x="31" y="12"/>
                        <a:pt x="2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7" name="Freeform 3462"/>
                <p:cNvSpPr/>
                <p:nvPr/>
              </p:nvSpPr>
              <p:spPr bwMode="auto">
                <a:xfrm>
                  <a:off x="10490200" y="3055938"/>
                  <a:ext cx="20638" cy="6667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3"/>
                        <a:pt x="3" y="0"/>
                        <a:pt x="6" y="0"/>
                      </a:cubicBezTo>
                      <a:cubicBezTo>
                        <a:pt x="10" y="0"/>
                        <a:pt x="12" y="3"/>
                        <a:pt x="12" y="6"/>
                      </a:cubicBezTo>
                      <a:cubicBezTo>
                        <a:pt x="12" y="33"/>
                        <a:pt x="12" y="33"/>
                        <a:pt x="12" y="33"/>
                      </a:cubicBezTo>
                      <a:cubicBezTo>
                        <a:pt x="12" y="36"/>
                        <a:pt x="10" y="39"/>
                        <a:pt x="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8" name="Freeform 3463"/>
                <p:cNvSpPr/>
                <p:nvPr/>
              </p:nvSpPr>
              <p:spPr bwMode="auto">
                <a:xfrm>
                  <a:off x="10167938" y="3379788"/>
                  <a:ext cx="66675" cy="20638"/>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9" name="Freeform 3464"/>
                <p:cNvSpPr/>
                <p:nvPr/>
              </p:nvSpPr>
              <p:spPr bwMode="auto">
                <a:xfrm>
                  <a:off x="10490200" y="3656013"/>
                  <a:ext cx="20638" cy="6667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3"/>
                        <a:pt x="3" y="0"/>
                        <a:pt x="6" y="0"/>
                      </a:cubicBezTo>
                      <a:cubicBezTo>
                        <a:pt x="10" y="0"/>
                        <a:pt x="12" y="3"/>
                        <a:pt x="12" y="6"/>
                      </a:cubicBezTo>
                      <a:cubicBezTo>
                        <a:pt x="12" y="33"/>
                        <a:pt x="12" y="33"/>
                        <a:pt x="12" y="33"/>
                      </a:cubicBezTo>
                      <a:cubicBezTo>
                        <a:pt x="12" y="36"/>
                        <a:pt x="10" y="39"/>
                        <a:pt x="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0" name="Freeform 3465"/>
                <p:cNvSpPr/>
                <p:nvPr/>
              </p:nvSpPr>
              <p:spPr bwMode="auto">
                <a:xfrm>
                  <a:off x="10766425" y="3379788"/>
                  <a:ext cx="65088" cy="20638"/>
                </a:xfrm>
                <a:custGeom>
                  <a:avLst/>
                  <a:gdLst>
                    <a:gd name="T0" fmla="*/ 32 w 38"/>
                    <a:gd name="T1" fmla="*/ 12 h 12"/>
                    <a:gd name="T2" fmla="*/ 6 w 38"/>
                    <a:gd name="T3" fmla="*/ 12 h 12"/>
                    <a:gd name="T4" fmla="*/ 0 w 38"/>
                    <a:gd name="T5" fmla="*/ 6 h 12"/>
                    <a:gd name="T6" fmla="*/ 6 w 38"/>
                    <a:gd name="T7" fmla="*/ 0 h 12"/>
                    <a:gd name="T8" fmla="*/ 32 w 38"/>
                    <a:gd name="T9" fmla="*/ 0 h 12"/>
                    <a:gd name="T10" fmla="*/ 38 w 38"/>
                    <a:gd name="T11" fmla="*/ 6 h 12"/>
                    <a:gd name="T12" fmla="*/ 32 w 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8" h="12">
                      <a:moveTo>
                        <a:pt x="32" y="12"/>
                      </a:moveTo>
                      <a:cubicBezTo>
                        <a:pt x="6" y="12"/>
                        <a:pt x="6" y="12"/>
                        <a:pt x="6" y="12"/>
                      </a:cubicBezTo>
                      <a:cubicBezTo>
                        <a:pt x="2" y="12"/>
                        <a:pt x="0" y="9"/>
                        <a:pt x="0" y="6"/>
                      </a:cubicBezTo>
                      <a:cubicBezTo>
                        <a:pt x="0" y="3"/>
                        <a:pt x="2" y="0"/>
                        <a:pt x="6" y="0"/>
                      </a:cubicBezTo>
                      <a:cubicBezTo>
                        <a:pt x="32" y="0"/>
                        <a:pt x="32" y="0"/>
                        <a:pt x="32" y="0"/>
                      </a:cubicBezTo>
                      <a:cubicBezTo>
                        <a:pt x="36" y="0"/>
                        <a:pt x="38" y="3"/>
                        <a:pt x="38" y="6"/>
                      </a:cubicBezTo>
                      <a:cubicBezTo>
                        <a:pt x="38" y="9"/>
                        <a:pt x="36"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1" name="Freeform 3466"/>
                <p:cNvSpPr/>
                <p:nvPr/>
              </p:nvSpPr>
              <p:spPr bwMode="auto">
                <a:xfrm>
                  <a:off x="10490200" y="3203575"/>
                  <a:ext cx="20638" cy="165100"/>
                </a:xfrm>
                <a:custGeom>
                  <a:avLst/>
                  <a:gdLst>
                    <a:gd name="T0" fmla="*/ 6 w 12"/>
                    <a:gd name="T1" fmla="*/ 97 h 97"/>
                    <a:gd name="T2" fmla="*/ 0 w 12"/>
                    <a:gd name="T3" fmla="*/ 91 h 97"/>
                    <a:gd name="T4" fmla="*/ 0 w 12"/>
                    <a:gd name="T5" fmla="*/ 6 h 97"/>
                    <a:gd name="T6" fmla="*/ 6 w 12"/>
                    <a:gd name="T7" fmla="*/ 0 h 97"/>
                    <a:gd name="T8" fmla="*/ 12 w 12"/>
                    <a:gd name="T9" fmla="*/ 6 h 97"/>
                    <a:gd name="T10" fmla="*/ 12 w 12"/>
                    <a:gd name="T11" fmla="*/ 91 h 97"/>
                    <a:gd name="T12" fmla="*/ 6 w 12"/>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12" h="97">
                      <a:moveTo>
                        <a:pt x="6" y="97"/>
                      </a:moveTo>
                      <a:cubicBezTo>
                        <a:pt x="3" y="97"/>
                        <a:pt x="0" y="94"/>
                        <a:pt x="0" y="91"/>
                      </a:cubicBezTo>
                      <a:cubicBezTo>
                        <a:pt x="0" y="6"/>
                        <a:pt x="0" y="6"/>
                        <a:pt x="0" y="6"/>
                      </a:cubicBezTo>
                      <a:cubicBezTo>
                        <a:pt x="0" y="3"/>
                        <a:pt x="3" y="0"/>
                        <a:pt x="6" y="0"/>
                      </a:cubicBezTo>
                      <a:cubicBezTo>
                        <a:pt x="10" y="0"/>
                        <a:pt x="12" y="3"/>
                        <a:pt x="12" y="6"/>
                      </a:cubicBezTo>
                      <a:cubicBezTo>
                        <a:pt x="12" y="91"/>
                        <a:pt x="12" y="91"/>
                        <a:pt x="12" y="91"/>
                      </a:cubicBezTo>
                      <a:cubicBezTo>
                        <a:pt x="12" y="94"/>
                        <a:pt x="10" y="97"/>
                        <a:pt x="6"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2" name="Freeform 3467"/>
                <p:cNvSpPr/>
                <p:nvPr/>
              </p:nvSpPr>
              <p:spPr bwMode="auto">
                <a:xfrm>
                  <a:off x="10521950" y="3379788"/>
                  <a:ext cx="163513" cy="20638"/>
                </a:xfrm>
                <a:custGeom>
                  <a:avLst/>
                  <a:gdLst>
                    <a:gd name="T0" fmla="*/ 90 w 96"/>
                    <a:gd name="T1" fmla="*/ 12 h 12"/>
                    <a:gd name="T2" fmla="*/ 6 w 96"/>
                    <a:gd name="T3" fmla="*/ 12 h 12"/>
                    <a:gd name="T4" fmla="*/ 0 w 96"/>
                    <a:gd name="T5" fmla="*/ 6 h 12"/>
                    <a:gd name="T6" fmla="*/ 6 w 96"/>
                    <a:gd name="T7" fmla="*/ 0 h 12"/>
                    <a:gd name="T8" fmla="*/ 90 w 96"/>
                    <a:gd name="T9" fmla="*/ 0 h 12"/>
                    <a:gd name="T10" fmla="*/ 96 w 96"/>
                    <a:gd name="T11" fmla="*/ 6 h 12"/>
                    <a:gd name="T12" fmla="*/ 90 w 9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0" y="12"/>
                      </a:moveTo>
                      <a:cubicBezTo>
                        <a:pt x="6" y="12"/>
                        <a:pt x="6" y="12"/>
                        <a:pt x="6" y="12"/>
                      </a:cubicBezTo>
                      <a:cubicBezTo>
                        <a:pt x="2" y="12"/>
                        <a:pt x="0" y="9"/>
                        <a:pt x="0" y="6"/>
                      </a:cubicBezTo>
                      <a:cubicBezTo>
                        <a:pt x="0" y="3"/>
                        <a:pt x="2" y="0"/>
                        <a:pt x="6" y="0"/>
                      </a:cubicBezTo>
                      <a:cubicBezTo>
                        <a:pt x="90" y="0"/>
                        <a:pt x="90" y="0"/>
                        <a:pt x="90" y="0"/>
                      </a:cubicBezTo>
                      <a:cubicBezTo>
                        <a:pt x="93" y="0"/>
                        <a:pt x="96" y="3"/>
                        <a:pt x="96" y="6"/>
                      </a:cubicBezTo>
                      <a:cubicBezTo>
                        <a:pt x="96" y="9"/>
                        <a:pt x="93" y="12"/>
                        <a:pt x="9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3" name="Freeform 3468"/>
                <p:cNvSpPr/>
                <p:nvPr/>
              </p:nvSpPr>
              <p:spPr bwMode="auto">
                <a:xfrm>
                  <a:off x="10655300" y="3773488"/>
                  <a:ext cx="92075" cy="104775"/>
                </a:xfrm>
                <a:custGeom>
                  <a:avLst/>
                  <a:gdLst>
                    <a:gd name="T0" fmla="*/ 47 w 54"/>
                    <a:gd name="T1" fmla="*/ 62 h 62"/>
                    <a:gd name="T2" fmla="*/ 42 w 54"/>
                    <a:gd name="T3" fmla="*/ 60 h 62"/>
                    <a:gd name="T4" fmla="*/ 2 w 54"/>
                    <a:gd name="T5" fmla="*/ 11 h 62"/>
                    <a:gd name="T6" fmla="*/ 3 w 54"/>
                    <a:gd name="T7" fmla="*/ 2 h 62"/>
                    <a:gd name="T8" fmla="*/ 12 w 54"/>
                    <a:gd name="T9" fmla="*/ 3 h 62"/>
                    <a:gd name="T10" fmla="*/ 51 w 54"/>
                    <a:gd name="T11" fmla="*/ 53 h 62"/>
                    <a:gd name="T12" fmla="*/ 51 w 54"/>
                    <a:gd name="T13" fmla="*/ 61 h 62"/>
                    <a:gd name="T14" fmla="*/ 47 w 54"/>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2">
                      <a:moveTo>
                        <a:pt x="47" y="62"/>
                      </a:moveTo>
                      <a:cubicBezTo>
                        <a:pt x="45" y="62"/>
                        <a:pt x="43" y="62"/>
                        <a:pt x="42" y="60"/>
                      </a:cubicBezTo>
                      <a:cubicBezTo>
                        <a:pt x="2" y="11"/>
                        <a:pt x="2" y="11"/>
                        <a:pt x="2" y="11"/>
                      </a:cubicBezTo>
                      <a:cubicBezTo>
                        <a:pt x="0" y="8"/>
                        <a:pt x="1" y="4"/>
                        <a:pt x="3" y="2"/>
                      </a:cubicBezTo>
                      <a:cubicBezTo>
                        <a:pt x="6" y="0"/>
                        <a:pt x="10" y="1"/>
                        <a:pt x="12" y="3"/>
                      </a:cubicBezTo>
                      <a:cubicBezTo>
                        <a:pt x="51" y="53"/>
                        <a:pt x="51" y="53"/>
                        <a:pt x="51" y="53"/>
                      </a:cubicBezTo>
                      <a:cubicBezTo>
                        <a:pt x="54" y="55"/>
                        <a:pt x="53" y="59"/>
                        <a:pt x="51" y="61"/>
                      </a:cubicBezTo>
                      <a:cubicBezTo>
                        <a:pt x="49" y="62"/>
                        <a:pt x="48"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4" name="Freeform 3469"/>
                <p:cNvSpPr/>
                <p:nvPr/>
              </p:nvSpPr>
              <p:spPr bwMode="auto">
                <a:xfrm>
                  <a:off x="10255250" y="3773488"/>
                  <a:ext cx="90488" cy="104775"/>
                </a:xfrm>
                <a:custGeom>
                  <a:avLst/>
                  <a:gdLst>
                    <a:gd name="T0" fmla="*/ 7 w 53"/>
                    <a:gd name="T1" fmla="*/ 62 h 62"/>
                    <a:gd name="T2" fmla="*/ 3 w 53"/>
                    <a:gd name="T3" fmla="*/ 61 h 62"/>
                    <a:gd name="T4" fmla="*/ 2 w 53"/>
                    <a:gd name="T5" fmla="*/ 53 h 62"/>
                    <a:gd name="T6" fmla="*/ 42 w 53"/>
                    <a:gd name="T7" fmla="*/ 3 h 62"/>
                    <a:gd name="T8" fmla="*/ 50 w 53"/>
                    <a:gd name="T9" fmla="*/ 2 h 62"/>
                    <a:gd name="T10" fmla="*/ 51 w 53"/>
                    <a:gd name="T11" fmla="*/ 11 h 62"/>
                    <a:gd name="T12" fmla="*/ 12 w 53"/>
                    <a:gd name="T13" fmla="*/ 60 h 62"/>
                    <a:gd name="T14" fmla="*/ 7 w 53"/>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2">
                      <a:moveTo>
                        <a:pt x="7" y="62"/>
                      </a:moveTo>
                      <a:cubicBezTo>
                        <a:pt x="6" y="62"/>
                        <a:pt x="4" y="62"/>
                        <a:pt x="3" y="61"/>
                      </a:cubicBezTo>
                      <a:cubicBezTo>
                        <a:pt x="0" y="59"/>
                        <a:pt x="0" y="55"/>
                        <a:pt x="2" y="53"/>
                      </a:cubicBezTo>
                      <a:cubicBezTo>
                        <a:pt x="42" y="3"/>
                        <a:pt x="42" y="3"/>
                        <a:pt x="42" y="3"/>
                      </a:cubicBezTo>
                      <a:cubicBezTo>
                        <a:pt x="44" y="1"/>
                        <a:pt x="48" y="0"/>
                        <a:pt x="50" y="2"/>
                      </a:cubicBezTo>
                      <a:cubicBezTo>
                        <a:pt x="53" y="4"/>
                        <a:pt x="53" y="8"/>
                        <a:pt x="51" y="11"/>
                      </a:cubicBezTo>
                      <a:cubicBezTo>
                        <a:pt x="12" y="60"/>
                        <a:pt x="12" y="60"/>
                        <a:pt x="12" y="60"/>
                      </a:cubicBezTo>
                      <a:cubicBezTo>
                        <a:pt x="10" y="62"/>
                        <a:pt x="9" y="62"/>
                        <a:pt x="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5" name="Freeform 3470"/>
                <p:cNvSpPr/>
                <p:nvPr/>
              </p:nvSpPr>
              <p:spPr bwMode="auto">
                <a:xfrm>
                  <a:off x="10117138" y="3787775"/>
                  <a:ext cx="765175" cy="90488"/>
                </a:xfrm>
                <a:custGeom>
                  <a:avLst/>
                  <a:gdLst>
                    <a:gd name="T0" fmla="*/ 423 w 450"/>
                    <a:gd name="T1" fmla="*/ 53 h 53"/>
                    <a:gd name="T2" fmla="*/ 27 w 450"/>
                    <a:gd name="T3" fmla="*/ 53 h 53"/>
                    <a:gd name="T4" fmla="*/ 0 w 450"/>
                    <a:gd name="T5" fmla="*/ 27 h 53"/>
                    <a:gd name="T6" fmla="*/ 27 w 450"/>
                    <a:gd name="T7" fmla="*/ 0 h 53"/>
                    <a:gd name="T8" fmla="*/ 34 w 450"/>
                    <a:gd name="T9" fmla="*/ 0 h 53"/>
                    <a:gd name="T10" fmla="*/ 40 w 450"/>
                    <a:gd name="T11" fmla="*/ 6 h 53"/>
                    <a:gd name="T12" fmla="*/ 34 w 450"/>
                    <a:gd name="T13" fmla="*/ 12 h 53"/>
                    <a:gd name="T14" fmla="*/ 27 w 450"/>
                    <a:gd name="T15" fmla="*/ 12 h 53"/>
                    <a:gd name="T16" fmla="*/ 12 w 450"/>
                    <a:gd name="T17" fmla="*/ 27 h 53"/>
                    <a:gd name="T18" fmla="*/ 27 w 450"/>
                    <a:gd name="T19" fmla="*/ 41 h 53"/>
                    <a:gd name="T20" fmla="*/ 423 w 450"/>
                    <a:gd name="T21" fmla="*/ 41 h 53"/>
                    <a:gd name="T22" fmla="*/ 438 w 450"/>
                    <a:gd name="T23" fmla="*/ 27 h 53"/>
                    <a:gd name="T24" fmla="*/ 423 w 450"/>
                    <a:gd name="T25" fmla="*/ 12 h 53"/>
                    <a:gd name="T26" fmla="*/ 416 w 450"/>
                    <a:gd name="T27" fmla="*/ 12 h 53"/>
                    <a:gd name="T28" fmla="*/ 410 w 450"/>
                    <a:gd name="T29" fmla="*/ 6 h 53"/>
                    <a:gd name="T30" fmla="*/ 416 w 450"/>
                    <a:gd name="T31" fmla="*/ 0 h 53"/>
                    <a:gd name="T32" fmla="*/ 423 w 450"/>
                    <a:gd name="T33" fmla="*/ 0 h 53"/>
                    <a:gd name="T34" fmla="*/ 450 w 450"/>
                    <a:gd name="T35" fmla="*/ 27 h 53"/>
                    <a:gd name="T36" fmla="*/ 423 w 450"/>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0" h="53">
                      <a:moveTo>
                        <a:pt x="423" y="53"/>
                      </a:moveTo>
                      <a:cubicBezTo>
                        <a:pt x="27" y="53"/>
                        <a:pt x="27" y="53"/>
                        <a:pt x="27" y="53"/>
                      </a:cubicBezTo>
                      <a:cubicBezTo>
                        <a:pt x="12" y="53"/>
                        <a:pt x="0" y="41"/>
                        <a:pt x="0" y="27"/>
                      </a:cubicBezTo>
                      <a:cubicBezTo>
                        <a:pt x="0" y="12"/>
                        <a:pt x="12" y="0"/>
                        <a:pt x="27" y="0"/>
                      </a:cubicBezTo>
                      <a:cubicBezTo>
                        <a:pt x="34" y="0"/>
                        <a:pt x="34" y="0"/>
                        <a:pt x="34" y="0"/>
                      </a:cubicBezTo>
                      <a:cubicBezTo>
                        <a:pt x="38" y="0"/>
                        <a:pt x="40" y="2"/>
                        <a:pt x="40" y="6"/>
                      </a:cubicBezTo>
                      <a:cubicBezTo>
                        <a:pt x="40" y="9"/>
                        <a:pt x="38" y="12"/>
                        <a:pt x="34" y="12"/>
                      </a:cubicBezTo>
                      <a:cubicBezTo>
                        <a:pt x="27" y="12"/>
                        <a:pt x="27" y="12"/>
                        <a:pt x="27" y="12"/>
                      </a:cubicBezTo>
                      <a:cubicBezTo>
                        <a:pt x="19" y="12"/>
                        <a:pt x="12" y="18"/>
                        <a:pt x="12" y="27"/>
                      </a:cubicBezTo>
                      <a:cubicBezTo>
                        <a:pt x="12" y="35"/>
                        <a:pt x="19" y="41"/>
                        <a:pt x="27" y="41"/>
                      </a:cubicBezTo>
                      <a:cubicBezTo>
                        <a:pt x="423" y="41"/>
                        <a:pt x="423" y="41"/>
                        <a:pt x="423" y="41"/>
                      </a:cubicBezTo>
                      <a:cubicBezTo>
                        <a:pt x="432" y="41"/>
                        <a:pt x="438" y="35"/>
                        <a:pt x="438" y="27"/>
                      </a:cubicBezTo>
                      <a:cubicBezTo>
                        <a:pt x="438" y="18"/>
                        <a:pt x="432" y="12"/>
                        <a:pt x="423" y="12"/>
                      </a:cubicBezTo>
                      <a:cubicBezTo>
                        <a:pt x="416" y="12"/>
                        <a:pt x="416" y="12"/>
                        <a:pt x="416" y="12"/>
                      </a:cubicBezTo>
                      <a:cubicBezTo>
                        <a:pt x="413" y="12"/>
                        <a:pt x="410" y="9"/>
                        <a:pt x="410" y="6"/>
                      </a:cubicBezTo>
                      <a:cubicBezTo>
                        <a:pt x="410" y="2"/>
                        <a:pt x="413" y="0"/>
                        <a:pt x="416" y="0"/>
                      </a:cubicBezTo>
                      <a:cubicBezTo>
                        <a:pt x="423" y="0"/>
                        <a:pt x="423" y="0"/>
                        <a:pt x="423" y="0"/>
                      </a:cubicBezTo>
                      <a:cubicBezTo>
                        <a:pt x="438" y="0"/>
                        <a:pt x="450" y="12"/>
                        <a:pt x="450" y="27"/>
                      </a:cubicBezTo>
                      <a:cubicBezTo>
                        <a:pt x="450" y="41"/>
                        <a:pt x="438" y="53"/>
                        <a:pt x="42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6" name="Freeform 3471"/>
                <p:cNvSpPr/>
                <p:nvPr/>
              </p:nvSpPr>
              <p:spPr bwMode="auto">
                <a:xfrm>
                  <a:off x="10344150" y="3235325"/>
                  <a:ext cx="311150" cy="312738"/>
                </a:xfrm>
                <a:custGeom>
                  <a:avLst/>
                  <a:gdLst>
                    <a:gd name="T0" fmla="*/ 92 w 183"/>
                    <a:gd name="T1" fmla="*/ 183 h 183"/>
                    <a:gd name="T2" fmla="*/ 0 w 183"/>
                    <a:gd name="T3" fmla="*/ 90 h 183"/>
                    <a:gd name="T4" fmla="*/ 69 w 183"/>
                    <a:gd name="T5" fmla="*/ 0 h 183"/>
                    <a:gd name="T6" fmla="*/ 76 w 183"/>
                    <a:gd name="T7" fmla="*/ 5 h 183"/>
                    <a:gd name="T8" fmla="*/ 72 w 183"/>
                    <a:gd name="T9" fmla="*/ 12 h 183"/>
                    <a:gd name="T10" fmla="*/ 12 w 183"/>
                    <a:gd name="T11" fmla="*/ 90 h 183"/>
                    <a:gd name="T12" fmla="*/ 92 w 183"/>
                    <a:gd name="T13" fmla="*/ 171 h 183"/>
                    <a:gd name="T14" fmla="*/ 171 w 183"/>
                    <a:gd name="T15" fmla="*/ 109 h 183"/>
                    <a:gd name="T16" fmla="*/ 178 w 183"/>
                    <a:gd name="T17" fmla="*/ 105 h 183"/>
                    <a:gd name="T18" fmla="*/ 182 w 183"/>
                    <a:gd name="T19" fmla="*/ 112 h 183"/>
                    <a:gd name="T20" fmla="*/ 92 w 183"/>
                    <a:gd name="T2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3">
                      <a:moveTo>
                        <a:pt x="92" y="183"/>
                      </a:moveTo>
                      <a:cubicBezTo>
                        <a:pt x="41" y="183"/>
                        <a:pt x="0" y="141"/>
                        <a:pt x="0" y="90"/>
                      </a:cubicBezTo>
                      <a:cubicBezTo>
                        <a:pt x="0" y="48"/>
                        <a:pt x="28" y="11"/>
                        <a:pt x="69" y="0"/>
                      </a:cubicBezTo>
                      <a:cubicBezTo>
                        <a:pt x="72" y="0"/>
                        <a:pt x="76" y="2"/>
                        <a:pt x="76" y="5"/>
                      </a:cubicBezTo>
                      <a:cubicBezTo>
                        <a:pt x="77" y="8"/>
                        <a:pt x="75" y="11"/>
                        <a:pt x="72" y="12"/>
                      </a:cubicBezTo>
                      <a:cubicBezTo>
                        <a:pt x="37" y="21"/>
                        <a:pt x="12" y="53"/>
                        <a:pt x="12" y="90"/>
                      </a:cubicBezTo>
                      <a:cubicBezTo>
                        <a:pt x="12" y="135"/>
                        <a:pt x="48" y="171"/>
                        <a:pt x="92" y="171"/>
                      </a:cubicBezTo>
                      <a:cubicBezTo>
                        <a:pt x="129" y="171"/>
                        <a:pt x="162" y="145"/>
                        <a:pt x="171" y="109"/>
                      </a:cubicBezTo>
                      <a:cubicBezTo>
                        <a:pt x="171" y="106"/>
                        <a:pt x="175" y="104"/>
                        <a:pt x="178" y="105"/>
                      </a:cubicBezTo>
                      <a:cubicBezTo>
                        <a:pt x="181" y="106"/>
                        <a:pt x="183" y="109"/>
                        <a:pt x="182" y="112"/>
                      </a:cubicBezTo>
                      <a:cubicBezTo>
                        <a:pt x="172" y="154"/>
                        <a:pt x="135" y="183"/>
                        <a:pt x="92"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7" name="Freeform 3472"/>
                <p:cNvSpPr>
                  <a:spLocks noEditPoints="1"/>
                </p:cNvSpPr>
                <p:nvPr/>
              </p:nvSpPr>
              <p:spPr bwMode="auto">
                <a:xfrm>
                  <a:off x="10564813" y="3087688"/>
                  <a:ext cx="25400" cy="25400"/>
                </a:xfrm>
                <a:custGeom>
                  <a:avLst/>
                  <a:gdLst>
                    <a:gd name="T0" fmla="*/ 8 w 15"/>
                    <a:gd name="T1" fmla="*/ 15 h 15"/>
                    <a:gd name="T2" fmla="*/ 0 w 15"/>
                    <a:gd name="T3" fmla="*/ 7 h 15"/>
                    <a:gd name="T4" fmla="*/ 8 w 15"/>
                    <a:gd name="T5" fmla="*/ 0 h 15"/>
                    <a:gd name="T6" fmla="*/ 15 w 15"/>
                    <a:gd name="T7" fmla="*/ 7 h 15"/>
                    <a:gd name="T8" fmla="*/ 8 w 15"/>
                    <a:gd name="T9" fmla="*/ 15 h 15"/>
                    <a:gd name="T10" fmla="*/ 8 w 15"/>
                    <a:gd name="T11" fmla="*/ 3 h 15"/>
                    <a:gd name="T12" fmla="*/ 3 w 15"/>
                    <a:gd name="T13" fmla="*/ 7 h 15"/>
                    <a:gd name="T14" fmla="*/ 8 w 15"/>
                    <a:gd name="T15" fmla="*/ 12 h 15"/>
                    <a:gd name="T16" fmla="*/ 12 w 15"/>
                    <a:gd name="T17" fmla="*/ 7 h 15"/>
                    <a:gd name="T18" fmla="*/ 8 w 15"/>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15"/>
                      </a:moveTo>
                      <a:cubicBezTo>
                        <a:pt x="4" y="15"/>
                        <a:pt x="0" y="12"/>
                        <a:pt x="0" y="7"/>
                      </a:cubicBezTo>
                      <a:cubicBezTo>
                        <a:pt x="0" y="3"/>
                        <a:pt x="4" y="0"/>
                        <a:pt x="8" y="0"/>
                      </a:cubicBezTo>
                      <a:cubicBezTo>
                        <a:pt x="12" y="0"/>
                        <a:pt x="15" y="3"/>
                        <a:pt x="15" y="7"/>
                      </a:cubicBezTo>
                      <a:cubicBezTo>
                        <a:pt x="15" y="12"/>
                        <a:pt x="12" y="15"/>
                        <a:pt x="8" y="15"/>
                      </a:cubicBezTo>
                      <a:close/>
                      <a:moveTo>
                        <a:pt x="8" y="3"/>
                      </a:moveTo>
                      <a:cubicBezTo>
                        <a:pt x="5" y="3"/>
                        <a:pt x="3" y="5"/>
                        <a:pt x="3" y="7"/>
                      </a:cubicBezTo>
                      <a:cubicBezTo>
                        <a:pt x="3" y="10"/>
                        <a:pt x="5" y="12"/>
                        <a:pt x="8" y="12"/>
                      </a:cubicBezTo>
                      <a:cubicBezTo>
                        <a:pt x="10" y="12"/>
                        <a:pt x="12" y="10"/>
                        <a:pt x="12" y="7"/>
                      </a:cubicBezTo>
                      <a:cubicBezTo>
                        <a:pt x="12" y="5"/>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8" name="Freeform 3473"/>
                <p:cNvSpPr>
                  <a:spLocks noEditPoints="1"/>
                </p:cNvSpPr>
                <p:nvPr/>
              </p:nvSpPr>
              <p:spPr bwMode="auto">
                <a:xfrm>
                  <a:off x="10407650" y="3086100"/>
                  <a:ext cx="30163" cy="26988"/>
                </a:xfrm>
                <a:custGeom>
                  <a:avLst/>
                  <a:gdLst>
                    <a:gd name="T0" fmla="*/ 9 w 17"/>
                    <a:gd name="T1" fmla="*/ 16 h 16"/>
                    <a:gd name="T2" fmla="*/ 2 w 17"/>
                    <a:gd name="T3" fmla="*/ 12 h 16"/>
                    <a:gd name="T4" fmla="*/ 5 w 17"/>
                    <a:gd name="T5" fmla="*/ 2 h 16"/>
                    <a:gd name="T6" fmla="*/ 11 w 17"/>
                    <a:gd name="T7" fmla="*/ 1 h 16"/>
                    <a:gd name="T8" fmla="*/ 15 w 17"/>
                    <a:gd name="T9" fmla="*/ 5 h 16"/>
                    <a:gd name="T10" fmla="*/ 15 w 17"/>
                    <a:gd name="T11" fmla="*/ 5 h 16"/>
                    <a:gd name="T12" fmla="*/ 13 w 17"/>
                    <a:gd name="T13" fmla="*/ 15 h 16"/>
                    <a:gd name="T14" fmla="*/ 9 w 17"/>
                    <a:gd name="T15" fmla="*/ 16 h 16"/>
                    <a:gd name="T16" fmla="*/ 5 w 17"/>
                    <a:gd name="T17" fmla="*/ 11 h 16"/>
                    <a:gd name="T18" fmla="*/ 8 w 17"/>
                    <a:gd name="T19" fmla="*/ 13 h 16"/>
                    <a:gd name="T20" fmla="*/ 11 w 17"/>
                    <a:gd name="T21" fmla="*/ 12 h 16"/>
                    <a:gd name="T22" fmla="*/ 13 w 17"/>
                    <a:gd name="T23" fmla="*/ 6 h 16"/>
                    <a:gd name="T24" fmla="*/ 13 w 17"/>
                    <a:gd name="T25" fmla="*/ 6 h 16"/>
                    <a:gd name="T26" fmla="*/ 10 w 17"/>
                    <a:gd name="T27" fmla="*/ 8 h 16"/>
                    <a:gd name="T28" fmla="*/ 13 w 17"/>
                    <a:gd name="T29" fmla="*/ 6 h 16"/>
                    <a:gd name="T30" fmla="*/ 7 w 17"/>
                    <a:gd name="T31" fmla="*/ 4 h 16"/>
                    <a:gd name="T32" fmla="*/ 5 w 17"/>
                    <a:gd name="T33" fmla="*/ 11 h 16"/>
                    <a:gd name="T34" fmla="*/ 5 w 17"/>
                    <a:gd name="T3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6">
                      <a:moveTo>
                        <a:pt x="9" y="16"/>
                      </a:moveTo>
                      <a:cubicBezTo>
                        <a:pt x="6" y="16"/>
                        <a:pt x="4" y="15"/>
                        <a:pt x="2" y="12"/>
                      </a:cubicBezTo>
                      <a:cubicBezTo>
                        <a:pt x="0" y="8"/>
                        <a:pt x="1" y="4"/>
                        <a:pt x="5" y="2"/>
                      </a:cubicBezTo>
                      <a:cubicBezTo>
                        <a:pt x="7" y="1"/>
                        <a:pt x="9" y="0"/>
                        <a:pt x="11" y="1"/>
                      </a:cubicBezTo>
                      <a:cubicBezTo>
                        <a:pt x="13" y="1"/>
                        <a:pt x="14" y="3"/>
                        <a:pt x="15" y="5"/>
                      </a:cubicBezTo>
                      <a:cubicBezTo>
                        <a:pt x="15" y="5"/>
                        <a:pt x="15" y="5"/>
                        <a:pt x="15" y="5"/>
                      </a:cubicBezTo>
                      <a:cubicBezTo>
                        <a:pt x="17" y="8"/>
                        <a:pt x="16" y="13"/>
                        <a:pt x="13" y="15"/>
                      </a:cubicBezTo>
                      <a:cubicBezTo>
                        <a:pt x="11" y="16"/>
                        <a:pt x="10" y="16"/>
                        <a:pt x="9" y="16"/>
                      </a:cubicBezTo>
                      <a:close/>
                      <a:moveTo>
                        <a:pt x="5" y="11"/>
                      </a:moveTo>
                      <a:cubicBezTo>
                        <a:pt x="6" y="12"/>
                        <a:pt x="7" y="12"/>
                        <a:pt x="8" y="13"/>
                      </a:cubicBezTo>
                      <a:cubicBezTo>
                        <a:pt x="9" y="13"/>
                        <a:pt x="10" y="13"/>
                        <a:pt x="11" y="12"/>
                      </a:cubicBezTo>
                      <a:cubicBezTo>
                        <a:pt x="13" y="11"/>
                        <a:pt x="14" y="8"/>
                        <a:pt x="13" y="6"/>
                      </a:cubicBezTo>
                      <a:cubicBezTo>
                        <a:pt x="13" y="6"/>
                        <a:pt x="13" y="6"/>
                        <a:pt x="13" y="6"/>
                      </a:cubicBezTo>
                      <a:cubicBezTo>
                        <a:pt x="10" y="8"/>
                        <a:pt x="10" y="8"/>
                        <a:pt x="10" y="8"/>
                      </a:cubicBezTo>
                      <a:cubicBezTo>
                        <a:pt x="13" y="6"/>
                        <a:pt x="13" y="6"/>
                        <a:pt x="13" y="6"/>
                      </a:cubicBezTo>
                      <a:cubicBezTo>
                        <a:pt x="11" y="4"/>
                        <a:pt x="9" y="3"/>
                        <a:pt x="7" y="4"/>
                      </a:cubicBezTo>
                      <a:cubicBezTo>
                        <a:pt x="5" y="6"/>
                        <a:pt x="4" y="8"/>
                        <a:pt x="5"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9" name="Freeform 3474"/>
                <p:cNvSpPr>
                  <a:spLocks noEditPoints="1"/>
                </p:cNvSpPr>
                <p:nvPr/>
              </p:nvSpPr>
              <p:spPr bwMode="auto">
                <a:xfrm>
                  <a:off x="10336213" y="3116263"/>
                  <a:ext cx="30163" cy="25400"/>
                </a:xfrm>
                <a:custGeom>
                  <a:avLst/>
                  <a:gdLst>
                    <a:gd name="T0" fmla="*/ 8 w 17"/>
                    <a:gd name="T1" fmla="*/ 15 h 15"/>
                    <a:gd name="T2" fmla="*/ 3 w 17"/>
                    <a:gd name="T3" fmla="*/ 13 h 15"/>
                    <a:gd name="T4" fmla="*/ 3 w 17"/>
                    <a:gd name="T5" fmla="*/ 3 h 15"/>
                    <a:gd name="T6" fmla="*/ 14 w 17"/>
                    <a:gd name="T7" fmla="*/ 2 h 15"/>
                    <a:gd name="T8" fmla="*/ 14 w 17"/>
                    <a:gd name="T9" fmla="*/ 13 h 15"/>
                    <a:gd name="T10" fmla="*/ 8 w 17"/>
                    <a:gd name="T11" fmla="*/ 15 h 15"/>
                    <a:gd name="T12" fmla="*/ 8 w 17"/>
                    <a:gd name="T13" fmla="*/ 3 h 15"/>
                    <a:gd name="T14" fmla="*/ 5 w 17"/>
                    <a:gd name="T15" fmla="*/ 5 h 15"/>
                    <a:gd name="T16" fmla="*/ 5 w 17"/>
                    <a:gd name="T17" fmla="*/ 11 h 15"/>
                    <a:gd name="T18" fmla="*/ 12 w 17"/>
                    <a:gd name="T19" fmla="*/ 11 h 15"/>
                    <a:gd name="T20" fmla="*/ 12 w 17"/>
                    <a:gd name="T21" fmla="*/ 5 h 15"/>
                    <a:gd name="T22" fmla="*/ 8 w 17"/>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5">
                      <a:moveTo>
                        <a:pt x="8" y="15"/>
                      </a:moveTo>
                      <a:cubicBezTo>
                        <a:pt x="6" y="15"/>
                        <a:pt x="5" y="15"/>
                        <a:pt x="3" y="13"/>
                      </a:cubicBezTo>
                      <a:cubicBezTo>
                        <a:pt x="0" y="10"/>
                        <a:pt x="0" y="5"/>
                        <a:pt x="3" y="3"/>
                      </a:cubicBezTo>
                      <a:cubicBezTo>
                        <a:pt x="6" y="0"/>
                        <a:pt x="11" y="0"/>
                        <a:pt x="14" y="2"/>
                      </a:cubicBezTo>
                      <a:cubicBezTo>
                        <a:pt x="17" y="5"/>
                        <a:pt x="17" y="10"/>
                        <a:pt x="14" y="13"/>
                      </a:cubicBezTo>
                      <a:cubicBezTo>
                        <a:pt x="12" y="15"/>
                        <a:pt x="10" y="15"/>
                        <a:pt x="8" y="15"/>
                      </a:cubicBezTo>
                      <a:close/>
                      <a:moveTo>
                        <a:pt x="8" y="3"/>
                      </a:moveTo>
                      <a:cubicBezTo>
                        <a:pt x="7" y="3"/>
                        <a:pt x="6" y="4"/>
                        <a:pt x="5" y="5"/>
                      </a:cubicBezTo>
                      <a:cubicBezTo>
                        <a:pt x="4" y="6"/>
                        <a:pt x="4" y="9"/>
                        <a:pt x="5" y="11"/>
                      </a:cubicBezTo>
                      <a:cubicBezTo>
                        <a:pt x="7" y="13"/>
                        <a:pt x="10" y="13"/>
                        <a:pt x="12" y="11"/>
                      </a:cubicBezTo>
                      <a:cubicBezTo>
                        <a:pt x="13" y="9"/>
                        <a:pt x="13" y="6"/>
                        <a:pt x="12" y="5"/>
                      </a:cubicBezTo>
                      <a:cubicBezTo>
                        <a:pt x="11" y="4"/>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0" name="Freeform 3475"/>
                <p:cNvSpPr>
                  <a:spLocks noEditPoints="1"/>
                </p:cNvSpPr>
                <p:nvPr/>
              </p:nvSpPr>
              <p:spPr bwMode="auto">
                <a:xfrm>
                  <a:off x="10275888" y="3162300"/>
                  <a:ext cx="26988" cy="26988"/>
                </a:xfrm>
                <a:custGeom>
                  <a:avLst/>
                  <a:gdLst>
                    <a:gd name="T0" fmla="*/ 8 w 16"/>
                    <a:gd name="T1" fmla="*/ 16 h 16"/>
                    <a:gd name="T2" fmla="*/ 4 w 16"/>
                    <a:gd name="T3" fmla="*/ 15 h 16"/>
                    <a:gd name="T4" fmla="*/ 1 w 16"/>
                    <a:gd name="T5" fmla="*/ 11 h 16"/>
                    <a:gd name="T6" fmla="*/ 1 w 16"/>
                    <a:gd name="T7" fmla="*/ 5 h 16"/>
                    <a:gd name="T8" fmla="*/ 12 w 16"/>
                    <a:gd name="T9" fmla="*/ 2 h 16"/>
                    <a:gd name="T10" fmla="*/ 15 w 16"/>
                    <a:gd name="T11" fmla="*/ 7 h 16"/>
                    <a:gd name="T12" fmla="*/ 15 w 16"/>
                    <a:gd name="T13" fmla="*/ 13 h 16"/>
                    <a:gd name="T14" fmla="*/ 10 w 16"/>
                    <a:gd name="T15" fmla="*/ 16 h 16"/>
                    <a:gd name="T16" fmla="*/ 8 w 16"/>
                    <a:gd name="T17" fmla="*/ 16 h 16"/>
                    <a:gd name="T18" fmla="*/ 6 w 16"/>
                    <a:gd name="T19" fmla="*/ 13 h 16"/>
                    <a:gd name="T20" fmla="*/ 12 w 16"/>
                    <a:gd name="T21" fmla="*/ 11 h 16"/>
                    <a:gd name="T22" fmla="*/ 12 w 16"/>
                    <a:gd name="T23" fmla="*/ 8 h 16"/>
                    <a:gd name="T24" fmla="*/ 10 w 16"/>
                    <a:gd name="T25" fmla="*/ 5 h 16"/>
                    <a:gd name="T26" fmla="*/ 9 w 16"/>
                    <a:gd name="T27" fmla="*/ 7 h 16"/>
                    <a:gd name="T28" fmla="*/ 10 w 16"/>
                    <a:gd name="T29" fmla="*/ 5 h 16"/>
                    <a:gd name="T30" fmla="*/ 10 w 16"/>
                    <a:gd name="T31" fmla="*/ 5 h 16"/>
                    <a:gd name="T32" fmla="*/ 7 w 16"/>
                    <a:gd name="T33" fmla="*/ 5 h 16"/>
                    <a:gd name="T34" fmla="*/ 4 w 16"/>
                    <a:gd name="T35" fmla="*/ 7 h 16"/>
                    <a:gd name="T36" fmla="*/ 4 w 16"/>
                    <a:gd name="T37" fmla="*/ 10 h 16"/>
                    <a:gd name="T38" fmla="*/ 6 w 16"/>
                    <a:gd name="T39" fmla="*/ 13 h 16"/>
                    <a:gd name="T40" fmla="*/ 6 w 16"/>
                    <a:gd name="T4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6">
                      <a:moveTo>
                        <a:pt x="8" y="16"/>
                      </a:moveTo>
                      <a:cubicBezTo>
                        <a:pt x="7" y="16"/>
                        <a:pt x="5" y="16"/>
                        <a:pt x="4" y="15"/>
                      </a:cubicBezTo>
                      <a:cubicBezTo>
                        <a:pt x="3" y="14"/>
                        <a:pt x="1" y="13"/>
                        <a:pt x="1" y="11"/>
                      </a:cubicBezTo>
                      <a:cubicBezTo>
                        <a:pt x="0" y="9"/>
                        <a:pt x="0" y="7"/>
                        <a:pt x="1" y="5"/>
                      </a:cubicBezTo>
                      <a:cubicBezTo>
                        <a:pt x="4" y="1"/>
                        <a:pt x="8" y="0"/>
                        <a:pt x="12" y="2"/>
                      </a:cubicBezTo>
                      <a:cubicBezTo>
                        <a:pt x="14" y="3"/>
                        <a:pt x="15" y="5"/>
                        <a:pt x="15" y="7"/>
                      </a:cubicBezTo>
                      <a:cubicBezTo>
                        <a:pt x="16" y="9"/>
                        <a:pt x="16" y="11"/>
                        <a:pt x="15" y="13"/>
                      </a:cubicBezTo>
                      <a:cubicBezTo>
                        <a:pt x="14" y="14"/>
                        <a:pt x="12" y="16"/>
                        <a:pt x="10" y="16"/>
                      </a:cubicBezTo>
                      <a:cubicBezTo>
                        <a:pt x="9" y="16"/>
                        <a:pt x="9" y="16"/>
                        <a:pt x="8" y="16"/>
                      </a:cubicBezTo>
                      <a:close/>
                      <a:moveTo>
                        <a:pt x="6" y="13"/>
                      </a:moveTo>
                      <a:cubicBezTo>
                        <a:pt x="8" y="14"/>
                        <a:pt x="11" y="13"/>
                        <a:pt x="12" y="11"/>
                      </a:cubicBezTo>
                      <a:cubicBezTo>
                        <a:pt x="12" y="10"/>
                        <a:pt x="13" y="9"/>
                        <a:pt x="12" y="8"/>
                      </a:cubicBezTo>
                      <a:cubicBezTo>
                        <a:pt x="12" y="7"/>
                        <a:pt x="11" y="6"/>
                        <a:pt x="10" y="5"/>
                      </a:cubicBezTo>
                      <a:cubicBezTo>
                        <a:pt x="9" y="7"/>
                        <a:pt x="9" y="7"/>
                        <a:pt x="9" y="7"/>
                      </a:cubicBezTo>
                      <a:cubicBezTo>
                        <a:pt x="10" y="5"/>
                        <a:pt x="10" y="5"/>
                        <a:pt x="10" y="5"/>
                      </a:cubicBezTo>
                      <a:cubicBezTo>
                        <a:pt x="10" y="5"/>
                        <a:pt x="10" y="5"/>
                        <a:pt x="10" y="5"/>
                      </a:cubicBezTo>
                      <a:cubicBezTo>
                        <a:pt x="9" y="4"/>
                        <a:pt x="8" y="4"/>
                        <a:pt x="7" y="5"/>
                      </a:cubicBezTo>
                      <a:cubicBezTo>
                        <a:pt x="6" y="5"/>
                        <a:pt x="5" y="6"/>
                        <a:pt x="4" y="7"/>
                      </a:cubicBezTo>
                      <a:cubicBezTo>
                        <a:pt x="4" y="8"/>
                        <a:pt x="3" y="9"/>
                        <a:pt x="4" y="10"/>
                      </a:cubicBezTo>
                      <a:cubicBezTo>
                        <a:pt x="4" y="11"/>
                        <a:pt x="5" y="12"/>
                        <a:pt x="6" y="13"/>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1" name="Freeform 3476"/>
                <p:cNvSpPr>
                  <a:spLocks noEditPoints="1"/>
                </p:cNvSpPr>
                <p:nvPr/>
              </p:nvSpPr>
              <p:spPr bwMode="auto">
                <a:xfrm>
                  <a:off x="10228263" y="3225800"/>
                  <a:ext cx="28575" cy="26988"/>
                </a:xfrm>
                <a:custGeom>
                  <a:avLst/>
                  <a:gdLst>
                    <a:gd name="T0" fmla="*/ 8 w 17"/>
                    <a:gd name="T1" fmla="*/ 16 h 16"/>
                    <a:gd name="T2" fmla="*/ 6 w 17"/>
                    <a:gd name="T3" fmla="*/ 16 h 16"/>
                    <a:gd name="T4" fmla="*/ 2 w 17"/>
                    <a:gd name="T5" fmla="*/ 12 h 16"/>
                    <a:gd name="T6" fmla="*/ 1 w 17"/>
                    <a:gd name="T7" fmla="*/ 6 h 16"/>
                    <a:gd name="T8" fmla="*/ 4 w 17"/>
                    <a:gd name="T9" fmla="*/ 2 h 16"/>
                    <a:gd name="T10" fmla="*/ 10 w 17"/>
                    <a:gd name="T11" fmla="*/ 1 h 16"/>
                    <a:gd name="T12" fmla="*/ 15 w 17"/>
                    <a:gd name="T13" fmla="*/ 10 h 16"/>
                    <a:gd name="T14" fmla="*/ 8 w 17"/>
                    <a:gd name="T15" fmla="*/ 16 h 16"/>
                    <a:gd name="T16" fmla="*/ 7 w 17"/>
                    <a:gd name="T17" fmla="*/ 12 h 16"/>
                    <a:gd name="T18" fmla="*/ 10 w 17"/>
                    <a:gd name="T19" fmla="*/ 12 h 16"/>
                    <a:gd name="T20" fmla="*/ 12 w 17"/>
                    <a:gd name="T21" fmla="*/ 9 h 16"/>
                    <a:gd name="T22" fmla="*/ 12 w 17"/>
                    <a:gd name="T23" fmla="*/ 6 h 16"/>
                    <a:gd name="T24" fmla="*/ 9 w 17"/>
                    <a:gd name="T25" fmla="*/ 4 h 16"/>
                    <a:gd name="T26" fmla="*/ 9 w 17"/>
                    <a:gd name="T27" fmla="*/ 4 h 16"/>
                    <a:gd name="T28" fmla="*/ 9 w 17"/>
                    <a:gd name="T29" fmla="*/ 7 h 16"/>
                    <a:gd name="T30" fmla="*/ 9 w 17"/>
                    <a:gd name="T31" fmla="*/ 4 h 16"/>
                    <a:gd name="T32" fmla="*/ 4 w 17"/>
                    <a:gd name="T33" fmla="*/ 7 h 16"/>
                    <a:gd name="T34" fmla="*/ 7 w 17"/>
                    <a:gd name="T35" fmla="*/ 12 h 16"/>
                    <a:gd name="T36" fmla="*/ 7 w 17"/>
                    <a:gd name="T37" fmla="*/ 12 h 16"/>
                    <a:gd name="T38" fmla="*/ 7 w 17"/>
                    <a:gd name="T39" fmla="*/ 12 h 16"/>
                    <a:gd name="T40" fmla="*/ 7 w 17"/>
                    <a:gd name="T4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6">
                      <a:moveTo>
                        <a:pt x="8" y="16"/>
                      </a:moveTo>
                      <a:cubicBezTo>
                        <a:pt x="7" y="16"/>
                        <a:pt x="7" y="16"/>
                        <a:pt x="6" y="16"/>
                      </a:cubicBezTo>
                      <a:cubicBezTo>
                        <a:pt x="4" y="15"/>
                        <a:pt x="3" y="14"/>
                        <a:pt x="2" y="12"/>
                      </a:cubicBezTo>
                      <a:cubicBezTo>
                        <a:pt x="1" y="10"/>
                        <a:pt x="0" y="8"/>
                        <a:pt x="1" y="6"/>
                      </a:cubicBezTo>
                      <a:cubicBezTo>
                        <a:pt x="1" y="4"/>
                        <a:pt x="3" y="3"/>
                        <a:pt x="4" y="2"/>
                      </a:cubicBezTo>
                      <a:cubicBezTo>
                        <a:pt x="6" y="1"/>
                        <a:pt x="8" y="0"/>
                        <a:pt x="10" y="1"/>
                      </a:cubicBezTo>
                      <a:cubicBezTo>
                        <a:pt x="14" y="2"/>
                        <a:pt x="17" y="6"/>
                        <a:pt x="15" y="10"/>
                      </a:cubicBezTo>
                      <a:cubicBezTo>
                        <a:pt x="15" y="14"/>
                        <a:pt x="11" y="16"/>
                        <a:pt x="8" y="16"/>
                      </a:cubicBezTo>
                      <a:close/>
                      <a:moveTo>
                        <a:pt x="7" y="12"/>
                      </a:moveTo>
                      <a:cubicBezTo>
                        <a:pt x="8" y="13"/>
                        <a:pt x="9" y="13"/>
                        <a:pt x="10" y="12"/>
                      </a:cubicBezTo>
                      <a:cubicBezTo>
                        <a:pt x="11" y="11"/>
                        <a:pt x="12" y="10"/>
                        <a:pt x="12" y="9"/>
                      </a:cubicBezTo>
                      <a:cubicBezTo>
                        <a:pt x="13" y="8"/>
                        <a:pt x="13" y="7"/>
                        <a:pt x="12" y="6"/>
                      </a:cubicBezTo>
                      <a:cubicBezTo>
                        <a:pt x="11" y="5"/>
                        <a:pt x="10" y="4"/>
                        <a:pt x="9" y="4"/>
                      </a:cubicBezTo>
                      <a:cubicBezTo>
                        <a:pt x="9" y="4"/>
                        <a:pt x="9" y="4"/>
                        <a:pt x="9" y="4"/>
                      </a:cubicBezTo>
                      <a:cubicBezTo>
                        <a:pt x="9" y="7"/>
                        <a:pt x="9" y="7"/>
                        <a:pt x="9" y="7"/>
                      </a:cubicBezTo>
                      <a:cubicBezTo>
                        <a:pt x="9" y="4"/>
                        <a:pt x="9" y="4"/>
                        <a:pt x="9" y="4"/>
                      </a:cubicBezTo>
                      <a:cubicBezTo>
                        <a:pt x="7" y="3"/>
                        <a:pt x="4" y="5"/>
                        <a:pt x="4" y="7"/>
                      </a:cubicBezTo>
                      <a:cubicBezTo>
                        <a:pt x="3" y="9"/>
                        <a:pt x="5" y="12"/>
                        <a:pt x="7" y="12"/>
                      </a:cubicBezTo>
                      <a:close/>
                      <a:moveTo>
                        <a:pt x="7" y="12"/>
                      </a:moveTo>
                      <a:cubicBezTo>
                        <a:pt x="7" y="12"/>
                        <a:pt x="7" y="12"/>
                        <a:pt x="7" y="12"/>
                      </a:cubicBezTo>
                      <a:cubicBezTo>
                        <a:pt x="7" y="12"/>
                        <a:pt x="7"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2" name="Freeform 3477"/>
                <p:cNvSpPr>
                  <a:spLocks noEditPoints="1"/>
                </p:cNvSpPr>
                <p:nvPr/>
              </p:nvSpPr>
              <p:spPr bwMode="auto">
                <a:xfrm>
                  <a:off x="10199688" y="3298825"/>
                  <a:ext cx="25400" cy="25400"/>
                </a:xfrm>
                <a:custGeom>
                  <a:avLst/>
                  <a:gdLst>
                    <a:gd name="T0" fmla="*/ 8 w 15"/>
                    <a:gd name="T1" fmla="*/ 15 h 15"/>
                    <a:gd name="T2" fmla="*/ 0 w 15"/>
                    <a:gd name="T3" fmla="*/ 8 h 15"/>
                    <a:gd name="T4" fmla="*/ 8 w 15"/>
                    <a:gd name="T5" fmla="*/ 0 h 15"/>
                    <a:gd name="T6" fmla="*/ 15 w 15"/>
                    <a:gd name="T7" fmla="*/ 8 h 15"/>
                    <a:gd name="T8" fmla="*/ 8 w 15"/>
                    <a:gd name="T9" fmla="*/ 15 h 15"/>
                    <a:gd name="T10" fmla="*/ 8 w 15"/>
                    <a:gd name="T11" fmla="*/ 3 h 15"/>
                    <a:gd name="T12" fmla="*/ 3 w 15"/>
                    <a:gd name="T13" fmla="*/ 8 h 15"/>
                    <a:gd name="T14" fmla="*/ 8 w 15"/>
                    <a:gd name="T15" fmla="*/ 12 h 15"/>
                    <a:gd name="T16" fmla="*/ 12 w 15"/>
                    <a:gd name="T17" fmla="*/ 8 h 15"/>
                    <a:gd name="T18" fmla="*/ 8 w 15"/>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15"/>
                      </a:moveTo>
                      <a:cubicBezTo>
                        <a:pt x="3" y="15"/>
                        <a:pt x="0" y="12"/>
                        <a:pt x="0" y="8"/>
                      </a:cubicBezTo>
                      <a:cubicBezTo>
                        <a:pt x="0" y="3"/>
                        <a:pt x="3" y="0"/>
                        <a:pt x="8" y="0"/>
                      </a:cubicBezTo>
                      <a:cubicBezTo>
                        <a:pt x="12" y="0"/>
                        <a:pt x="15" y="3"/>
                        <a:pt x="15" y="8"/>
                      </a:cubicBezTo>
                      <a:cubicBezTo>
                        <a:pt x="15" y="12"/>
                        <a:pt x="12" y="15"/>
                        <a:pt x="8" y="15"/>
                      </a:cubicBezTo>
                      <a:close/>
                      <a:moveTo>
                        <a:pt x="8" y="3"/>
                      </a:moveTo>
                      <a:cubicBezTo>
                        <a:pt x="5" y="3"/>
                        <a:pt x="3" y="5"/>
                        <a:pt x="3" y="8"/>
                      </a:cubicBezTo>
                      <a:cubicBezTo>
                        <a:pt x="3" y="10"/>
                        <a:pt x="5" y="12"/>
                        <a:pt x="8" y="12"/>
                      </a:cubicBezTo>
                      <a:cubicBezTo>
                        <a:pt x="10" y="12"/>
                        <a:pt x="12" y="10"/>
                        <a:pt x="12" y="8"/>
                      </a:cubicBezTo>
                      <a:cubicBezTo>
                        <a:pt x="12" y="5"/>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3" name="Freeform 3478"/>
                <p:cNvSpPr>
                  <a:spLocks noEditPoints="1"/>
                </p:cNvSpPr>
                <p:nvPr/>
              </p:nvSpPr>
              <p:spPr bwMode="auto">
                <a:xfrm>
                  <a:off x="10198100" y="3452813"/>
                  <a:ext cx="26988" cy="26988"/>
                </a:xfrm>
                <a:custGeom>
                  <a:avLst/>
                  <a:gdLst>
                    <a:gd name="T0" fmla="*/ 9 w 16"/>
                    <a:gd name="T1" fmla="*/ 16 h 16"/>
                    <a:gd name="T2" fmla="*/ 2 w 16"/>
                    <a:gd name="T3" fmla="*/ 12 h 16"/>
                    <a:gd name="T4" fmla="*/ 5 w 16"/>
                    <a:gd name="T5" fmla="*/ 2 h 16"/>
                    <a:gd name="T6" fmla="*/ 5 w 16"/>
                    <a:gd name="T7" fmla="*/ 2 h 16"/>
                    <a:gd name="T8" fmla="*/ 15 w 16"/>
                    <a:gd name="T9" fmla="*/ 5 h 16"/>
                    <a:gd name="T10" fmla="*/ 16 w 16"/>
                    <a:gd name="T11" fmla="*/ 11 h 16"/>
                    <a:gd name="T12" fmla="*/ 12 w 16"/>
                    <a:gd name="T13" fmla="*/ 15 h 16"/>
                    <a:gd name="T14" fmla="*/ 9 w 16"/>
                    <a:gd name="T15" fmla="*/ 16 h 16"/>
                    <a:gd name="T16" fmla="*/ 9 w 16"/>
                    <a:gd name="T17" fmla="*/ 4 h 16"/>
                    <a:gd name="T18" fmla="*/ 6 w 16"/>
                    <a:gd name="T19" fmla="*/ 5 h 16"/>
                    <a:gd name="T20" fmla="*/ 4 w 16"/>
                    <a:gd name="T21" fmla="*/ 7 h 16"/>
                    <a:gd name="T22" fmla="*/ 5 w 16"/>
                    <a:gd name="T23" fmla="*/ 11 h 16"/>
                    <a:gd name="T24" fmla="*/ 11 w 16"/>
                    <a:gd name="T25" fmla="*/ 12 h 16"/>
                    <a:gd name="T26" fmla="*/ 8 w 16"/>
                    <a:gd name="T27" fmla="*/ 7 h 16"/>
                    <a:gd name="T28" fmla="*/ 11 w 16"/>
                    <a:gd name="T29" fmla="*/ 12 h 16"/>
                    <a:gd name="T30" fmla="*/ 12 w 16"/>
                    <a:gd name="T31" fmla="*/ 6 h 16"/>
                    <a:gd name="T32" fmla="*/ 9 w 16"/>
                    <a:gd name="T3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9" y="16"/>
                      </a:moveTo>
                      <a:cubicBezTo>
                        <a:pt x="6" y="16"/>
                        <a:pt x="3" y="15"/>
                        <a:pt x="2" y="12"/>
                      </a:cubicBezTo>
                      <a:cubicBezTo>
                        <a:pt x="0" y="9"/>
                        <a:pt x="1" y="4"/>
                        <a:pt x="5" y="2"/>
                      </a:cubicBezTo>
                      <a:cubicBezTo>
                        <a:pt x="5" y="2"/>
                        <a:pt x="5" y="2"/>
                        <a:pt x="5" y="2"/>
                      </a:cubicBezTo>
                      <a:cubicBezTo>
                        <a:pt x="8" y="0"/>
                        <a:pt x="13" y="1"/>
                        <a:pt x="15" y="5"/>
                      </a:cubicBezTo>
                      <a:cubicBezTo>
                        <a:pt x="16" y="7"/>
                        <a:pt x="16" y="9"/>
                        <a:pt x="16" y="11"/>
                      </a:cubicBezTo>
                      <a:cubicBezTo>
                        <a:pt x="15" y="12"/>
                        <a:pt x="14" y="14"/>
                        <a:pt x="12" y="15"/>
                      </a:cubicBezTo>
                      <a:cubicBezTo>
                        <a:pt x="11" y="16"/>
                        <a:pt x="10" y="16"/>
                        <a:pt x="9" y="16"/>
                      </a:cubicBezTo>
                      <a:close/>
                      <a:moveTo>
                        <a:pt x="9" y="4"/>
                      </a:moveTo>
                      <a:cubicBezTo>
                        <a:pt x="8" y="4"/>
                        <a:pt x="7" y="4"/>
                        <a:pt x="6" y="5"/>
                      </a:cubicBezTo>
                      <a:cubicBezTo>
                        <a:pt x="5" y="5"/>
                        <a:pt x="5" y="6"/>
                        <a:pt x="4" y="7"/>
                      </a:cubicBezTo>
                      <a:cubicBezTo>
                        <a:pt x="4" y="9"/>
                        <a:pt x="4" y="10"/>
                        <a:pt x="5" y="11"/>
                      </a:cubicBezTo>
                      <a:cubicBezTo>
                        <a:pt x="6" y="13"/>
                        <a:pt x="9" y="14"/>
                        <a:pt x="11" y="12"/>
                      </a:cubicBezTo>
                      <a:cubicBezTo>
                        <a:pt x="8" y="7"/>
                        <a:pt x="8" y="7"/>
                        <a:pt x="8" y="7"/>
                      </a:cubicBezTo>
                      <a:cubicBezTo>
                        <a:pt x="11" y="12"/>
                        <a:pt x="11" y="12"/>
                        <a:pt x="11" y="12"/>
                      </a:cubicBezTo>
                      <a:cubicBezTo>
                        <a:pt x="13" y="11"/>
                        <a:pt x="14" y="8"/>
                        <a:pt x="12" y="6"/>
                      </a:cubicBezTo>
                      <a:cubicBezTo>
                        <a:pt x="12" y="5"/>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4" name="Freeform 3479"/>
                <p:cNvSpPr>
                  <a:spLocks noEditPoints="1"/>
                </p:cNvSpPr>
                <p:nvPr/>
              </p:nvSpPr>
              <p:spPr bwMode="auto">
                <a:xfrm>
                  <a:off x="10229850" y="3525838"/>
                  <a:ext cx="25400" cy="28575"/>
                </a:xfrm>
                <a:custGeom>
                  <a:avLst/>
                  <a:gdLst>
                    <a:gd name="T0" fmla="*/ 7 w 15"/>
                    <a:gd name="T1" fmla="*/ 16 h 16"/>
                    <a:gd name="T2" fmla="*/ 2 w 15"/>
                    <a:gd name="T3" fmla="*/ 13 h 16"/>
                    <a:gd name="T4" fmla="*/ 0 w 15"/>
                    <a:gd name="T5" fmla="*/ 8 h 16"/>
                    <a:gd name="T6" fmla="*/ 2 w 15"/>
                    <a:gd name="T7" fmla="*/ 3 h 16"/>
                    <a:gd name="T8" fmla="*/ 12 w 15"/>
                    <a:gd name="T9" fmla="*/ 3 h 16"/>
                    <a:gd name="T10" fmla="*/ 12 w 15"/>
                    <a:gd name="T11" fmla="*/ 13 h 16"/>
                    <a:gd name="T12" fmla="*/ 7 w 15"/>
                    <a:gd name="T13" fmla="*/ 16 h 16"/>
                    <a:gd name="T14" fmla="*/ 7 w 15"/>
                    <a:gd name="T15" fmla="*/ 4 h 16"/>
                    <a:gd name="T16" fmla="*/ 4 w 15"/>
                    <a:gd name="T17" fmla="*/ 5 h 16"/>
                    <a:gd name="T18" fmla="*/ 4 w 15"/>
                    <a:gd name="T19" fmla="*/ 11 h 16"/>
                    <a:gd name="T20" fmla="*/ 10 w 15"/>
                    <a:gd name="T21" fmla="*/ 11 h 16"/>
                    <a:gd name="T22" fmla="*/ 12 w 15"/>
                    <a:gd name="T23" fmla="*/ 8 h 16"/>
                    <a:gd name="T24" fmla="*/ 10 w 15"/>
                    <a:gd name="T25" fmla="*/ 5 h 16"/>
                    <a:gd name="T26" fmla="*/ 7 w 15"/>
                    <a:gd name="T2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7" y="16"/>
                      </a:moveTo>
                      <a:cubicBezTo>
                        <a:pt x="5" y="16"/>
                        <a:pt x="3" y="15"/>
                        <a:pt x="2" y="13"/>
                      </a:cubicBezTo>
                      <a:cubicBezTo>
                        <a:pt x="0" y="12"/>
                        <a:pt x="0" y="10"/>
                        <a:pt x="0" y="8"/>
                      </a:cubicBezTo>
                      <a:cubicBezTo>
                        <a:pt x="0" y="6"/>
                        <a:pt x="0" y="4"/>
                        <a:pt x="2" y="3"/>
                      </a:cubicBezTo>
                      <a:cubicBezTo>
                        <a:pt x="5" y="0"/>
                        <a:pt x="10" y="0"/>
                        <a:pt x="12" y="3"/>
                      </a:cubicBezTo>
                      <a:cubicBezTo>
                        <a:pt x="15" y="6"/>
                        <a:pt x="15" y="10"/>
                        <a:pt x="12" y="13"/>
                      </a:cubicBezTo>
                      <a:cubicBezTo>
                        <a:pt x="11" y="15"/>
                        <a:pt x="9" y="16"/>
                        <a:pt x="7" y="16"/>
                      </a:cubicBezTo>
                      <a:close/>
                      <a:moveTo>
                        <a:pt x="7" y="4"/>
                      </a:moveTo>
                      <a:cubicBezTo>
                        <a:pt x="6" y="4"/>
                        <a:pt x="5" y="4"/>
                        <a:pt x="4" y="5"/>
                      </a:cubicBezTo>
                      <a:cubicBezTo>
                        <a:pt x="2" y="7"/>
                        <a:pt x="2" y="9"/>
                        <a:pt x="4" y="11"/>
                      </a:cubicBezTo>
                      <a:cubicBezTo>
                        <a:pt x="6" y="13"/>
                        <a:pt x="9" y="13"/>
                        <a:pt x="10" y="11"/>
                      </a:cubicBezTo>
                      <a:cubicBezTo>
                        <a:pt x="11" y="10"/>
                        <a:pt x="12" y="9"/>
                        <a:pt x="12" y="8"/>
                      </a:cubicBezTo>
                      <a:cubicBezTo>
                        <a:pt x="12" y="7"/>
                        <a:pt x="11" y="6"/>
                        <a:pt x="10" y="5"/>
                      </a:cubicBezTo>
                      <a:cubicBezTo>
                        <a:pt x="9" y="4"/>
                        <a:pt x="8" y="4"/>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5" name="Freeform 3480"/>
                <p:cNvSpPr>
                  <a:spLocks noEditPoints="1"/>
                </p:cNvSpPr>
                <p:nvPr/>
              </p:nvSpPr>
              <p:spPr bwMode="auto">
                <a:xfrm>
                  <a:off x="10274300" y="3587750"/>
                  <a:ext cx="30163" cy="26988"/>
                </a:xfrm>
                <a:custGeom>
                  <a:avLst/>
                  <a:gdLst>
                    <a:gd name="T0" fmla="*/ 9 w 18"/>
                    <a:gd name="T1" fmla="*/ 16 h 16"/>
                    <a:gd name="T2" fmla="*/ 5 w 18"/>
                    <a:gd name="T3" fmla="*/ 15 h 16"/>
                    <a:gd name="T4" fmla="*/ 2 w 18"/>
                    <a:gd name="T5" fmla="*/ 5 h 16"/>
                    <a:gd name="T6" fmla="*/ 2 w 18"/>
                    <a:gd name="T7" fmla="*/ 5 h 16"/>
                    <a:gd name="T8" fmla="*/ 13 w 18"/>
                    <a:gd name="T9" fmla="*/ 2 h 16"/>
                    <a:gd name="T10" fmla="*/ 16 w 18"/>
                    <a:gd name="T11" fmla="*/ 12 h 16"/>
                    <a:gd name="T12" fmla="*/ 9 w 18"/>
                    <a:gd name="T13" fmla="*/ 16 h 16"/>
                    <a:gd name="T14" fmla="*/ 9 w 18"/>
                    <a:gd name="T15" fmla="*/ 4 h 16"/>
                    <a:gd name="T16" fmla="*/ 5 w 18"/>
                    <a:gd name="T17" fmla="*/ 6 h 16"/>
                    <a:gd name="T18" fmla="*/ 7 w 18"/>
                    <a:gd name="T19" fmla="*/ 12 h 16"/>
                    <a:gd name="T20" fmla="*/ 10 w 18"/>
                    <a:gd name="T21" fmla="*/ 13 h 16"/>
                    <a:gd name="T22" fmla="*/ 13 w 18"/>
                    <a:gd name="T23" fmla="*/ 11 h 16"/>
                    <a:gd name="T24" fmla="*/ 8 w 18"/>
                    <a:gd name="T25" fmla="*/ 8 h 16"/>
                    <a:gd name="T26" fmla="*/ 13 w 18"/>
                    <a:gd name="T27" fmla="*/ 11 h 16"/>
                    <a:gd name="T28" fmla="*/ 11 w 18"/>
                    <a:gd name="T29" fmla="*/ 5 h 16"/>
                    <a:gd name="T30" fmla="*/ 9 w 18"/>
                    <a:gd name="T3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6">
                      <a:moveTo>
                        <a:pt x="9" y="16"/>
                      </a:moveTo>
                      <a:cubicBezTo>
                        <a:pt x="8" y="16"/>
                        <a:pt x="6" y="16"/>
                        <a:pt x="5" y="15"/>
                      </a:cubicBezTo>
                      <a:cubicBezTo>
                        <a:pt x="2" y="13"/>
                        <a:pt x="0" y="8"/>
                        <a:pt x="2" y="5"/>
                      </a:cubicBezTo>
                      <a:cubicBezTo>
                        <a:pt x="2" y="5"/>
                        <a:pt x="2" y="5"/>
                        <a:pt x="2" y="5"/>
                      </a:cubicBezTo>
                      <a:cubicBezTo>
                        <a:pt x="5" y="1"/>
                        <a:pt x="9" y="0"/>
                        <a:pt x="13" y="2"/>
                      </a:cubicBezTo>
                      <a:cubicBezTo>
                        <a:pt x="16" y="4"/>
                        <a:pt x="18" y="9"/>
                        <a:pt x="16" y="12"/>
                      </a:cubicBezTo>
                      <a:cubicBezTo>
                        <a:pt x="14" y="15"/>
                        <a:pt x="12" y="16"/>
                        <a:pt x="9" y="16"/>
                      </a:cubicBezTo>
                      <a:close/>
                      <a:moveTo>
                        <a:pt x="9" y="4"/>
                      </a:moveTo>
                      <a:cubicBezTo>
                        <a:pt x="8" y="4"/>
                        <a:pt x="6" y="5"/>
                        <a:pt x="5" y="6"/>
                      </a:cubicBezTo>
                      <a:cubicBezTo>
                        <a:pt x="4" y="8"/>
                        <a:pt x="5" y="11"/>
                        <a:pt x="7" y="12"/>
                      </a:cubicBezTo>
                      <a:cubicBezTo>
                        <a:pt x="8" y="13"/>
                        <a:pt x="9" y="13"/>
                        <a:pt x="10" y="13"/>
                      </a:cubicBezTo>
                      <a:cubicBezTo>
                        <a:pt x="11" y="12"/>
                        <a:pt x="12" y="12"/>
                        <a:pt x="13" y="11"/>
                      </a:cubicBezTo>
                      <a:cubicBezTo>
                        <a:pt x="8" y="8"/>
                        <a:pt x="8" y="8"/>
                        <a:pt x="8" y="8"/>
                      </a:cubicBezTo>
                      <a:cubicBezTo>
                        <a:pt x="13" y="11"/>
                        <a:pt x="13" y="11"/>
                        <a:pt x="13" y="11"/>
                      </a:cubicBezTo>
                      <a:cubicBezTo>
                        <a:pt x="14" y="8"/>
                        <a:pt x="13" y="6"/>
                        <a:pt x="11" y="5"/>
                      </a:cubicBezTo>
                      <a:cubicBezTo>
                        <a:pt x="11" y="4"/>
                        <a:pt x="10"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6" name="Freeform 3481"/>
                <p:cNvSpPr>
                  <a:spLocks noEditPoints="1"/>
                </p:cNvSpPr>
                <p:nvPr/>
              </p:nvSpPr>
              <p:spPr bwMode="auto">
                <a:xfrm>
                  <a:off x="10336213" y="3635375"/>
                  <a:ext cx="30163" cy="28575"/>
                </a:xfrm>
                <a:custGeom>
                  <a:avLst/>
                  <a:gdLst>
                    <a:gd name="T0" fmla="*/ 8 w 17"/>
                    <a:gd name="T1" fmla="*/ 16 h 16"/>
                    <a:gd name="T2" fmla="*/ 6 w 17"/>
                    <a:gd name="T3" fmla="*/ 16 h 16"/>
                    <a:gd name="T4" fmla="*/ 1 w 17"/>
                    <a:gd name="T5" fmla="*/ 6 h 16"/>
                    <a:gd name="T6" fmla="*/ 1 w 17"/>
                    <a:gd name="T7" fmla="*/ 6 h 16"/>
                    <a:gd name="T8" fmla="*/ 5 w 17"/>
                    <a:gd name="T9" fmla="*/ 2 h 16"/>
                    <a:gd name="T10" fmla="*/ 10 w 17"/>
                    <a:gd name="T11" fmla="*/ 1 h 16"/>
                    <a:gd name="T12" fmla="*/ 16 w 17"/>
                    <a:gd name="T13" fmla="*/ 10 h 16"/>
                    <a:gd name="T14" fmla="*/ 12 w 17"/>
                    <a:gd name="T15" fmla="*/ 15 h 16"/>
                    <a:gd name="T16" fmla="*/ 8 w 17"/>
                    <a:gd name="T17" fmla="*/ 16 h 16"/>
                    <a:gd name="T18" fmla="*/ 4 w 17"/>
                    <a:gd name="T19" fmla="*/ 7 h 16"/>
                    <a:gd name="T20" fmla="*/ 7 w 17"/>
                    <a:gd name="T21" fmla="*/ 13 h 16"/>
                    <a:gd name="T22" fmla="*/ 11 w 17"/>
                    <a:gd name="T23" fmla="*/ 12 h 16"/>
                    <a:gd name="T24" fmla="*/ 13 w 17"/>
                    <a:gd name="T25" fmla="*/ 9 h 16"/>
                    <a:gd name="T26" fmla="*/ 13 w 17"/>
                    <a:gd name="T27" fmla="*/ 9 h 16"/>
                    <a:gd name="T28" fmla="*/ 10 w 17"/>
                    <a:gd name="T29" fmla="*/ 4 h 16"/>
                    <a:gd name="T30" fmla="*/ 6 w 17"/>
                    <a:gd name="T31" fmla="*/ 4 h 16"/>
                    <a:gd name="T32" fmla="*/ 4 w 17"/>
                    <a:gd name="T33" fmla="*/ 7 h 16"/>
                    <a:gd name="T34" fmla="*/ 4 w 17"/>
                    <a:gd name="T35" fmla="*/ 7 h 16"/>
                    <a:gd name="T36" fmla="*/ 7 w 17"/>
                    <a:gd name="T37" fmla="*/ 8 h 16"/>
                    <a:gd name="T38" fmla="*/ 4 w 17"/>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6">
                      <a:moveTo>
                        <a:pt x="8" y="16"/>
                      </a:moveTo>
                      <a:cubicBezTo>
                        <a:pt x="8" y="16"/>
                        <a:pt x="7" y="16"/>
                        <a:pt x="6" y="16"/>
                      </a:cubicBezTo>
                      <a:cubicBezTo>
                        <a:pt x="2" y="15"/>
                        <a:pt x="0" y="10"/>
                        <a:pt x="1" y="6"/>
                      </a:cubicBezTo>
                      <a:cubicBezTo>
                        <a:pt x="1" y="6"/>
                        <a:pt x="1" y="6"/>
                        <a:pt x="1" y="6"/>
                      </a:cubicBezTo>
                      <a:cubicBezTo>
                        <a:pt x="2" y="4"/>
                        <a:pt x="3" y="3"/>
                        <a:pt x="5" y="2"/>
                      </a:cubicBezTo>
                      <a:cubicBezTo>
                        <a:pt x="6" y="1"/>
                        <a:pt x="8" y="0"/>
                        <a:pt x="10" y="1"/>
                      </a:cubicBezTo>
                      <a:cubicBezTo>
                        <a:pt x="14" y="2"/>
                        <a:pt x="17" y="6"/>
                        <a:pt x="16" y="10"/>
                      </a:cubicBezTo>
                      <a:cubicBezTo>
                        <a:pt x="15" y="12"/>
                        <a:pt x="14" y="14"/>
                        <a:pt x="12" y="15"/>
                      </a:cubicBezTo>
                      <a:cubicBezTo>
                        <a:pt x="11" y="16"/>
                        <a:pt x="10" y="16"/>
                        <a:pt x="8" y="16"/>
                      </a:cubicBezTo>
                      <a:close/>
                      <a:moveTo>
                        <a:pt x="4" y="7"/>
                      </a:moveTo>
                      <a:cubicBezTo>
                        <a:pt x="4" y="9"/>
                        <a:pt x="5" y="12"/>
                        <a:pt x="7" y="13"/>
                      </a:cubicBezTo>
                      <a:cubicBezTo>
                        <a:pt x="8" y="13"/>
                        <a:pt x="10" y="13"/>
                        <a:pt x="11" y="12"/>
                      </a:cubicBezTo>
                      <a:cubicBezTo>
                        <a:pt x="12" y="12"/>
                        <a:pt x="12" y="11"/>
                        <a:pt x="13" y="9"/>
                      </a:cubicBezTo>
                      <a:cubicBezTo>
                        <a:pt x="13" y="9"/>
                        <a:pt x="13" y="9"/>
                        <a:pt x="13" y="9"/>
                      </a:cubicBezTo>
                      <a:cubicBezTo>
                        <a:pt x="13" y="7"/>
                        <a:pt x="12" y="5"/>
                        <a:pt x="10" y="4"/>
                      </a:cubicBezTo>
                      <a:cubicBezTo>
                        <a:pt x="8" y="4"/>
                        <a:pt x="7" y="4"/>
                        <a:pt x="6" y="4"/>
                      </a:cubicBezTo>
                      <a:cubicBezTo>
                        <a:pt x="5" y="5"/>
                        <a:pt x="4" y="6"/>
                        <a:pt x="4" y="7"/>
                      </a:cubicBezTo>
                      <a:cubicBezTo>
                        <a:pt x="4" y="7"/>
                        <a:pt x="4" y="7"/>
                        <a:pt x="4" y="7"/>
                      </a:cubicBezTo>
                      <a:cubicBezTo>
                        <a:pt x="7" y="8"/>
                        <a:pt x="7" y="8"/>
                        <a:pt x="7" y="8"/>
                      </a:cubicBez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7" name="Freeform 3482"/>
                <p:cNvSpPr>
                  <a:spLocks noEditPoints="1"/>
                </p:cNvSpPr>
                <p:nvPr/>
              </p:nvSpPr>
              <p:spPr bwMode="auto">
                <a:xfrm>
                  <a:off x="10409238" y="3667125"/>
                  <a:ext cx="26988" cy="25400"/>
                </a:xfrm>
                <a:custGeom>
                  <a:avLst/>
                  <a:gdLst>
                    <a:gd name="T0" fmla="*/ 8 w 15"/>
                    <a:gd name="T1" fmla="*/ 15 h 15"/>
                    <a:gd name="T2" fmla="*/ 0 w 15"/>
                    <a:gd name="T3" fmla="*/ 8 h 15"/>
                    <a:gd name="T4" fmla="*/ 8 w 15"/>
                    <a:gd name="T5" fmla="*/ 0 h 15"/>
                    <a:gd name="T6" fmla="*/ 15 w 15"/>
                    <a:gd name="T7" fmla="*/ 8 h 15"/>
                    <a:gd name="T8" fmla="*/ 8 w 15"/>
                    <a:gd name="T9" fmla="*/ 15 h 15"/>
                    <a:gd name="T10" fmla="*/ 8 w 15"/>
                    <a:gd name="T11" fmla="*/ 3 h 15"/>
                    <a:gd name="T12" fmla="*/ 3 w 15"/>
                    <a:gd name="T13" fmla="*/ 8 h 15"/>
                    <a:gd name="T14" fmla="*/ 8 w 15"/>
                    <a:gd name="T15" fmla="*/ 12 h 15"/>
                    <a:gd name="T16" fmla="*/ 12 w 15"/>
                    <a:gd name="T17" fmla="*/ 8 h 15"/>
                    <a:gd name="T18" fmla="*/ 8 w 15"/>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15"/>
                      </a:moveTo>
                      <a:cubicBezTo>
                        <a:pt x="4" y="15"/>
                        <a:pt x="0" y="12"/>
                        <a:pt x="0" y="8"/>
                      </a:cubicBezTo>
                      <a:cubicBezTo>
                        <a:pt x="0" y="4"/>
                        <a:pt x="4" y="0"/>
                        <a:pt x="8" y="0"/>
                      </a:cubicBezTo>
                      <a:cubicBezTo>
                        <a:pt x="12" y="0"/>
                        <a:pt x="15" y="4"/>
                        <a:pt x="15" y="8"/>
                      </a:cubicBezTo>
                      <a:cubicBezTo>
                        <a:pt x="15" y="12"/>
                        <a:pt x="12" y="15"/>
                        <a:pt x="8" y="15"/>
                      </a:cubicBezTo>
                      <a:close/>
                      <a:moveTo>
                        <a:pt x="8" y="3"/>
                      </a:moveTo>
                      <a:cubicBezTo>
                        <a:pt x="5" y="3"/>
                        <a:pt x="3" y="5"/>
                        <a:pt x="3" y="8"/>
                      </a:cubicBezTo>
                      <a:cubicBezTo>
                        <a:pt x="3" y="10"/>
                        <a:pt x="5" y="12"/>
                        <a:pt x="8" y="12"/>
                      </a:cubicBezTo>
                      <a:cubicBezTo>
                        <a:pt x="10" y="12"/>
                        <a:pt x="12" y="10"/>
                        <a:pt x="12" y="8"/>
                      </a:cubicBezTo>
                      <a:cubicBezTo>
                        <a:pt x="12" y="5"/>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8" name="Freeform 3483"/>
                <p:cNvSpPr>
                  <a:spLocks noEditPoints="1"/>
                </p:cNvSpPr>
                <p:nvPr/>
              </p:nvSpPr>
              <p:spPr bwMode="auto">
                <a:xfrm>
                  <a:off x="10564813" y="3667125"/>
                  <a:ext cx="26988" cy="25400"/>
                </a:xfrm>
                <a:custGeom>
                  <a:avLst/>
                  <a:gdLst>
                    <a:gd name="T0" fmla="*/ 8 w 16"/>
                    <a:gd name="T1" fmla="*/ 15 h 15"/>
                    <a:gd name="T2" fmla="*/ 6 w 16"/>
                    <a:gd name="T3" fmla="*/ 15 h 15"/>
                    <a:gd name="T4" fmla="*/ 1 w 16"/>
                    <a:gd name="T5" fmla="*/ 12 h 15"/>
                    <a:gd name="T6" fmla="*/ 1 w 16"/>
                    <a:gd name="T7" fmla="*/ 12 h 15"/>
                    <a:gd name="T8" fmla="*/ 0 w 16"/>
                    <a:gd name="T9" fmla="*/ 6 h 15"/>
                    <a:gd name="T10" fmla="*/ 4 w 16"/>
                    <a:gd name="T11" fmla="*/ 1 h 15"/>
                    <a:gd name="T12" fmla="*/ 10 w 16"/>
                    <a:gd name="T13" fmla="*/ 0 h 15"/>
                    <a:gd name="T14" fmla="*/ 14 w 16"/>
                    <a:gd name="T15" fmla="*/ 4 h 15"/>
                    <a:gd name="T16" fmla="*/ 15 w 16"/>
                    <a:gd name="T17" fmla="*/ 10 h 15"/>
                    <a:gd name="T18" fmla="*/ 12 w 16"/>
                    <a:gd name="T19" fmla="*/ 14 h 15"/>
                    <a:gd name="T20" fmla="*/ 8 w 16"/>
                    <a:gd name="T21" fmla="*/ 15 h 15"/>
                    <a:gd name="T22" fmla="*/ 4 w 16"/>
                    <a:gd name="T23" fmla="*/ 10 h 15"/>
                    <a:gd name="T24" fmla="*/ 7 w 16"/>
                    <a:gd name="T25" fmla="*/ 12 h 15"/>
                    <a:gd name="T26" fmla="*/ 10 w 16"/>
                    <a:gd name="T27" fmla="*/ 12 h 15"/>
                    <a:gd name="T28" fmla="*/ 12 w 16"/>
                    <a:gd name="T29" fmla="*/ 9 h 15"/>
                    <a:gd name="T30" fmla="*/ 12 w 16"/>
                    <a:gd name="T31" fmla="*/ 6 h 15"/>
                    <a:gd name="T32" fmla="*/ 12 w 16"/>
                    <a:gd name="T33" fmla="*/ 6 h 15"/>
                    <a:gd name="T34" fmla="*/ 9 w 16"/>
                    <a:gd name="T35" fmla="*/ 4 h 15"/>
                    <a:gd name="T36" fmla="*/ 6 w 16"/>
                    <a:gd name="T37" fmla="*/ 4 h 15"/>
                    <a:gd name="T38" fmla="*/ 4 w 16"/>
                    <a:gd name="T39" fmla="*/ 7 h 15"/>
                    <a:gd name="T40" fmla="*/ 4 w 16"/>
                    <a:gd name="T41" fmla="*/ 10 h 15"/>
                    <a:gd name="T42" fmla="*/ 4 w 16"/>
                    <a:gd name="T43" fmla="*/ 10 h 15"/>
                    <a:gd name="T44" fmla="*/ 6 w 16"/>
                    <a:gd name="T45" fmla="*/ 9 h 15"/>
                    <a:gd name="T46" fmla="*/ 4 w 16"/>
                    <a:gd name="T4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5">
                      <a:moveTo>
                        <a:pt x="8" y="15"/>
                      </a:moveTo>
                      <a:cubicBezTo>
                        <a:pt x="7" y="15"/>
                        <a:pt x="7" y="15"/>
                        <a:pt x="6" y="15"/>
                      </a:cubicBezTo>
                      <a:cubicBezTo>
                        <a:pt x="4" y="15"/>
                        <a:pt x="2" y="13"/>
                        <a:pt x="1" y="12"/>
                      </a:cubicBezTo>
                      <a:cubicBezTo>
                        <a:pt x="1" y="12"/>
                        <a:pt x="1" y="12"/>
                        <a:pt x="1" y="12"/>
                      </a:cubicBezTo>
                      <a:cubicBezTo>
                        <a:pt x="0" y="10"/>
                        <a:pt x="0" y="8"/>
                        <a:pt x="0" y="6"/>
                      </a:cubicBezTo>
                      <a:cubicBezTo>
                        <a:pt x="1" y="4"/>
                        <a:pt x="2" y="2"/>
                        <a:pt x="4" y="1"/>
                      </a:cubicBezTo>
                      <a:cubicBezTo>
                        <a:pt x="6" y="0"/>
                        <a:pt x="8" y="0"/>
                        <a:pt x="10" y="0"/>
                      </a:cubicBezTo>
                      <a:cubicBezTo>
                        <a:pt x="12" y="1"/>
                        <a:pt x="13" y="2"/>
                        <a:pt x="14" y="4"/>
                      </a:cubicBezTo>
                      <a:cubicBezTo>
                        <a:pt x="15" y="6"/>
                        <a:pt x="16" y="8"/>
                        <a:pt x="15" y="10"/>
                      </a:cubicBezTo>
                      <a:cubicBezTo>
                        <a:pt x="15" y="12"/>
                        <a:pt x="13" y="13"/>
                        <a:pt x="12" y="14"/>
                      </a:cubicBezTo>
                      <a:cubicBezTo>
                        <a:pt x="10" y="15"/>
                        <a:pt x="9" y="15"/>
                        <a:pt x="8" y="15"/>
                      </a:cubicBezTo>
                      <a:close/>
                      <a:moveTo>
                        <a:pt x="4" y="10"/>
                      </a:moveTo>
                      <a:cubicBezTo>
                        <a:pt x="5" y="11"/>
                        <a:pt x="6" y="12"/>
                        <a:pt x="7" y="12"/>
                      </a:cubicBezTo>
                      <a:cubicBezTo>
                        <a:pt x="8" y="12"/>
                        <a:pt x="9" y="12"/>
                        <a:pt x="10" y="12"/>
                      </a:cubicBezTo>
                      <a:cubicBezTo>
                        <a:pt x="11" y="11"/>
                        <a:pt x="12" y="10"/>
                        <a:pt x="12" y="9"/>
                      </a:cubicBezTo>
                      <a:cubicBezTo>
                        <a:pt x="12" y="8"/>
                        <a:pt x="12" y="7"/>
                        <a:pt x="12" y="6"/>
                      </a:cubicBezTo>
                      <a:cubicBezTo>
                        <a:pt x="12" y="6"/>
                        <a:pt x="12" y="6"/>
                        <a:pt x="12" y="6"/>
                      </a:cubicBezTo>
                      <a:cubicBezTo>
                        <a:pt x="11" y="5"/>
                        <a:pt x="10" y="4"/>
                        <a:pt x="9" y="4"/>
                      </a:cubicBezTo>
                      <a:cubicBezTo>
                        <a:pt x="8" y="3"/>
                        <a:pt x="7" y="3"/>
                        <a:pt x="6" y="4"/>
                      </a:cubicBezTo>
                      <a:cubicBezTo>
                        <a:pt x="5" y="5"/>
                        <a:pt x="4" y="6"/>
                        <a:pt x="4" y="7"/>
                      </a:cubicBezTo>
                      <a:cubicBezTo>
                        <a:pt x="3" y="8"/>
                        <a:pt x="3" y="9"/>
                        <a:pt x="4" y="10"/>
                      </a:cubicBezTo>
                      <a:cubicBezTo>
                        <a:pt x="4" y="10"/>
                        <a:pt x="4" y="10"/>
                        <a:pt x="4" y="10"/>
                      </a:cubicBezTo>
                      <a:cubicBezTo>
                        <a:pt x="6" y="9"/>
                        <a:pt x="6" y="9"/>
                        <a:pt x="6" y="9"/>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9" name="Freeform 3484"/>
                <p:cNvSpPr>
                  <a:spLocks noEditPoints="1"/>
                </p:cNvSpPr>
                <p:nvPr/>
              </p:nvSpPr>
              <p:spPr bwMode="auto">
                <a:xfrm>
                  <a:off x="10636250" y="3635375"/>
                  <a:ext cx="28575" cy="28575"/>
                </a:xfrm>
                <a:custGeom>
                  <a:avLst/>
                  <a:gdLst>
                    <a:gd name="T0" fmla="*/ 8 w 17"/>
                    <a:gd name="T1" fmla="*/ 16 h 16"/>
                    <a:gd name="T2" fmla="*/ 3 w 17"/>
                    <a:gd name="T3" fmla="*/ 14 h 16"/>
                    <a:gd name="T4" fmla="*/ 3 w 17"/>
                    <a:gd name="T5" fmla="*/ 3 h 16"/>
                    <a:gd name="T6" fmla="*/ 14 w 17"/>
                    <a:gd name="T7" fmla="*/ 3 h 16"/>
                    <a:gd name="T8" fmla="*/ 14 w 17"/>
                    <a:gd name="T9" fmla="*/ 14 h 16"/>
                    <a:gd name="T10" fmla="*/ 8 w 17"/>
                    <a:gd name="T11" fmla="*/ 16 h 16"/>
                    <a:gd name="T12" fmla="*/ 8 w 17"/>
                    <a:gd name="T13" fmla="*/ 4 h 16"/>
                    <a:gd name="T14" fmla="*/ 5 w 17"/>
                    <a:gd name="T15" fmla="*/ 5 h 16"/>
                    <a:gd name="T16" fmla="*/ 5 w 17"/>
                    <a:gd name="T17" fmla="*/ 11 h 16"/>
                    <a:gd name="T18" fmla="*/ 11 w 17"/>
                    <a:gd name="T19" fmla="*/ 11 h 16"/>
                    <a:gd name="T20" fmla="*/ 11 w 17"/>
                    <a:gd name="T21" fmla="*/ 5 h 16"/>
                    <a:gd name="T22" fmla="*/ 8 w 17"/>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8" y="16"/>
                      </a:moveTo>
                      <a:cubicBezTo>
                        <a:pt x="6" y="16"/>
                        <a:pt x="4" y="15"/>
                        <a:pt x="3" y="14"/>
                      </a:cubicBezTo>
                      <a:cubicBezTo>
                        <a:pt x="0" y="11"/>
                        <a:pt x="0" y="6"/>
                        <a:pt x="3" y="3"/>
                      </a:cubicBezTo>
                      <a:cubicBezTo>
                        <a:pt x="6" y="0"/>
                        <a:pt x="11" y="0"/>
                        <a:pt x="14" y="3"/>
                      </a:cubicBezTo>
                      <a:cubicBezTo>
                        <a:pt x="17" y="6"/>
                        <a:pt x="17" y="11"/>
                        <a:pt x="14" y="14"/>
                      </a:cubicBezTo>
                      <a:cubicBezTo>
                        <a:pt x="12" y="15"/>
                        <a:pt x="10" y="16"/>
                        <a:pt x="8" y="16"/>
                      </a:cubicBezTo>
                      <a:close/>
                      <a:moveTo>
                        <a:pt x="8" y="4"/>
                      </a:moveTo>
                      <a:cubicBezTo>
                        <a:pt x="7" y="4"/>
                        <a:pt x="6" y="4"/>
                        <a:pt x="5" y="5"/>
                      </a:cubicBezTo>
                      <a:cubicBezTo>
                        <a:pt x="3" y="7"/>
                        <a:pt x="3" y="10"/>
                        <a:pt x="5" y="11"/>
                      </a:cubicBezTo>
                      <a:cubicBezTo>
                        <a:pt x="7" y="13"/>
                        <a:pt x="10" y="13"/>
                        <a:pt x="11" y="11"/>
                      </a:cubicBezTo>
                      <a:cubicBezTo>
                        <a:pt x="13" y="10"/>
                        <a:pt x="13" y="7"/>
                        <a:pt x="11" y="5"/>
                      </a:cubicBezTo>
                      <a:cubicBezTo>
                        <a:pt x="10" y="4"/>
                        <a:pt x="9"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0" name="Freeform 3485"/>
                <p:cNvSpPr>
                  <a:spLocks noEditPoints="1"/>
                </p:cNvSpPr>
                <p:nvPr/>
              </p:nvSpPr>
              <p:spPr bwMode="auto">
                <a:xfrm>
                  <a:off x="10699750" y="3587750"/>
                  <a:ext cx="25400" cy="26988"/>
                </a:xfrm>
                <a:custGeom>
                  <a:avLst/>
                  <a:gdLst>
                    <a:gd name="T0" fmla="*/ 8 w 15"/>
                    <a:gd name="T1" fmla="*/ 16 h 16"/>
                    <a:gd name="T2" fmla="*/ 4 w 15"/>
                    <a:gd name="T3" fmla="*/ 15 h 16"/>
                    <a:gd name="T4" fmla="*/ 4 w 15"/>
                    <a:gd name="T5" fmla="*/ 15 h 16"/>
                    <a:gd name="T6" fmla="*/ 0 w 15"/>
                    <a:gd name="T7" fmla="*/ 10 h 16"/>
                    <a:gd name="T8" fmla="*/ 1 w 15"/>
                    <a:gd name="T9" fmla="*/ 5 h 16"/>
                    <a:gd name="T10" fmla="*/ 6 w 15"/>
                    <a:gd name="T11" fmla="*/ 1 h 16"/>
                    <a:gd name="T12" fmla="*/ 11 w 15"/>
                    <a:gd name="T13" fmla="*/ 2 h 16"/>
                    <a:gd name="T14" fmla="*/ 15 w 15"/>
                    <a:gd name="T15" fmla="*/ 6 h 16"/>
                    <a:gd name="T16" fmla="*/ 14 w 15"/>
                    <a:gd name="T17" fmla="*/ 12 h 16"/>
                    <a:gd name="T18" fmla="*/ 8 w 15"/>
                    <a:gd name="T19" fmla="*/ 16 h 16"/>
                    <a:gd name="T20" fmla="*/ 8 w 15"/>
                    <a:gd name="T21" fmla="*/ 4 h 16"/>
                    <a:gd name="T22" fmla="*/ 4 w 15"/>
                    <a:gd name="T23" fmla="*/ 6 h 16"/>
                    <a:gd name="T24" fmla="*/ 3 w 15"/>
                    <a:gd name="T25" fmla="*/ 9 h 16"/>
                    <a:gd name="T26" fmla="*/ 5 w 15"/>
                    <a:gd name="T27" fmla="*/ 12 h 16"/>
                    <a:gd name="T28" fmla="*/ 9 w 15"/>
                    <a:gd name="T29" fmla="*/ 13 h 16"/>
                    <a:gd name="T30" fmla="*/ 11 w 15"/>
                    <a:gd name="T31" fmla="*/ 11 h 16"/>
                    <a:gd name="T32" fmla="*/ 12 w 15"/>
                    <a:gd name="T33" fmla="*/ 7 h 16"/>
                    <a:gd name="T34" fmla="*/ 10 w 15"/>
                    <a:gd name="T35" fmla="*/ 5 h 16"/>
                    <a:gd name="T36" fmla="*/ 7 w 15"/>
                    <a:gd name="T37" fmla="*/ 10 h 16"/>
                    <a:gd name="T38" fmla="*/ 10 w 15"/>
                    <a:gd name="T39" fmla="*/ 5 h 16"/>
                    <a:gd name="T40" fmla="*/ 8 w 15"/>
                    <a:gd name="T4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8" y="16"/>
                      </a:moveTo>
                      <a:cubicBezTo>
                        <a:pt x="6" y="16"/>
                        <a:pt x="5" y="16"/>
                        <a:pt x="4" y="15"/>
                      </a:cubicBezTo>
                      <a:cubicBezTo>
                        <a:pt x="4" y="15"/>
                        <a:pt x="4" y="15"/>
                        <a:pt x="4" y="15"/>
                      </a:cubicBezTo>
                      <a:cubicBezTo>
                        <a:pt x="2" y="14"/>
                        <a:pt x="1" y="12"/>
                        <a:pt x="0" y="10"/>
                      </a:cubicBezTo>
                      <a:cubicBezTo>
                        <a:pt x="0" y="8"/>
                        <a:pt x="0" y="6"/>
                        <a:pt x="1" y="5"/>
                      </a:cubicBezTo>
                      <a:cubicBezTo>
                        <a:pt x="2" y="3"/>
                        <a:pt x="4" y="2"/>
                        <a:pt x="6" y="1"/>
                      </a:cubicBezTo>
                      <a:cubicBezTo>
                        <a:pt x="8" y="0"/>
                        <a:pt x="10" y="1"/>
                        <a:pt x="11" y="2"/>
                      </a:cubicBezTo>
                      <a:cubicBezTo>
                        <a:pt x="13" y="3"/>
                        <a:pt x="14" y="4"/>
                        <a:pt x="15" y="6"/>
                      </a:cubicBezTo>
                      <a:cubicBezTo>
                        <a:pt x="15" y="8"/>
                        <a:pt x="15" y="10"/>
                        <a:pt x="14" y="12"/>
                      </a:cubicBezTo>
                      <a:cubicBezTo>
                        <a:pt x="13" y="15"/>
                        <a:pt x="10" y="16"/>
                        <a:pt x="8" y="16"/>
                      </a:cubicBezTo>
                      <a:close/>
                      <a:moveTo>
                        <a:pt x="8" y="4"/>
                      </a:moveTo>
                      <a:cubicBezTo>
                        <a:pt x="6" y="4"/>
                        <a:pt x="5" y="5"/>
                        <a:pt x="4" y="6"/>
                      </a:cubicBezTo>
                      <a:cubicBezTo>
                        <a:pt x="3" y="7"/>
                        <a:pt x="3" y="8"/>
                        <a:pt x="3" y="9"/>
                      </a:cubicBezTo>
                      <a:cubicBezTo>
                        <a:pt x="4" y="11"/>
                        <a:pt x="4" y="12"/>
                        <a:pt x="5" y="12"/>
                      </a:cubicBezTo>
                      <a:cubicBezTo>
                        <a:pt x="6" y="13"/>
                        <a:pt x="8" y="13"/>
                        <a:pt x="9" y="13"/>
                      </a:cubicBezTo>
                      <a:cubicBezTo>
                        <a:pt x="10" y="12"/>
                        <a:pt x="11" y="12"/>
                        <a:pt x="11" y="11"/>
                      </a:cubicBezTo>
                      <a:cubicBezTo>
                        <a:pt x="12" y="10"/>
                        <a:pt x="12" y="8"/>
                        <a:pt x="12" y="7"/>
                      </a:cubicBezTo>
                      <a:cubicBezTo>
                        <a:pt x="12" y="6"/>
                        <a:pt x="11" y="5"/>
                        <a:pt x="10" y="5"/>
                      </a:cubicBezTo>
                      <a:cubicBezTo>
                        <a:pt x="7" y="10"/>
                        <a:pt x="7" y="10"/>
                        <a:pt x="7" y="10"/>
                      </a:cubicBezTo>
                      <a:cubicBezTo>
                        <a:pt x="10" y="5"/>
                        <a:pt x="10" y="5"/>
                        <a:pt x="10" y="5"/>
                      </a:cubicBezTo>
                      <a:cubicBezTo>
                        <a:pt x="9"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1" name="Freeform 3486"/>
                <p:cNvSpPr>
                  <a:spLocks noEditPoints="1"/>
                </p:cNvSpPr>
                <p:nvPr/>
              </p:nvSpPr>
              <p:spPr bwMode="auto">
                <a:xfrm>
                  <a:off x="10744200" y="3525838"/>
                  <a:ext cx="28575" cy="28575"/>
                </a:xfrm>
                <a:custGeom>
                  <a:avLst/>
                  <a:gdLst>
                    <a:gd name="T0" fmla="*/ 9 w 16"/>
                    <a:gd name="T1" fmla="*/ 16 h 16"/>
                    <a:gd name="T2" fmla="*/ 7 w 16"/>
                    <a:gd name="T3" fmla="*/ 15 h 16"/>
                    <a:gd name="T4" fmla="*/ 7 w 16"/>
                    <a:gd name="T5" fmla="*/ 15 h 16"/>
                    <a:gd name="T6" fmla="*/ 1 w 16"/>
                    <a:gd name="T7" fmla="*/ 6 h 16"/>
                    <a:gd name="T8" fmla="*/ 10 w 16"/>
                    <a:gd name="T9" fmla="*/ 1 h 16"/>
                    <a:gd name="T10" fmla="*/ 15 w 16"/>
                    <a:gd name="T11" fmla="*/ 4 h 16"/>
                    <a:gd name="T12" fmla="*/ 16 w 16"/>
                    <a:gd name="T13" fmla="*/ 10 h 16"/>
                    <a:gd name="T14" fmla="*/ 12 w 16"/>
                    <a:gd name="T15" fmla="*/ 15 h 16"/>
                    <a:gd name="T16" fmla="*/ 9 w 16"/>
                    <a:gd name="T17" fmla="*/ 16 h 16"/>
                    <a:gd name="T18" fmla="*/ 7 w 16"/>
                    <a:gd name="T19" fmla="*/ 12 h 16"/>
                    <a:gd name="T20" fmla="*/ 7 w 16"/>
                    <a:gd name="T21" fmla="*/ 12 h 16"/>
                    <a:gd name="T22" fmla="*/ 13 w 16"/>
                    <a:gd name="T23" fmla="*/ 9 h 16"/>
                    <a:gd name="T24" fmla="*/ 10 w 16"/>
                    <a:gd name="T25" fmla="*/ 4 h 16"/>
                    <a:gd name="T26" fmla="*/ 6 w 16"/>
                    <a:gd name="T27" fmla="*/ 4 h 16"/>
                    <a:gd name="T28" fmla="*/ 4 w 16"/>
                    <a:gd name="T29" fmla="*/ 7 h 16"/>
                    <a:gd name="T30" fmla="*/ 5 w 16"/>
                    <a:gd name="T31" fmla="*/ 10 h 16"/>
                    <a:gd name="T32" fmla="*/ 7 w 16"/>
                    <a:gd name="T33" fmla="*/ 12 h 16"/>
                    <a:gd name="T34" fmla="*/ 8 w 16"/>
                    <a:gd name="T35" fmla="*/ 9 h 16"/>
                    <a:gd name="T36" fmla="*/ 7 w 16"/>
                    <a:gd name="T37" fmla="*/ 12 h 16"/>
                    <a:gd name="T38" fmla="*/ 10 w 16"/>
                    <a:gd name="T39" fmla="*/ 4 h 16"/>
                    <a:gd name="T40" fmla="*/ 10 w 16"/>
                    <a:gd name="T41" fmla="*/ 4 h 16"/>
                    <a:gd name="T42" fmla="*/ 10 w 16"/>
                    <a:gd name="T4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9" y="16"/>
                      </a:moveTo>
                      <a:cubicBezTo>
                        <a:pt x="8" y="16"/>
                        <a:pt x="7" y="15"/>
                        <a:pt x="7" y="15"/>
                      </a:cubicBezTo>
                      <a:cubicBezTo>
                        <a:pt x="7" y="15"/>
                        <a:pt x="7" y="15"/>
                        <a:pt x="7" y="15"/>
                      </a:cubicBezTo>
                      <a:cubicBezTo>
                        <a:pt x="3" y="14"/>
                        <a:pt x="0" y="10"/>
                        <a:pt x="1" y="6"/>
                      </a:cubicBezTo>
                      <a:cubicBezTo>
                        <a:pt x="2" y="2"/>
                        <a:pt x="6" y="0"/>
                        <a:pt x="10" y="1"/>
                      </a:cubicBezTo>
                      <a:cubicBezTo>
                        <a:pt x="12" y="1"/>
                        <a:pt x="14" y="2"/>
                        <a:pt x="15" y="4"/>
                      </a:cubicBezTo>
                      <a:cubicBezTo>
                        <a:pt x="16" y="6"/>
                        <a:pt x="16" y="8"/>
                        <a:pt x="16" y="10"/>
                      </a:cubicBezTo>
                      <a:cubicBezTo>
                        <a:pt x="15" y="12"/>
                        <a:pt x="14" y="14"/>
                        <a:pt x="12" y="15"/>
                      </a:cubicBezTo>
                      <a:cubicBezTo>
                        <a:pt x="11" y="15"/>
                        <a:pt x="10" y="16"/>
                        <a:pt x="9" y="16"/>
                      </a:cubicBezTo>
                      <a:close/>
                      <a:moveTo>
                        <a:pt x="7" y="12"/>
                      </a:moveTo>
                      <a:cubicBezTo>
                        <a:pt x="7" y="12"/>
                        <a:pt x="7" y="12"/>
                        <a:pt x="7" y="12"/>
                      </a:cubicBezTo>
                      <a:cubicBezTo>
                        <a:pt x="10" y="13"/>
                        <a:pt x="12" y="11"/>
                        <a:pt x="13" y="9"/>
                      </a:cubicBezTo>
                      <a:cubicBezTo>
                        <a:pt x="13" y="7"/>
                        <a:pt x="12" y="4"/>
                        <a:pt x="10" y="4"/>
                      </a:cubicBezTo>
                      <a:cubicBezTo>
                        <a:pt x="9" y="3"/>
                        <a:pt x="7" y="4"/>
                        <a:pt x="6" y="4"/>
                      </a:cubicBezTo>
                      <a:cubicBezTo>
                        <a:pt x="5" y="5"/>
                        <a:pt x="5" y="6"/>
                        <a:pt x="4" y="7"/>
                      </a:cubicBezTo>
                      <a:cubicBezTo>
                        <a:pt x="4" y="8"/>
                        <a:pt x="4" y="9"/>
                        <a:pt x="5" y="10"/>
                      </a:cubicBezTo>
                      <a:cubicBezTo>
                        <a:pt x="5" y="11"/>
                        <a:pt x="6" y="12"/>
                        <a:pt x="7" y="12"/>
                      </a:cubicBezTo>
                      <a:cubicBezTo>
                        <a:pt x="8" y="9"/>
                        <a:pt x="8" y="9"/>
                        <a:pt x="8" y="9"/>
                      </a:cubicBezTo>
                      <a:lnTo>
                        <a:pt x="7" y="12"/>
                      </a:lnTo>
                      <a:close/>
                      <a:moveTo>
                        <a:pt x="10" y="4"/>
                      </a:moveTo>
                      <a:cubicBezTo>
                        <a:pt x="10" y="4"/>
                        <a:pt x="10" y="4"/>
                        <a:pt x="10" y="4"/>
                      </a:cubicBezTo>
                      <a:cubicBezTo>
                        <a:pt x="10" y="4"/>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2" name="Freeform 3487"/>
                <p:cNvSpPr>
                  <a:spLocks noEditPoints="1"/>
                </p:cNvSpPr>
                <p:nvPr/>
              </p:nvSpPr>
              <p:spPr bwMode="auto">
                <a:xfrm>
                  <a:off x="10775950" y="3454400"/>
                  <a:ext cx="26988" cy="25400"/>
                </a:xfrm>
                <a:custGeom>
                  <a:avLst/>
                  <a:gdLst>
                    <a:gd name="T0" fmla="*/ 8 w 16"/>
                    <a:gd name="T1" fmla="*/ 15 h 15"/>
                    <a:gd name="T2" fmla="*/ 0 w 16"/>
                    <a:gd name="T3" fmla="*/ 8 h 15"/>
                    <a:gd name="T4" fmla="*/ 8 w 16"/>
                    <a:gd name="T5" fmla="*/ 0 h 15"/>
                    <a:gd name="T6" fmla="*/ 16 w 16"/>
                    <a:gd name="T7" fmla="*/ 8 h 15"/>
                    <a:gd name="T8" fmla="*/ 8 w 16"/>
                    <a:gd name="T9" fmla="*/ 15 h 15"/>
                    <a:gd name="T10" fmla="*/ 8 w 16"/>
                    <a:gd name="T11" fmla="*/ 3 h 15"/>
                    <a:gd name="T12" fmla="*/ 4 w 16"/>
                    <a:gd name="T13" fmla="*/ 8 h 15"/>
                    <a:gd name="T14" fmla="*/ 8 w 16"/>
                    <a:gd name="T15" fmla="*/ 12 h 15"/>
                    <a:gd name="T16" fmla="*/ 12 w 16"/>
                    <a:gd name="T17" fmla="*/ 8 h 15"/>
                    <a:gd name="T18" fmla="*/ 8 w 16"/>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8" y="15"/>
                      </a:moveTo>
                      <a:cubicBezTo>
                        <a:pt x="4" y="15"/>
                        <a:pt x="0" y="12"/>
                        <a:pt x="0" y="8"/>
                      </a:cubicBezTo>
                      <a:cubicBezTo>
                        <a:pt x="0" y="3"/>
                        <a:pt x="4" y="0"/>
                        <a:pt x="8" y="0"/>
                      </a:cubicBezTo>
                      <a:cubicBezTo>
                        <a:pt x="12" y="0"/>
                        <a:pt x="16" y="3"/>
                        <a:pt x="16" y="8"/>
                      </a:cubicBezTo>
                      <a:cubicBezTo>
                        <a:pt x="16" y="12"/>
                        <a:pt x="12" y="15"/>
                        <a:pt x="8" y="15"/>
                      </a:cubicBezTo>
                      <a:close/>
                      <a:moveTo>
                        <a:pt x="8" y="3"/>
                      </a:moveTo>
                      <a:cubicBezTo>
                        <a:pt x="6" y="3"/>
                        <a:pt x="4" y="5"/>
                        <a:pt x="4" y="8"/>
                      </a:cubicBezTo>
                      <a:cubicBezTo>
                        <a:pt x="4" y="10"/>
                        <a:pt x="6" y="12"/>
                        <a:pt x="8" y="12"/>
                      </a:cubicBezTo>
                      <a:cubicBezTo>
                        <a:pt x="10" y="12"/>
                        <a:pt x="12" y="10"/>
                        <a:pt x="12" y="8"/>
                      </a:cubicBezTo>
                      <a:cubicBezTo>
                        <a:pt x="12" y="5"/>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3" name="Freeform 3488"/>
                <p:cNvSpPr>
                  <a:spLocks noEditPoints="1"/>
                </p:cNvSpPr>
                <p:nvPr/>
              </p:nvSpPr>
              <p:spPr bwMode="auto">
                <a:xfrm>
                  <a:off x="10775950" y="3298825"/>
                  <a:ext cx="28575" cy="25400"/>
                </a:xfrm>
                <a:custGeom>
                  <a:avLst/>
                  <a:gdLst>
                    <a:gd name="T0" fmla="*/ 8 w 17"/>
                    <a:gd name="T1" fmla="*/ 15 h 15"/>
                    <a:gd name="T2" fmla="*/ 1 w 17"/>
                    <a:gd name="T3" fmla="*/ 11 h 15"/>
                    <a:gd name="T4" fmla="*/ 1 w 17"/>
                    <a:gd name="T5" fmla="*/ 6 h 15"/>
                    <a:gd name="T6" fmla="*/ 4 w 17"/>
                    <a:gd name="T7" fmla="*/ 1 h 15"/>
                    <a:gd name="T8" fmla="*/ 10 w 17"/>
                    <a:gd name="T9" fmla="*/ 0 h 15"/>
                    <a:gd name="T10" fmla="*/ 15 w 17"/>
                    <a:gd name="T11" fmla="*/ 4 h 15"/>
                    <a:gd name="T12" fmla="*/ 12 w 17"/>
                    <a:gd name="T13" fmla="*/ 14 h 15"/>
                    <a:gd name="T14" fmla="*/ 12 w 17"/>
                    <a:gd name="T15" fmla="*/ 14 h 15"/>
                    <a:gd name="T16" fmla="*/ 8 w 17"/>
                    <a:gd name="T17" fmla="*/ 15 h 15"/>
                    <a:gd name="T18" fmla="*/ 6 w 17"/>
                    <a:gd name="T19" fmla="*/ 4 h 15"/>
                    <a:gd name="T20" fmla="*/ 4 w 17"/>
                    <a:gd name="T21" fmla="*/ 10 h 15"/>
                    <a:gd name="T22" fmla="*/ 7 w 17"/>
                    <a:gd name="T23" fmla="*/ 12 h 15"/>
                    <a:gd name="T24" fmla="*/ 10 w 17"/>
                    <a:gd name="T25" fmla="*/ 11 h 15"/>
                    <a:gd name="T26" fmla="*/ 12 w 17"/>
                    <a:gd name="T27" fmla="*/ 9 h 15"/>
                    <a:gd name="T28" fmla="*/ 12 w 17"/>
                    <a:gd name="T29" fmla="*/ 5 h 15"/>
                    <a:gd name="T30" fmla="*/ 6 w 17"/>
                    <a:gd name="T31" fmla="*/ 4 h 15"/>
                    <a:gd name="T32" fmla="*/ 9 w 17"/>
                    <a:gd name="T33" fmla="*/ 9 h 15"/>
                    <a:gd name="T34" fmla="*/ 6 w 17"/>
                    <a:gd name="T3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5">
                      <a:moveTo>
                        <a:pt x="8" y="15"/>
                      </a:moveTo>
                      <a:cubicBezTo>
                        <a:pt x="5" y="15"/>
                        <a:pt x="3" y="14"/>
                        <a:pt x="1" y="11"/>
                      </a:cubicBezTo>
                      <a:cubicBezTo>
                        <a:pt x="0" y="10"/>
                        <a:pt x="0" y="8"/>
                        <a:pt x="1" y="6"/>
                      </a:cubicBezTo>
                      <a:cubicBezTo>
                        <a:pt x="1" y="4"/>
                        <a:pt x="3" y="2"/>
                        <a:pt x="4" y="1"/>
                      </a:cubicBezTo>
                      <a:cubicBezTo>
                        <a:pt x="6" y="0"/>
                        <a:pt x="8" y="0"/>
                        <a:pt x="10" y="0"/>
                      </a:cubicBezTo>
                      <a:cubicBezTo>
                        <a:pt x="12" y="1"/>
                        <a:pt x="14" y="2"/>
                        <a:pt x="15" y="4"/>
                      </a:cubicBezTo>
                      <a:cubicBezTo>
                        <a:pt x="17" y="7"/>
                        <a:pt x="15" y="12"/>
                        <a:pt x="12" y="14"/>
                      </a:cubicBezTo>
                      <a:cubicBezTo>
                        <a:pt x="12" y="14"/>
                        <a:pt x="12" y="14"/>
                        <a:pt x="12" y="14"/>
                      </a:cubicBezTo>
                      <a:cubicBezTo>
                        <a:pt x="11" y="15"/>
                        <a:pt x="9" y="15"/>
                        <a:pt x="8" y="15"/>
                      </a:cubicBezTo>
                      <a:close/>
                      <a:moveTo>
                        <a:pt x="6" y="4"/>
                      </a:moveTo>
                      <a:cubicBezTo>
                        <a:pt x="4" y="5"/>
                        <a:pt x="3" y="8"/>
                        <a:pt x="4" y="10"/>
                      </a:cubicBezTo>
                      <a:cubicBezTo>
                        <a:pt x="5" y="11"/>
                        <a:pt x="6" y="12"/>
                        <a:pt x="7" y="12"/>
                      </a:cubicBezTo>
                      <a:cubicBezTo>
                        <a:pt x="8" y="12"/>
                        <a:pt x="9" y="12"/>
                        <a:pt x="10" y="11"/>
                      </a:cubicBezTo>
                      <a:cubicBezTo>
                        <a:pt x="11" y="11"/>
                        <a:pt x="12" y="10"/>
                        <a:pt x="12" y="9"/>
                      </a:cubicBezTo>
                      <a:cubicBezTo>
                        <a:pt x="13" y="8"/>
                        <a:pt x="12" y="6"/>
                        <a:pt x="12" y="5"/>
                      </a:cubicBezTo>
                      <a:cubicBezTo>
                        <a:pt x="11" y="3"/>
                        <a:pt x="8" y="3"/>
                        <a:pt x="6" y="4"/>
                      </a:cubicBezTo>
                      <a:cubicBezTo>
                        <a:pt x="9" y="9"/>
                        <a:pt x="9" y="9"/>
                        <a:pt x="9" y="9"/>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4" name="Freeform 3489"/>
                <p:cNvSpPr>
                  <a:spLocks noEditPoints="1"/>
                </p:cNvSpPr>
                <p:nvPr/>
              </p:nvSpPr>
              <p:spPr bwMode="auto">
                <a:xfrm>
                  <a:off x="10744200" y="3227388"/>
                  <a:ext cx="30163" cy="25400"/>
                </a:xfrm>
                <a:custGeom>
                  <a:avLst/>
                  <a:gdLst>
                    <a:gd name="T0" fmla="*/ 9 w 17"/>
                    <a:gd name="T1" fmla="*/ 15 h 15"/>
                    <a:gd name="T2" fmla="*/ 3 w 17"/>
                    <a:gd name="T3" fmla="*/ 13 h 15"/>
                    <a:gd name="T4" fmla="*/ 3 w 17"/>
                    <a:gd name="T5" fmla="*/ 2 h 15"/>
                    <a:gd name="T6" fmla="*/ 9 w 17"/>
                    <a:gd name="T7" fmla="*/ 0 h 15"/>
                    <a:gd name="T8" fmla="*/ 9 w 17"/>
                    <a:gd name="T9" fmla="*/ 0 h 15"/>
                    <a:gd name="T10" fmla="*/ 14 w 17"/>
                    <a:gd name="T11" fmla="*/ 2 h 15"/>
                    <a:gd name="T12" fmla="*/ 14 w 17"/>
                    <a:gd name="T13" fmla="*/ 13 h 15"/>
                    <a:gd name="T14" fmla="*/ 14 w 17"/>
                    <a:gd name="T15" fmla="*/ 13 h 15"/>
                    <a:gd name="T16" fmla="*/ 9 w 17"/>
                    <a:gd name="T17" fmla="*/ 15 h 15"/>
                    <a:gd name="T18" fmla="*/ 5 w 17"/>
                    <a:gd name="T19" fmla="*/ 4 h 15"/>
                    <a:gd name="T20" fmla="*/ 5 w 17"/>
                    <a:gd name="T21" fmla="*/ 10 h 15"/>
                    <a:gd name="T22" fmla="*/ 9 w 17"/>
                    <a:gd name="T23" fmla="*/ 12 h 15"/>
                    <a:gd name="T24" fmla="*/ 9 w 17"/>
                    <a:gd name="T25" fmla="*/ 12 h 15"/>
                    <a:gd name="T26" fmla="*/ 12 w 17"/>
                    <a:gd name="T27" fmla="*/ 10 h 15"/>
                    <a:gd name="T28" fmla="*/ 12 w 17"/>
                    <a:gd name="T29" fmla="*/ 4 h 15"/>
                    <a:gd name="T30" fmla="*/ 5 w 17"/>
                    <a:gd name="T31" fmla="*/ 4 h 15"/>
                    <a:gd name="T32" fmla="*/ 10 w 17"/>
                    <a:gd name="T33" fmla="*/ 8 h 15"/>
                    <a:gd name="T34" fmla="*/ 5 w 17"/>
                    <a:gd name="T3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5">
                      <a:moveTo>
                        <a:pt x="9" y="15"/>
                      </a:moveTo>
                      <a:cubicBezTo>
                        <a:pt x="7" y="15"/>
                        <a:pt x="5" y="14"/>
                        <a:pt x="3" y="13"/>
                      </a:cubicBezTo>
                      <a:cubicBezTo>
                        <a:pt x="0" y="10"/>
                        <a:pt x="0" y="5"/>
                        <a:pt x="3" y="2"/>
                      </a:cubicBezTo>
                      <a:cubicBezTo>
                        <a:pt x="5" y="0"/>
                        <a:pt x="6" y="0"/>
                        <a:pt x="9" y="0"/>
                      </a:cubicBezTo>
                      <a:cubicBezTo>
                        <a:pt x="9" y="0"/>
                        <a:pt x="9" y="0"/>
                        <a:pt x="9" y="0"/>
                      </a:cubicBezTo>
                      <a:cubicBezTo>
                        <a:pt x="11" y="0"/>
                        <a:pt x="12" y="0"/>
                        <a:pt x="14" y="2"/>
                      </a:cubicBezTo>
                      <a:cubicBezTo>
                        <a:pt x="17" y="5"/>
                        <a:pt x="17" y="10"/>
                        <a:pt x="14" y="13"/>
                      </a:cubicBezTo>
                      <a:cubicBezTo>
                        <a:pt x="14" y="13"/>
                        <a:pt x="14" y="13"/>
                        <a:pt x="14" y="13"/>
                      </a:cubicBezTo>
                      <a:cubicBezTo>
                        <a:pt x="12" y="14"/>
                        <a:pt x="10" y="15"/>
                        <a:pt x="9" y="15"/>
                      </a:cubicBezTo>
                      <a:close/>
                      <a:moveTo>
                        <a:pt x="5" y="4"/>
                      </a:moveTo>
                      <a:cubicBezTo>
                        <a:pt x="4" y="6"/>
                        <a:pt x="4" y="9"/>
                        <a:pt x="5" y="10"/>
                      </a:cubicBezTo>
                      <a:cubicBezTo>
                        <a:pt x="6" y="11"/>
                        <a:pt x="7" y="12"/>
                        <a:pt x="9" y="12"/>
                      </a:cubicBezTo>
                      <a:cubicBezTo>
                        <a:pt x="9" y="12"/>
                        <a:pt x="9" y="12"/>
                        <a:pt x="9" y="12"/>
                      </a:cubicBezTo>
                      <a:cubicBezTo>
                        <a:pt x="10" y="12"/>
                        <a:pt x="11" y="11"/>
                        <a:pt x="12" y="10"/>
                      </a:cubicBezTo>
                      <a:cubicBezTo>
                        <a:pt x="13" y="9"/>
                        <a:pt x="13" y="6"/>
                        <a:pt x="12" y="4"/>
                      </a:cubicBezTo>
                      <a:cubicBezTo>
                        <a:pt x="10" y="2"/>
                        <a:pt x="7" y="2"/>
                        <a:pt x="5" y="4"/>
                      </a:cubicBezTo>
                      <a:cubicBezTo>
                        <a:pt x="10" y="8"/>
                        <a:pt x="10" y="8"/>
                        <a:pt x="10" y="8"/>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5" name="Freeform 3490"/>
                <p:cNvSpPr>
                  <a:spLocks noEditPoints="1"/>
                </p:cNvSpPr>
                <p:nvPr/>
              </p:nvSpPr>
              <p:spPr bwMode="auto">
                <a:xfrm>
                  <a:off x="10699750" y="3162300"/>
                  <a:ext cx="25400" cy="26988"/>
                </a:xfrm>
                <a:custGeom>
                  <a:avLst/>
                  <a:gdLst>
                    <a:gd name="T0" fmla="*/ 8 w 15"/>
                    <a:gd name="T1" fmla="*/ 16 h 16"/>
                    <a:gd name="T2" fmla="*/ 4 w 15"/>
                    <a:gd name="T3" fmla="*/ 15 h 16"/>
                    <a:gd name="T4" fmla="*/ 0 w 15"/>
                    <a:gd name="T5" fmla="*/ 11 h 16"/>
                    <a:gd name="T6" fmla="*/ 1 w 15"/>
                    <a:gd name="T7" fmla="*/ 5 h 16"/>
                    <a:gd name="T8" fmla="*/ 11 w 15"/>
                    <a:gd name="T9" fmla="*/ 2 h 16"/>
                    <a:gd name="T10" fmla="*/ 15 w 15"/>
                    <a:gd name="T11" fmla="*/ 7 h 16"/>
                    <a:gd name="T12" fmla="*/ 14 w 15"/>
                    <a:gd name="T13" fmla="*/ 13 h 16"/>
                    <a:gd name="T14" fmla="*/ 14 w 15"/>
                    <a:gd name="T15" fmla="*/ 13 h 16"/>
                    <a:gd name="T16" fmla="*/ 10 w 15"/>
                    <a:gd name="T17" fmla="*/ 16 h 16"/>
                    <a:gd name="T18" fmla="*/ 8 w 15"/>
                    <a:gd name="T19" fmla="*/ 16 h 16"/>
                    <a:gd name="T20" fmla="*/ 4 w 15"/>
                    <a:gd name="T21" fmla="*/ 7 h 16"/>
                    <a:gd name="T22" fmla="*/ 3 w 15"/>
                    <a:gd name="T23" fmla="*/ 10 h 16"/>
                    <a:gd name="T24" fmla="*/ 5 w 15"/>
                    <a:gd name="T25" fmla="*/ 13 h 16"/>
                    <a:gd name="T26" fmla="*/ 11 w 15"/>
                    <a:gd name="T27" fmla="*/ 11 h 16"/>
                    <a:gd name="T28" fmla="*/ 12 w 15"/>
                    <a:gd name="T29" fmla="*/ 8 h 16"/>
                    <a:gd name="T30" fmla="*/ 10 w 15"/>
                    <a:gd name="T31" fmla="*/ 5 h 16"/>
                    <a:gd name="T32" fmla="*/ 6 w 15"/>
                    <a:gd name="T33" fmla="*/ 5 h 16"/>
                    <a:gd name="T34" fmla="*/ 4 w 15"/>
                    <a:gd name="T35" fmla="*/ 7 h 16"/>
                    <a:gd name="T36" fmla="*/ 9 w 15"/>
                    <a:gd name="T37" fmla="*/ 10 h 16"/>
                    <a:gd name="T38" fmla="*/ 4 w 15"/>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8" y="16"/>
                      </a:moveTo>
                      <a:cubicBezTo>
                        <a:pt x="6" y="16"/>
                        <a:pt x="5" y="16"/>
                        <a:pt x="4" y="15"/>
                      </a:cubicBezTo>
                      <a:cubicBezTo>
                        <a:pt x="2" y="14"/>
                        <a:pt x="1" y="13"/>
                        <a:pt x="0" y="11"/>
                      </a:cubicBezTo>
                      <a:cubicBezTo>
                        <a:pt x="0" y="9"/>
                        <a:pt x="0" y="7"/>
                        <a:pt x="1" y="5"/>
                      </a:cubicBezTo>
                      <a:cubicBezTo>
                        <a:pt x="3" y="1"/>
                        <a:pt x="8" y="0"/>
                        <a:pt x="11" y="2"/>
                      </a:cubicBezTo>
                      <a:cubicBezTo>
                        <a:pt x="13" y="3"/>
                        <a:pt x="14" y="5"/>
                        <a:pt x="15" y="7"/>
                      </a:cubicBezTo>
                      <a:cubicBezTo>
                        <a:pt x="15" y="9"/>
                        <a:pt x="15" y="11"/>
                        <a:pt x="14" y="13"/>
                      </a:cubicBezTo>
                      <a:cubicBezTo>
                        <a:pt x="14" y="13"/>
                        <a:pt x="14" y="13"/>
                        <a:pt x="14" y="13"/>
                      </a:cubicBezTo>
                      <a:cubicBezTo>
                        <a:pt x="13" y="14"/>
                        <a:pt x="12" y="16"/>
                        <a:pt x="10" y="16"/>
                      </a:cubicBezTo>
                      <a:cubicBezTo>
                        <a:pt x="9" y="16"/>
                        <a:pt x="8" y="16"/>
                        <a:pt x="8" y="16"/>
                      </a:cubicBezTo>
                      <a:close/>
                      <a:moveTo>
                        <a:pt x="4" y="7"/>
                      </a:moveTo>
                      <a:cubicBezTo>
                        <a:pt x="3" y="8"/>
                        <a:pt x="3" y="9"/>
                        <a:pt x="3" y="10"/>
                      </a:cubicBezTo>
                      <a:cubicBezTo>
                        <a:pt x="4" y="11"/>
                        <a:pt x="4" y="12"/>
                        <a:pt x="5" y="13"/>
                      </a:cubicBezTo>
                      <a:cubicBezTo>
                        <a:pt x="7" y="14"/>
                        <a:pt x="10" y="13"/>
                        <a:pt x="11" y="11"/>
                      </a:cubicBezTo>
                      <a:cubicBezTo>
                        <a:pt x="12" y="10"/>
                        <a:pt x="12" y="9"/>
                        <a:pt x="12" y="8"/>
                      </a:cubicBezTo>
                      <a:cubicBezTo>
                        <a:pt x="12" y="7"/>
                        <a:pt x="11" y="6"/>
                        <a:pt x="10" y="5"/>
                      </a:cubicBezTo>
                      <a:cubicBezTo>
                        <a:pt x="9" y="4"/>
                        <a:pt x="8" y="4"/>
                        <a:pt x="6" y="5"/>
                      </a:cubicBezTo>
                      <a:cubicBezTo>
                        <a:pt x="5" y="5"/>
                        <a:pt x="4" y="6"/>
                        <a:pt x="4" y="7"/>
                      </a:cubicBezTo>
                      <a:cubicBezTo>
                        <a:pt x="9" y="10"/>
                        <a:pt x="9" y="10"/>
                        <a:pt x="9" y="10"/>
                      </a:cubicBez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6" name="Freeform 3491"/>
                <p:cNvSpPr>
                  <a:spLocks noEditPoints="1"/>
                </p:cNvSpPr>
                <p:nvPr/>
              </p:nvSpPr>
              <p:spPr bwMode="auto">
                <a:xfrm>
                  <a:off x="10636250" y="3114675"/>
                  <a:ext cx="28575" cy="26988"/>
                </a:xfrm>
                <a:custGeom>
                  <a:avLst/>
                  <a:gdLst>
                    <a:gd name="T0" fmla="*/ 8 w 17"/>
                    <a:gd name="T1" fmla="*/ 16 h 16"/>
                    <a:gd name="T2" fmla="*/ 6 w 17"/>
                    <a:gd name="T3" fmla="*/ 16 h 16"/>
                    <a:gd name="T4" fmla="*/ 1 w 17"/>
                    <a:gd name="T5" fmla="*/ 7 h 16"/>
                    <a:gd name="T6" fmla="*/ 10 w 17"/>
                    <a:gd name="T7" fmla="*/ 2 h 16"/>
                    <a:gd name="T8" fmla="*/ 16 w 17"/>
                    <a:gd name="T9" fmla="*/ 11 h 16"/>
                    <a:gd name="T10" fmla="*/ 16 w 17"/>
                    <a:gd name="T11" fmla="*/ 11 h 16"/>
                    <a:gd name="T12" fmla="*/ 12 w 17"/>
                    <a:gd name="T13" fmla="*/ 15 h 16"/>
                    <a:gd name="T14" fmla="*/ 8 w 17"/>
                    <a:gd name="T15" fmla="*/ 16 h 16"/>
                    <a:gd name="T16" fmla="*/ 4 w 17"/>
                    <a:gd name="T17" fmla="*/ 8 h 16"/>
                    <a:gd name="T18" fmla="*/ 7 w 17"/>
                    <a:gd name="T19" fmla="*/ 13 h 16"/>
                    <a:gd name="T20" fmla="*/ 12 w 17"/>
                    <a:gd name="T21" fmla="*/ 10 h 16"/>
                    <a:gd name="T22" fmla="*/ 9 w 17"/>
                    <a:gd name="T23" fmla="*/ 5 h 16"/>
                    <a:gd name="T24" fmla="*/ 6 w 17"/>
                    <a:gd name="T25" fmla="*/ 5 h 16"/>
                    <a:gd name="T26" fmla="*/ 4 w 17"/>
                    <a:gd name="T27" fmla="*/ 8 h 16"/>
                    <a:gd name="T28" fmla="*/ 10 w 17"/>
                    <a:gd name="T29" fmla="*/ 9 h 16"/>
                    <a:gd name="T30" fmla="*/ 4 w 17"/>
                    <a:gd name="T3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8" y="16"/>
                      </a:moveTo>
                      <a:cubicBezTo>
                        <a:pt x="8" y="16"/>
                        <a:pt x="7" y="16"/>
                        <a:pt x="6" y="16"/>
                      </a:cubicBezTo>
                      <a:cubicBezTo>
                        <a:pt x="2" y="15"/>
                        <a:pt x="0" y="11"/>
                        <a:pt x="1" y="7"/>
                      </a:cubicBezTo>
                      <a:cubicBezTo>
                        <a:pt x="2" y="3"/>
                        <a:pt x="6" y="0"/>
                        <a:pt x="10" y="2"/>
                      </a:cubicBezTo>
                      <a:cubicBezTo>
                        <a:pt x="14" y="3"/>
                        <a:pt x="17" y="7"/>
                        <a:pt x="16" y="11"/>
                      </a:cubicBezTo>
                      <a:cubicBezTo>
                        <a:pt x="16" y="11"/>
                        <a:pt x="16" y="11"/>
                        <a:pt x="16" y="11"/>
                      </a:cubicBezTo>
                      <a:cubicBezTo>
                        <a:pt x="15" y="13"/>
                        <a:pt x="14" y="14"/>
                        <a:pt x="12" y="15"/>
                      </a:cubicBezTo>
                      <a:cubicBezTo>
                        <a:pt x="11" y="16"/>
                        <a:pt x="10" y="16"/>
                        <a:pt x="8" y="16"/>
                      </a:cubicBezTo>
                      <a:close/>
                      <a:moveTo>
                        <a:pt x="4" y="8"/>
                      </a:moveTo>
                      <a:cubicBezTo>
                        <a:pt x="3" y="10"/>
                        <a:pt x="5" y="12"/>
                        <a:pt x="7" y="13"/>
                      </a:cubicBezTo>
                      <a:cubicBezTo>
                        <a:pt x="9" y="14"/>
                        <a:pt x="12" y="12"/>
                        <a:pt x="12" y="10"/>
                      </a:cubicBezTo>
                      <a:cubicBezTo>
                        <a:pt x="13" y="8"/>
                        <a:pt x="12" y="5"/>
                        <a:pt x="9" y="5"/>
                      </a:cubicBezTo>
                      <a:cubicBezTo>
                        <a:pt x="8" y="4"/>
                        <a:pt x="7" y="4"/>
                        <a:pt x="6" y="5"/>
                      </a:cubicBezTo>
                      <a:cubicBezTo>
                        <a:pt x="5" y="6"/>
                        <a:pt x="4" y="7"/>
                        <a:pt x="4" y="8"/>
                      </a:cubicBezTo>
                      <a:cubicBezTo>
                        <a:pt x="10" y="9"/>
                        <a:pt x="10" y="9"/>
                        <a:pt x="10" y="9"/>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grpSp>
          <p:nvGrpSpPr>
            <p:cNvPr id="97" name="组合 96"/>
            <p:cNvGrpSpPr/>
            <p:nvPr/>
          </p:nvGrpSpPr>
          <p:grpSpPr>
            <a:xfrm>
              <a:off x="5810422" y="4129706"/>
              <a:ext cx="2672610" cy="1730873"/>
              <a:chOff x="5327829" y="4129706"/>
              <a:chExt cx="2672610" cy="1730873"/>
            </a:xfrm>
          </p:grpSpPr>
          <p:sp>
            <p:nvSpPr>
              <p:cNvPr id="98" name="矩形 97"/>
              <p:cNvSpPr/>
              <p:nvPr/>
            </p:nvSpPr>
            <p:spPr>
              <a:xfrm>
                <a:off x="6084644" y="5210653"/>
                <a:ext cx="1915795" cy="628355"/>
              </a:xfrm>
              <a:prstGeom prst="rect">
                <a:avLst/>
              </a:prstGeom>
            </p:spPr>
            <p:txBody>
              <a:bodyPr wrap="square">
                <a:spAutoFit/>
              </a:bodyPr>
              <a:lstStyle/>
              <a:p>
                <a:pPr>
                  <a:buClr>
                    <a:srgbClr val="C00000"/>
                  </a:buClr>
                </a:pPr>
                <a:r>
                  <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感觉运动阶段</a:t>
                </a:r>
                <a:endParaRPr lang="zh-CN" altLang="zh-CN" sz="2000"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buClr>
                    <a:srgbClr val="C00000"/>
                  </a:buClr>
                </a:pPr>
                <a:r>
                  <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0-2</a:t>
                </a:r>
                <a:r>
                  <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岁</a:t>
                </a:r>
                <a:r>
                  <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endPar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9" name="Line 20"/>
              <p:cNvSpPr>
                <a:spLocks noChangeShapeType="1"/>
              </p:cNvSpPr>
              <p:nvPr/>
            </p:nvSpPr>
            <p:spPr bwMode="auto">
              <a:xfrm>
                <a:off x="5673831" y="4129706"/>
                <a:ext cx="0" cy="974857"/>
              </a:xfrm>
              <a:prstGeom prst="line">
                <a:avLst/>
              </a:prstGeom>
              <a:noFill/>
              <a:ln w="25400" cap="rnd">
                <a:solidFill>
                  <a:schemeClr val="accent2"/>
                </a:solidFill>
                <a:prstDash val="sys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0" name="Oval 28"/>
              <p:cNvSpPr>
                <a:spLocks noChangeArrowheads="1"/>
              </p:cNvSpPr>
              <p:nvPr/>
            </p:nvSpPr>
            <p:spPr bwMode="auto">
              <a:xfrm>
                <a:off x="5327829" y="5170306"/>
                <a:ext cx="690273" cy="69027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01" name="组合 100"/>
              <p:cNvGrpSpPr/>
              <p:nvPr/>
            </p:nvGrpSpPr>
            <p:grpSpPr>
              <a:xfrm>
                <a:off x="5471602" y="5301353"/>
                <a:ext cx="426278" cy="419121"/>
                <a:chOff x="15740063" y="5287963"/>
                <a:chExt cx="850900" cy="836612"/>
              </a:xfrm>
              <a:solidFill>
                <a:schemeClr val="bg1"/>
              </a:solidFill>
              <a:effectLst/>
            </p:grpSpPr>
            <p:sp>
              <p:nvSpPr>
                <p:cNvPr id="102" name="Freeform 68"/>
                <p:cNvSpPr/>
                <p:nvPr/>
              </p:nvSpPr>
              <p:spPr bwMode="auto">
                <a:xfrm>
                  <a:off x="15882938" y="5634038"/>
                  <a:ext cx="708025" cy="20637"/>
                </a:xfrm>
                <a:custGeom>
                  <a:avLst/>
                  <a:gdLst>
                    <a:gd name="T0" fmla="*/ 419 w 425"/>
                    <a:gd name="T1" fmla="*/ 12 h 12"/>
                    <a:gd name="T2" fmla="*/ 6 w 425"/>
                    <a:gd name="T3" fmla="*/ 12 h 12"/>
                    <a:gd name="T4" fmla="*/ 0 w 425"/>
                    <a:gd name="T5" fmla="*/ 6 h 12"/>
                    <a:gd name="T6" fmla="*/ 6 w 425"/>
                    <a:gd name="T7" fmla="*/ 0 h 12"/>
                    <a:gd name="T8" fmla="*/ 419 w 425"/>
                    <a:gd name="T9" fmla="*/ 0 h 12"/>
                    <a:gd name="T10" fmla="*/ 425 w 425"/>
                    <a:gd name="T11" fmla="*/ 6 h 12"/>
                    <a:gd name="T12" fmla="*/ 419 w 42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25" h="12">
                      <a:moveTo>
                        <a:pt x="419" y="12"/>
                      </a:moveTo>
                      <a:cubicBezTo>
                        <a:pt x="6" y="12"/>
                        <a:pt x="6" y="12"/>
                        <a:pt x="6" y="12"/>
                      </a:cubicBezTo>
                      <a:cubicBezTo>
                        <a:pt x="3" y="12"/>
                        <a:pt x="0" y="10"/>
                        <a:pt x="0" y="6"/>
                      </a:cubicBezTo>
                      <a:cubicBezTo>
                        <a:pt x="0" y="3"/>
                        <a:pt x="3" y="0"/>
                        <a:pt x="6" y="0"/>
                      </a:cubicBezTo>
                      <a:cubicBezTo>
                        <a:pt x="419" y="0"/>
                        <a:pt x="419" y="0"/>
                        <a:pt x="419" y="0"/>
                      </a:cubicBezTo>
                      <a:cubicBezTo>
                        <a:pt x="422" y="0"/>
                        <a:pt x="425" y="3"/>
                        <a:pt x="425" y="6"/>
                      </a:cubicBezTo>
                      <a:cubicBezTo>
                        <a:pt x="425" y="10"/>
                        <a:pt x="422" y="12"/>
                        <a:pt x="4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3" name="Freeform 69"/>
                <p:cNvSpPr/>
                <p:nvPr/>
              </p:nvSpPr>
              <p:spPr bwMode="auto">
                <a:xfrm>
                  <a:off x="16225838" y="5289550"/>
                  <a:ext cx="20638" cy="366712"/>
                </a:xfrm>
                <a:custGeom>
                  <a:avLst/>
                  <a:gdLst>
                    <a:gd name="T0" fmla="*/ 6 w 12"/>
                    <a:gd name="T1" fmla="*/ 219 h 219"/>
                    <a:gd name="T2" fmla="*/ 0 w 12"/>
                    <a:gd name="T3" fmla="*/ 213 h 219"/>
                    <a:gd name="T4" fmla="*/ 0 w 12"/>
                    <a:gd name="T5" fmla="*/ 6 h 219"/>
                    <a:gd name="T6" fmla="*/ 6 w 12"/>
                    <a:gd name="T7" fmla="*/ 0 h 219"/>
                    <a:gd name="T8" fmla="*/ 12 w 12"/>
                    <a:gd name="T9" fmla="*/ 6 h 219"/>
                    <a:gd name="T10" fmla="*/ 12 w 12"/>
                    <a:gd name="T11" fmla="*/ 213 h 219"/>
                    <a:gd name="T12" fmla="*/ 6 w 12"/>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2" h="219">
                      <a:moveTo>
                        <a:pt x="6" y="219"/>
                      </a:moveTo>
                      <a:cubicBezTo>
                        <a:pt x="3" y="219"/>
                        <a:pt x="0" y="216"/>
                        <a:pt x="0" y="213"/>
                      </a:cubicBezTo>
                      <a:cubicBezTo>
                        <a:pt x="0" y="6"/>
                        <a:pt x="0" y="6"/>
                        <a:pt x="0" y="6"/>
                      </a:cubicBezTo>
                      <a:cubicBezTo>
                        <a:pt x="0" y="3"/>
                        <a:pt x="3" y="0"/>
                        <a:pt x="6" y="0"/>
                      </a:cubicBezTo>
                      <a:cubicBezTo>
                        <a:pt x="10" y="0"/>
                        <a:pt x="12" y="3"/>
                        <a:pt x="12" y="6"/>
                      </a:cubicBezTo>
                      <a:cubicBezTo>
                        <a:pt x="12" y="213"/>
                        <a:pt x="12" y="213"/>
                        <a:pt x="12" y="213"/>
                      </a:cubicBezTo>
                      <a:cubicBezTo>
                        <a:pt x="12" y="216"/>
                        <a:pt x="10" y="219"/>
                        <a:pt x="6" y="2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4" name="Freeform 70"/>
                <p:cNvSpPr/>
                <p:nvPr/>
              </p:nvSpPr>
              <p:spPr bwMode="auto">
                <a:xfrm>
                  <a:off x="15882938" y="5289550"/>
                  <a:ext cx="708025" cy="666750"/>
                </a:xfrm>
                <a:custGeom>
                  <a:avLst/>
                  <a:gdLst>
                    <a:gd name="T0" fmla="*/ 313 w 425"/>
                    <a:gd name="T1" fmla="*/ 399 h 399"/>
                    <a:gd name="T2" fmla="*/ 308 w 425"/>
                    <a:gd name="T3" fmla="*/ 395 h 399"/>
                    <a:gd name="T4" fmla="*/ 311 w 425"/>
                    <a:gd name="T5" fmla="*/ 387 h 399"/>
                    <a:gd name="T6" fmla="*/ 413 w 425"/>
                    <a:gd name="T7" fmla="*/ 212 h 399"/>
                    <a:gd name="T8" fmla="*/ 212 w 425"/>
                    <a:gd name="T9" fmla="*/ 12 h 399"/>
                    <a:gd name="T10" fmla="*/ 12 w 425"/>
                    <a:gd name="T11" fmla="*/ 212 h 399"/>
                    <a:gd name="T12" fmla="*/ 6 w 425"/>
                    <a:gd name="T13" fmla="*/ 218 h 399"/>
                    <a:gd name="T14" fmla="*/ 0 w 425"/>
                    <a:gd name="T15" fmla="*/ 212 h 399"/>
                    <a:gd name="T16" fmla="*/ 212 w 425"/>
                    <a:gd name="T17" fmla="*/ 0 h 399"/>
                    <a:gd name="T18" fmla="*/ 425 w 425"/>
                    <a:gd name="T19" fmla="*/ 212 h 399"/>
                    <a:gd name="T20" fmla="*/ 316 w 425"/>
                    <a:gd name="T21" fmla="*/ 398 h 399"/>
                    <a:gd name="T22" fmla="*/ 313 w 425"/>
                    <a:gd name="T2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 h="399">
                      <a:moveTo>
                        <a:pt x="313" y="399"/>
                      </a:moveTo>
                      <a:cubicBezTo>
                        <a:pt x="311" y="399"/>
                        <a:pt x="309" y="397"/>
                        <a:pt x="308" y="395"/>
                      </a:cubicBezTo>
                      <a:cubicBezTo>
                        <a:pt x="307" y="393"/>
                        <a:pt x="308" y="389"/>
                        <a:pt x="311" y="387"/>
                      </a:cubicBezTo>
                      <a:cubicBezTo>
                        <a:pt x="374" y="352"/>
                        <a:pt x="413" y="285"/>
                        <a:pt x="413" y="212"/>
                      </a:cubicBezTo>
                      <a:cubicBezTo>
                        <a:pt x="413" y="102"/>
                        <a:pt x="323" y="12"/>
                        <a:pt x="212" y="12"/>
                      </a:cubicBezTo>
                      <a:cubicBezTo>
                        <a:pt x="102" y="12"/>
                        <a:pt x="12" y="102"/>
                        <a:pt x="12" y="212"/>
                      </a:cubicBezTo>
                      <a:cubicBezTo>
                        <a:pt x="12" y="216"/>
                        <a:pt x="9" y="218"/>
                        <a:pt x="6" y="218"/>
                      </a:cubicBezTo>
                      <a:cubicBezTo>
                        <a:pt x="3" y="218"/>
                        <a:pt x="0" y="216"/>
                        <a:pt x="0" y="212"/>
                      </a:cubicBezTo>
                      <a:cubicBezTo>
                        <a:pt x="0" y="95"/>
                        <a:pt x="95" y="0"/>
                        <a:pt x="212" y="0"/>
                      </a:cubicBezTo>
                      <a:cubicBezTo>
                        <a:pt x="330" y="0"/>
                        <a:pt x="425" y="95"/>
                        <a:pt x="425" y="212"/>
                      </a:cubicBezTo>
                      <a:cubicBezTo>
                        <a:pt x="425" y="289"/>
                        <a:pt x="383" y="360"/>
                        <a:pt x="316" y="398"/>
                      </a:cubicBezTo>
                      <a:cubicBezTo>
                        <a:pt x="315" y="398"/>
                        <a:pt x="314" y="399"/>
                        <a:pt x="313" y="3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5" name="Freeform 71"/>
                <p:cNvSpPr/>
                <p:nvPr/>
              </p:nvSpPr>
              <p:spPr bwMode="auto">
                <a:xfrm>
                  <a:off x="16043275" y="5287963"/>
                  <a:ext cx="204788" cy="366712"/>
                </a:xfrm>
                <a:custGeom>
                  <a:avLst/>
                  <a:gdLst>
                    <a:gd name="T0" fmla="*/ 6 w 123"/>
                    <a:gd name="T1" fmla="*/ 219 h 219"/>
                    <a:gd name="T2" fmla="*/ 0 w 123"/>
                    <a:gd name="T3" fmla="*/ 213 h 219"/>
                    <a:gd name="T4" fmla="*/ 114 w 123"/>
                    <a:gd name="T5" fmla="*/ 1 h 219"/>
                    <a:gd name="T6" fmla="*/ 122 w 123"/>
                    <a:gd name="T7" fmla="*/ 5 h 219"/>
                    <a:gd name="T8" fmla="*/ 119 w 123"/>
                    <a:gd name="T9" fmla="*/ 12 h 219"/>
                    <a:gd name="T10" fmla="*/ 119 w 123"/>
                    <a:gd name="T11" fmla="*/ 12 h 219"/>
                    <a:gd name="T12" fmla="*/ 12 w 123"/>
                    <a:gd name="T13" fmla="*/ 213 h 219"/>
                    <a:gd name="T14" fmla="*/ 6 w 123"/>
                    <a:gd name="T15" fmla="*/ 219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219">
                      <a:moveTo>
                        <a:pt x="6" y="219"/>
                      </a:moveTo>
                      <a:cubicBezTo>
                        <a:pt x="2" y="219"/>
                        <a:pt x="0" y="217"/>
                        <a:pt x="0" y="213"/>
                      </a:cubicBezTo>
                      <a:cubicBezTo>
                        <a:pt x="0" y="49"/>
                        <a:pt x="113" y="2"/>
                        <a:pt x="114" y="1"/>
                      </a:cubicBezTo>
                      <a:cubicBezTo>
                        <a:pt x="117" y="0"/>
                        <a:pt x="121" y="2"/>
                        <a:pt x="122" y="5"/>
                      </a:cubicBezTo>
                      <a:cubicBezTo>
                        <a:pt x="123" y="8"/>
                        <a:pt x="122" y="11"/>
                        <a:pt x="119" y="12"/>
                      </a:cubicBezTo>
                      <a:cubicBezTo>
                        <a:pt x="119" y="12"/>
                        <a:pt x="119" y="12"/>
                        <a:pt x="119" y="12"/>
                      </a:cubicBezTo>
                      <a:cubicBezTo>
                        <a:pt x="114" y="14"/>
                        <a:pt x="12" y="57"/>
                        <a:pt x="12" y="213"/>
                      </a:cubicBezTo>
                      <a:cubicBezTo>
                        <a:pt x="12" y="217"/>
                        <a:pt x="9" y="219"/>
                        <a:pt x="6" y="2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6" name="Line 72"/>
                <p:cNvSpPr>
                  <a:spLocks noChangeShapeType="1"/>
                </p:cNvSpPr>
                <p:nvPr/>
              </p:nvSpPr>
              <p:spPr bwMode="auto">
                <a:xfrm>
                  <a:off x="16052800" y="5643563"/>
                  <a:ext cx="0" cy="0"/>
                </a:xfrm>
                <a:prstGeom prst="line">
                  <a:avLst/>
                </a:prstGeom>
                <a:grpFill/>
                <a:ln w="19050" cap="rnd">
                  <a:solidFill>
                    <a:srgbClr val="344154"/>
                  </a:solidFill>
                  <a:prstDash val="solid"/>
                  <a:round/>
                </a:ln>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7" name="Freeform 73"/>
                <p:cNvSpPr/>
                <p:nvPr/>
              </p:nvSpPr>
              <p:spPr bwMode="auto">
                <a:xfrm>
                  <a:off x="16225838" y="5287963"/>
                  <a:ext cx="204788" cy="366712"/>
                </a:xfrm>
                <a:custGeom>
                  <a:avLst/>
                  <a:gdLst>
                    <a:gd name="T0" fmla="*/ 117 w 123"/>
                    <a:gd name="T1" fmla="*/ 219 h 219"/>
                    <a:gd name="T2" fmla="*/ 111 w 123"/>
                    <a:gd name="T3" fmla="*/ 213 h 219"/>
                    <a:gd name="T4" fmla="*/ 4 w 123"/>
                    <a:gd name="T5" fmla="*/ 12 h 219"/>
                    <a:gd name="T6" fmla="*/ 1 w 123"/>
                    <a:gd name="T7" fmla="*/ 5 h 219"/>
                    <a:gd name="T8" fmla="*/ 9 w 123"/>
                    <a:gd name="T9" fmla="*/ 1 h 219"/>
                    <a:gd name="T10" fmla="*/ 123 w 123"/>
                    <a:gd name="T11" fmla="*/ 213 h 219"/>
                    <a:gd name="T12" fmla="*/ 117 w 123"/>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23" h="219">
                      <a:moveTo>
                        <a:pt x="117" y="219"/>
                      </a:moveTo>
                      <a:cubicBezTo>
                        <a:pt x="114" y="219"/>
                        <a:pt x="111" y="217"/>
                        <a:pt x="111" y="213"/>
                      </a:cubicBezTo>
                      <a:cubicBezTo>
                        <a:pt x="111" y="57"/>
                        <a:pt x="5" y="13"/>
                        <a:pt x="4" y="12"/>
                      </a:cubicBezTo>
                      <a:cubicBezTo>
                        <a:pt x="1" y="11"/>
                        <a:pt x="0" y="8"/>
                        <a:pt x="1" y="5"/>
                      </a:cubicBezTo>
                      <a:cubicBezTo>
                        <a:pt x="2" y="2"/>
                        <a:pt x="6" y="0"/>
                        <a:pt x="9" y="1"/>
                      </a:cubicBezTo>
                      <a:cubicBezTo>
                        <a:pt x="10" y="2"/>
                        <a:pt x="123" y="49"/>
                        <a:pt x="123" y="213"/>
                      </a:cubicBezTo>
                      <a:cubicBezTo>
                        <a:pt x="123" y="217"/>
                        <a:pt x="121" y="219"/>
                        <a:pt x="117" y="2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8" name="Freeform 74"/>
                <p:cNvSpPr/>
                <p:nvPr/>
              </p:nvSpPr>
              <p:spPr bwMode="auto">
                <a:xfrm>
                  <a:off x="16375063" y="5634038"/>
                  <a:ext cx="55563" cy="203200"/>
                </a:xfrm>
                <a:custGeom>
                  <a:avLst/>
                  <a:gdLst>
                    <a:gd name="T0" fmla="*/ 7 w 34"/>
                    <a:gd name="T1" fmla="*/ 122 h 122"/>
                    <a:gd name="T2" fmla="*/ 5 w 34"/>
                    <a:gd name="T3" fmla="*/ 121 h 122"/>
                    <a:gd name="T4" fmla="*/ 2 w 34"/>
                    <a:gd name="T5" fmla="*/ 113 h 122"/>
                    <a:gd name="T6" fmla="*/ 22 w 34"/>
                    <a:gd name="T7" fmla="*/ 6 h 122"/>
                    <a:gd name="T8" fmla="*/ 28 w 34"/>
                    <a:gd name="T9" fmla="*/ 0 h 122"/>
                    <a:gd name="T10" fmla="*/ 34 w 34"/>
                    <a:gd name="T11" fmla="*/ 6 h 122"/>
                    <a:gd name="T12" fmla="*/ 13 w 34"/>
                    <a:gd name="T13" fmla="*/ 118 h 122"/>
                    <a:gd name="T14" fmla="*/ 7 w 34"/>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22">
                      <a:moveTo>
                        <a:pt x="7" y="122"/>
                      </a:moveTo>
                      <a:cubicBezTo>
                        <a:pt x="7" y="122"/>
                        <a:pt x="6" y="122"/>
                        <a:pt x="5" y="121"/>
                      </a:cubicBezTo>
                      <a:cubicBezTo>
                        <a:pt x="2" y="120"/>
                        <a:pt x="0" y="117"/>
                        <a:pt x="2" y="113"/>
                      </a:cubicBezTo>
                      <a:cubicBezTo>
                        <a:pt x="15" y="82"/>
                        <a:pt x="22" y="46"/>
                        <a:pt x="22" y="6"/>
                      </a:cubicBezTo>
                      <a:cubicBezTo>
                        <a:pt x="22" y="3"/>
                        <a:pt x="25" y="0"/>
                        <a:pt x="28" y="0"/>
                      </a:cubicBezTo>
                      <a:cubicBezTo>
                        <a:pt x="32" y="0"/>
                        <a:pt x="34" y="3"/>
                        <a:pt x="34" y="6"/>
                      </a:cubicBezTo>
                      <a:cubicBezTo>
                        <a:pt x="34" y="48"/>
                        <a:pt x="27" y="86"/>
                        <a:pt x="13" y="118"/>
                      </a:cubicBezTo>
                      <a:cubicBezTo>
                        <a:pt x="12" y="121"/>
                        <a:pt x="10" y="122"/>
                        <a:pt x="7"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9" name="Freeform 75"/>
                <p:cNvSpPr/>
                <p:nvPr/>
              </p:nvSpPr>
              <p:spPr bwMode="auto">
                <a:xfrm>
                  <a:off x="15986125" y="5384800"/>
                  <a:ext cx="260350" cy="122237"/>
                </a:xfrm>
                <a:custGeom>
                  <a:avLst/>
                  <a:gdLst>
                    <a:gd name="T0" fmla="*/ 150 w 156"/>
                    <a:gd name="T1" fmla="*/ 73 h 73"/>
                    <a:gd name="T2" fmla="*/ 2 w 156"/>
                    <a:gd name="T3" fmla="*/ 10 h 73"/>
                    <a:gd name="T4" fmla="*/ 4 w 156"/>
                    <a:gd name="T5" fmla="*/ 2 h 73"/>
                    <a:gd name="T6" fmla="*/ 12 w 156"/>
                    <a:gd name="T7" fmla="*/ 4 h 73"/>
                    <a:gd name="T8" fmla="*/ 150 w 156"/>
                    <a:gd name="T9" fmla="*/ 61 h 73"/>
                    <a:gd name="T10" fmla="*/ 156 w 156"/>
                    <a:gd name="T11" fmla="*/ 67 h 73"/>
                    <a:gd name="T12" fmla="*/ 150 w 156"/>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56" h="73">
                      <a:moveTo>
                        <a:pt x="150" y="73"/>
                      </a:moveTo>
                      <a:cubicBezTo>
                        <a:pt x="34" y="73"/>
                        <a:pt x="3" y="12"/>
                        <a:pt x="2" y="10"/>
                      </a:cubicBezTo>
                      <a:cubicBezTo>
                        <a:pt x="0" y="7"/>
                        <a:pt x="1" y="3"/>
                        <a:pt x="4" y="2"/>
                      </a:cubicBezTo>
                      <a:cubicBezTo>
                        <a:pt x="7" y="0"/>
                        <a:pt x="11" y="1"/>
                        <a:pt x="12" y="4"/>
                      </a:cubicBezTo>
                      <a:cubicBezTo>
                        <a:pt x="13" y="5"/>
                        <a:pt x="42" y="61"/>
                        <a:pt x="150" y="61"/>
                      </a:cubicBezTo>
                      <a:cubicBezTo>
                        <a:pt x="154" y="61"/>
                        <a:pt x="156" y="63"/>
                        <a:pt x="156" y="67"/>
                      </a:cubicBezTo>
                      <a:cubicBezTo>
                        <a:pt x="156" y="70"/>
                        <a:pt x="154" y="73"/>
                        <a:pt x="150"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0" name="Freeform 76"/>
                <p:cNvSpPr/>
                <p:nvPr/>
              </p:nvSpPr>
              <p:spPr bwMode="auto">
                <a:xfrm>
                  <a:off x="16227425" y="5384800"/>
                  <a:ext cx="260350" cy="122237"/>
                </a:xfrm>
                <a:custGeom>
                  <a:avLst/>
                  <a:gdLst>
                    <a:gd name="T0" fmla="*/ 6 w 156"/>
                    <a:gd name="T1" fmla="*/ 73 h 73"/>
                    <a:gd name="T2" fmla="*/ 0 w 156"/>
                    <a:gd name="T3" fmla="*/ 67 h 73"/>
                    <a:gd name="T4" fmla="*/ 6 w 156"/>
                    <a:gd name="T5" fmla="*/ 61 h 73"/>
                    <a:gd name="T6" fmla="*/ 144 w 156"/>
                    <a:gd name="T7" fmla="*/ 4 h 73"/>
                    <a:gd name="T8" fmla="*/ 152 w 156"/>
                    <a:gd name="T9" fmla="*/ 2 h 73"/>
                    <a:gd name="T10" fmla="*/ 154 w 156"/>
                    <a:gd name="T11" fmla="*/ 10 h 73"/>
                    <a:gd name="T12" fmla="*/ 6 w 156"/>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56" h="73">
                      <a:moveTo>
                        <a:pt x="6" y="73"/>
                      </a:moveTo>
                      <a:cubicBezTo>
                        <a:pt x="2" y="73"/>
                        <a:pt x="0" y="70"/>
                        <a:pt x="0" y="67"/>
                      </a:cubicBezTo>
                      <a:cubicBezTo>
                        <a:pt x="0" y="63"/>
                        <a:pt x="2" y="61"/>
                        <a:pt x="6" y="61"/>
                      </a:cubicBezTo>
                      <a:cubicBezTo>
                        <a:pt x="114" y="61"/>
                        <a:pt x="143" y="5"/>
                        <a:pt x="144" y="4"/>
                      </a:cubicBezTo>
                      <a:cubicBezTo>
                        <a:pt x="145" y="1"/>
                        <a:pt x="149" y="0"/>
                        <a:pt x="152" y="2"/>
                      </a:cubicBezTo>
                      <a:cubicBezTo>
                        <a:pt x="155" y="3"/>
                        <a:pt x="156" y="7"/>
                        <a:pt x="154" y="10"/>
                      </a:cubicBezTo>
                      <a:cubicBezTo>
                        <a:pt x="153" y="12"/>
                        <a:pt x="122" y="73"/>
                        <a:pt x="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1" name="Freeform 77"/>
                <p:cNvSpPr/>
                <p:nvPr/>
              </p:nvSpPr>
              <p:spPr bwMode="auto">
                <a:xfrm>
                  <a:off x="16375063" y="5807075"/>
                  <a:ext cx="112713" cy="95250"/>
                </a:xfrm>
                <a:custGeom>
                  <a:avLst/>
                  <a:gdLst>
                    <a:gd name="T0" fmla="*/ 61 w 68"/>
                    <a:gd name="T1" fmla="*/ 57 h 57"/>
                    <a:gd name="T2" fmla="*/ 56 w 68"/>
                    <a:gd name="T3" fmla="*/ 53 h 57"/>
                    <a:gd name="T4" fmla="*/ 4 w 68"/>
                    <a:gd name="T5" fmla="*/ 13 h 57"/>
                    <a:gd name="T6" fmla="*/ 1 w 68"/>
                    <a:gd name="T7" fmla="*/ 5 h 57"/>
                    <a:gd name="T8" fmla="*/ 9 w 68"/>
                    <a:gd name="T9" fmla="*/ 2 h 57"/>
                    <a:gd name="T10" fmla="*/ 66 w 68"/>
                    <a:gd name="T11" fmla="*/ 48 h 57"/>
                    <a:gd name="T12" fmla="*/ 64 w 68"/>
                    <a:gd name="T13" fmla="*/ 56 h 57"/>
                    <a:gd name="T14" fmla="*/ 61 w 6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7">
                      <a:moveTo>
                        <a:pt x="61" y="57"/>
                      </a:moveTo>
                      <a:cubicBezTo>
                        <a:pt x="59" y="57"/>
                        <a:pt x="57" y="56"/>
                        <a:pt x="56" y="53"/>
                      </a:cubicBezTo>
                      <a:cubicBezTo>
                        <a:pt x="56" y="53"/>
                        <a:pt x="43" y="29"/>
                        <a:pt x="4" y="13"/>
                      </a:cubicBezTo>
                      <a:cubicBezTo>
                        <a:pt x="1" y="11"/>
                        <a:pt x="0" y="8"/>
                        <a:pt x="1" y="5"/>
                      </a:cubicBezTo>
                      <a:cubicBezTo>
                        <a:pt x="2" y="2"/>
                        <a:pt x="6" y="0"/>
                        <a:pt x="9" y="2"/>
                      </a:cubicBezTo>
                      <a:cubicBezTo>
                        <a:pt x="52" y="20"/>
                        <a:pt x="66" y="47"/>
                        <a:pt x="66" y="48"/>
                      </a:cubicBezTo>
                      <a:cubicBezTo>
                        <a:pt x="68" y="51"/>
                        <a:pt x="67" y="55"/>
                        <a:pt x="64" y="56"/>
                      </a:cubicBezTo>
                      <a:cubicBezTo>
                        <a:pt x="63" y="57"/>
                        <a:pt x="62" y="57"/>
                        <a:pt x="6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2" name="Freeform 78"/>
                <p:cNvSpPr>
                  <a:spLocks noEditPoints="1"/>
                </p:cNvSpPr>
                <p:nvPr/>
              </p:nvSpPr>
              <p:spPr bwMode="auto">
                <a:xfrm>
                  <a:off x="15740063" y="5634038"/>
                  <a:ext cx="693738" cy="490537"/>
                </a:xfrm>
                <a:custGeom>
                  <a:avLst/>
                  <a:gdLst>
                    <a:gd name="T0" fmla="*/ 376 w 417"/>
                    <a:gd name="T1" fmla="*/ 290 h 294"/>
                    <a:gd name="T2" fmla="*/ 348 w 417"/>
                    <a:gd name="T3" fmla="*/ 279 h 294"/>
                    <a:gd name="T4" fmla="*/ 285 w 417"/>
                    <a:gd name="T5" fmla="*/ 216 h 294"/>
                    <a:gd name="T6" fmla="*/ 132 w 417"/>
                    <a:gd name="T7" fmla="*/ 216 h 294"/>
                    <a:gd name="T8" fmla="*/ 69 w 417"/>
                    <a:gd name="T9" fmla="*/ 279 h 294"/>
                    <a:gd name="T10" fmla="*/ 23 w 417"/>
                    <a:gd name="T11" fmla="*/ 286 h 294"/>
                    <a:gd name="T12" fmla="*/ 2 w 417"/>
                    <a:gd name="T13" fmla="*/ 245 h 294"/>
                    <a:gd name="T14" fmla="*/ 28 w 417"/>
                    <a:gd name="T15" fmla="*/ 83 h 294"/>
                    <a:gd name="T16" fmla="*/ 124 w 417"/>
                    <a:gd name="T17" fmla="*/ 0 h 294"/>
                    <a:gd name="T18" fmla="*/ 292 w 417"/>
                    <a:gd name="T19" fmla="*/ 0 h 294"/>
                    <a:gd name="T20" fmla="*/ 389 w 417"/>
                    <a:gd name="T21" fmla="*/ 83 h 294"/>
                    <a:gd name="T22" fmla="*/ 415 w 417"/>
                    <a:gd name="T23" fmla="*/ 245 h 294"/>
                    <a:gd name="T24" fmla="*/ 394 w 417"/>
                    <a:gd name="T25" fmla="*/ 286 h 294"/>
                    <a:gd name="T26" fmla="*/ 376 w 417"/>
                    <a:gd name="T27" fmla="*/ 290 h 294"/>
                    <a:gd name="T28" fmla="*/ 130 w 417"/>
                    <a:gd name="T29" fmla="*/ 204 h 294"/>
                    <a:gd name="T30" fmla="*/ 287 w 417"/>
                    <a:gd name="T31" fmla="*/ 204 h 294"/>
                    <a:gd name="T32" fmla="*/ 291 w 417"/>
                    <a:gd name="T33" fmla="*/ 205 h 294"/>
                    <a:gd name="T34" fmla="*/ 356 w 417"/>
                    <a:gd name="T35" fmla="*/ 270 h 294"/>
                    <a:gd name="T36" fmla="*/ 388 w 417"/>
                    <a:gd name="T37" fmla="*/ 275 h 294"/>
                    <a:gd name="T38" fmla="*/ 403 w 417"/>
                    <a:gd name="T39" fmla="*/ 247 h 294"/>
                    <a:gd name="T40" fmla="*/ 378 w 417"/>
                    <a:gd name="T41" fmla="*/ 85 h 294"/>
                    <a:gd name="T42" fmla="*/ 378 w 417"/>
                    <a:gd name="T43" fmla="*/ 85 h 294"/>
                    <a:gd name="T44" fmla="*/ 292 w 417"/>
                    <a:gd name="T45" fmla="*/ 12 h 294"/>
                    <a:gd name="T46" fmla="*/ 124 w 417"/>
                    <a:gd name="T47" fmla="*/ 12 h 294"/>
                    <a:gd name="T48" fmla="*/ 39 w 417"/>
                    <a:gd name="T49" fmla="*/ 85 h 294"/>
                    <a:gd name="T50" fmla="*/ 14 w 417"/>
                    <a:gd name="T51" fmla="*/ 247 h 294"/>
                    <a:gd name="T52" fmla="*/ 29 w 417"/>
                    <a:gd name="T53" fmla="*/ 275 h 294"/>
                    <a:gd name="T54" fmla="*/ 61 w 417"/>
                    <a:gd name="T55" fmla="*/ 270 h 294"/>
                    <a:gd name="T56" fmla="*/ 126 w 417"/>
                    <a:gd name="T57" fmla="*/ 205 h 294"/>
                    <a:gd name="T58" fmla="*/ 130 w 417"/>
                    <a:gd name="T59" fmla="*/ 20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7" h="294">
                      <a:moveTo>
                        <a:pt x="376" y="290"/>
                      </a:moveTo>
                      <a:cubicBezTo>
                        <a:pt x="365" y="290"/>
                        <a:pt x="356" y="286"/>
                        <a:pt x="348" y="279"/>
                      </a:cubicBezTo>
                      <a:cubicBezTo>
                        <a:pt x="285" y="216"/>
                        <a:pt x="285" y="216"/>
                        <a:pt x="285" y="216"/>
                      </a:cubicBezTo>
                      <a:cubicBezTo>
                        <a:pt x="132" y="216"/>
                        <a:pt x="132" y="216"/>
                        <a:pt x="132" y="216"/>
                      </a:cubicBezTo>
                      <a:cubicBezTo>
                        <a:pt x="69" y="279"/>
                        <a:pt x="69" y="279"/>
                        <a:pt x="69" y="279"/>
                      </a:cubicBezTo>
                      <a:cubicBezTo>
                        <a:pt x="57" y="291"/>
                        <a:pt x="39" y="294"/>
                        <a:pt x="23" y="286"/>
                      </a:cubicBezTo>
                      <a:cubicBezTo>
                        <a:pt x="8" y="278"/>
                        <a:pt x="0" y="262"/>
                        <a:pt x="2" y="245"/>
                      </a:cubicBezTo>
                      <a:cubicBezTo>
                        <a:pt x="28" y="83"/>
                        <a:pt x="28" y="83"/>
                        <a:pt x="28" y="83"/>
                      </a:cubicBezTo>
                      <a:cubicBezTo>
                        <a:pt x="35" y="35"/>
                        <a:pt x="76" y="0"/>
                        <a:pt x="124" y="0"/>
                      </a:cubicBezTo>
                      <a:cubicBezTo>
                        <a:pt x="292" y="0"/>
                        <a:pt x="292" y="0"/>
                        <a:pt x="292" y="0"/>
                      </a:cubicBezTo>
                      <a:cubicBezTo>
                        <a:pt x="341" y="0"/>
                        <a:pt x="382" y="35"/>
                        <a:pt x="389" y="83"/>
                      </a:cubicBezTo>
                      <a:cubicBezTo>
                        <a:pt x="415" y="245"/>
                        <a:pt x="415" y="245"/>
                        <a:pt x="415" y="245"/>
                      </a:cubicBezTo>
                      <a:cubicBezTo>
                        <a:pt x="417" y="262"/>
                        <a:pt x="409" y="278"/>
                        <a:pt x="394" y="286"/>
                      </a:cubicBezTo>
                      <a:cubicBezTo>
                        <a:pt x="388" y="289"/>
                        <a:pt x="382" y="290"/>
                        <a:pt x="376" y="290"/>
                      </a:cubicBezTo>
                      <a:close/>
                      <a:moveTo>
                        <a:pt x="130" y="204"/>
                      </a:moveTo>
                      <a:cubicBezTo>
                        <a:pt x="287" y="204"/>
                        <a:pt x="287" y="204"/>
                        <a:pt x="287" y="204"/>
                      </a:cubicBezTo>
                      <a:cubicBezTo>
                        <a:pt x="289" y="204"/>
                        <a:pt x="290" y="204"/>
                        <a:pt x="291" y="205"/>
                      </a:cubicBezTo>
                      <a:cubicBezTo>
                        <a:pt x="356" y="270"/>
                        <a:pt x="356" y="270"/>
                        <a:pt x="356" y="270"/>
                      </a:cubicBezTo>
                      <a:cubicBezTo>
                        <a:pt x="367" y="281"/>
                        <a:pt x="380" y="280"/>
                        <a:pt x="388" y="275"/>
                      </a:cubicBezTo>
                      <a:cubicBezTo>
                        <a:pt x="397" y="271"/>
                        <a:pt x="405" y="261"/>
                        <a:pt x="403" y="247"/>
                      </a:cubicBezTo>
                      <a:cubicBezTo>
                        <a:pt x="378" y="85"/>
                        <a:pt x="378" y="85"/>
                        <a:pt x="378" y="85"/>
                      </a:cubicBezTo>
                      <a:cubicBezTo>
                        <a:pt x="378" y="85"/>
                        <a:pt x="378" y="85"/>
                        <a:pt x="378" y="85"/>
                      </a:cubicBezTo>
                      <a:cubicBezTo>
                        <a:pt x="371" y="43"/>
                        <a:pt x="335" y="12"/>
                        <a:pt x="292" y="12"/>
                      </a:cubicBezTo>
                      <a:cubicBezTo>
                        <a:pt x="124" y="12"/>
                        <a:pt x="124" y="12"/>
                        <a:pt x="124" y="12"/>
                      </a:cubicBezTo>
                      <a:cubicBezTo>
                        <a:pt x="82" y="12"/>
                        <a:pt x="46" y="43"/>
                        <a:pt x="39" y="85"/>
                      </a:cubicBezTo>
                      <a:cubicBezTo>
                        <a:pt x="14" y="247"/>
                        <a:pt x="14" y="247"/>
                        <a:pt x="14" y="247"/>
                      </a:cubicBezTo>
                      <a:cubicBezTo>
                        <a:pt x="12" y="261"/>
                        <a:pt x="20" y="271"/>
                        <a:pt x="29" y="275"/>
                      </a:cubicBezTo>
                      <a:cubicBezTo>
                        <a:pt x="37" y="280"/>
                        <a:pt x="50" y="281"/>
                        <a:pt x="61" y="270"/>
                      </a:cubicBezTo>
                      <a:cubicBezTo>
                        <a:pt x="126" y="205"/>
                        <a:pt x="126" y="205"/>
                        <a:pt x="126" y="205"/>
                      </a:cubicBezTo>
                      <a:cubicBezTo>
                        <a:pt x="127" y="204"/>
                        <a:pt x="128" y="204"/>
                        <a:pt x="130"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3" name="Freeform 79"/>
                <p:cNvSpPr>
                  <a:spLocks noEditPoints="1"/>
                </p:cNvSpPr>
                <p:nvPr/>
              </p:nvSpPr>
              <p:spPr bwMode="auto">
                <a:xfrm>
                  <a:off x="15740063" y="5634038"/>
                  <a:ext cx="652463" cy="484187"/>
                </a:xfrm>
                <a:custGeom>
                  <a:avLst/>
                  <a:gdLst>
                    <a:gd name="T0" fmla="*/ 41 w 392"/>
                    <a:gd name="T1" fmla="*/ 290 h 290"/>
                    <a:gd name="T2" fmla="*/ 23 w 392"/>
                    <a:gd name="T3" fmla="*/ 286 h 290"/>
                    <a:gd name="T4" fmla="*/ 2 w 392"/>
                    <a:gd name="T5" fmla="*/ 245 h 290"/>
                    <a:gd name="T6" fmla="*/ 28 w 392"/>
                    <a:gd name="T7" fmla="*/ 83 h 290"/>
                    <a:gd name="T8" fmla="*/ 124 w 392"/>
                    <a:gd name="T9" fmla="*/ 0 h 290"/>
                    <a:gd name="T10" fmla="*/ 292 w 392"/>
                    <a:gd name="T11" fmla="*/ 0 h 290"/>
                    <a:gd name="T12" fmla="*/ 389 w 392"/>
                    <a:gd name="T13" fmla="*/ 83 h 290"/>
                    <a:gd name="T14" fmla="*/ 390 w 392"/>
                    <a:gd name="T15" fmla="*/ 92 h 290"/>
                    <a:gd name="T16" fmla="*/ 388 w 392"/>
                    <a:gd name="T17" fmla="*/ 127 h 290"/>
                    <a:gd name="T18" fmla="*/ 353 w 392"/>
                    <a:gd name="T19" fmla="*/ 173 h 290"/>
                    <a:gd name="T20" fmla="*/ 301 w 392"/>
                    <a:gd name="T21" fmla="*/ 189 h 290"/>
                    <a:gd name="T22" fmla="*/ 158 w 392"/>
                    <a:gd name="T23" fmla="*/ 189 h 290"/>
                    <a:gd name="T24" fmla="*/ 134 w 392"/>
                    <a:gd name="T25" fmla="*/ 214 h 290"/>
                    <a:gd name="T26" fmla="*/ 134 w 392"/>
                    <a:gd name="T27" fmla="*/ 214 h 290"/>
                    <a:gd name="T28" fmla="*/ 69 w 392"/>
                    <a:gd name="T29" fmla="*/ 279 h 290"/>
                    <a:gd name="T30" fmla="*/ 41 w 392"/>
                    <a:gd name="T31" fmla="*/ 290 h 290"/>
                    <a:gd name="T32" fmla="*/ 124 w 392"/>
                    <a:gd name="T33" fmla="*/ 12 h 290"/>
                    <a:gd name="T34" fmla="*/ 39 w 392"/>
                    <a:gd name="T35" fmla="*/ 85 h 290"/>
                    <a:gd name="T36" fmla="*/ 14 w 392"/>
                    <a:gd name="T37" fmla="*/ 247 h 290"/>
                    <a:gd name="T38" fmla="*/ 29 w 392"/>
                    <a:gd name="T39" fmla="*/ 275 h 290"/>
                    <a:gd name="T40" fmla="*/ 61 w 392"/>
                    <a:gd name="T41" fmla="*/ 270 h 290"/>
                    <a:gd name="T42" fmla="*/ 126 w 392"/>
                    <a:gd name="T43" fmla="*/ 205 h 290"/>
                    <a:gd name="T44" fmla="*/ 152 w 392"/>
                    <a:gd name="T45" fmla="*/ 178 h 290"/>
                    <a:gd name="T46" fmla="*/ 156 w 392"/>
                    <a:gd name="T47" fmla="*/ 177 h 290"/>
                    <a:gd name="T48" fmla="*/ 301 w 392"/>
                    <a:gd name="T49" fmla="*/ 177 h 290"/>
                    <a:gd name="T50" fmla="*/ 347 w 392"/>
                    <a:gd name="T51" fmla="*/ 163 h 290"/>
                    <a:gd name="T52" fmla="*/ 377 w 392"/>
                    <a:gd name="T53" fmla="*/ 124 h 290"/>
                    <a:gd name="T54" fmla="*/ 379 w 392"/>
                    <a:gd name="T55" fmla="*/ 93 h 290"/>
                    <a:gd name="T56" fmla="*/ 377 w 392"/>
                    <a:gd name="T57" fmla="*/ 85 h 290"/>
                    <a:gd name="T58" fmla="*/ 292 w 392"/>
                    <a:gd name="T59" fmla="*/ 12 h 290"/>
                    <a:gd name="T60" fmla="*/ 124 w 392"/>
                    <a:gd name="T61" fmla="*/ 12 h 290"/>
                    <a:gd name="T62" fmla="*/ 130 w 392"/>
                    <a:gd name="T63" fmla="*/ 210 h 290"/>
                    <a:gd name="T64" fmla="*/ 130 w 392"/>
                    <a:gd name="T65" fmla="*/ 2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2" h="290">
                      <a:moveTo>
                        <a:pt x="41" y="290"/>
                      </a:moveTo>
                      <a:cubicBezTo>
                        <a:pt x="35" y="290"/>
                        <a:pt x="29" y="289"/>
                        <a:pt x="23" y="286"/>
                      </a:cubicBezTo>
                      <a:cubicBezTo>
                        <a:pt x="8" y="278"/>
                        <a:pt x="0" y="262"/>
                        <a:pt x="2" y="245"/>
                      </a:cubicBezTo>
                      <a:cubicBezTo>
                        <a:pt x="28" y="83"/>
                        <a:pt x="28" y="83"/>
                        <a:pt x="28" y="83"/>
                      </a:cubicBezTo>
                      <a:cubicBezTo>
                        <a:pt x="35" y="35"/>
                        <a:pt x="76" y="0"/>
                        <a:pt x="124" y="0"/>
                      </a:cubicBezTo>
                      <a:cubicBezTo>
                        <a:pt x="292" y="0"/>
                        <a:pt x="292" y="0"/>
                        <a:pt x="292" y="0"/>
                      </a:cubicBezTo>
                      <a:cubicBezTo>
                        <a:pt x="341" y="0"/>
                        <a:pt x="382" y="35"/>
                        <a:pt x="389" y="83"/>
                      </a:cubicBezTo>
                      <a:cubicBezTo>
                        <a:pt x="390" y="92"/>
                        <a:pt x="390" y="92"/>
                        <a:pt x="390" y="92"/>
                      </a:cubicBezTo>
                      <a:cubicBezTo>
                        <a:pt x="392" y="104"/>
                        <a:pt x="391" y="116"/>
                        <a:pt x="388" y="127"/>
                      </a:cubicBezTo>
                      <a:cubicBezTo>
                        <a:pt x="383" y="146"/>
                        <a:pt x="372" y="161"/>
                        <a:pt x="353" y="173"/>
                      </a:cubicBezTo>
                      <a:cubicBezTo>
                        <a:pt x="338" y="183"/>
                        <a:pt x="320" y="189"/>
                        <a:pt x="301" y="189"/>
                      </a:cubicBezTo>
                      <a:cubicBezTo>
                        <a:pt x="158" y="189"/>
                        <a:pt x="158" y="189"/>
                        <a:pt x="158" y="189"/>
                      </a:cubicBezTo>
                      <a:cubicBezTo>
                        <a:pt x="134" y="214"/>
                        <a:pt x="134" y="214"/>
                        <a:pt x="134" y="214"/>
                      </a:cubicBezTo>
                      <a:cubicBezTo>
                        <a:pt x="134" y="214"/>
                        <a:pt x="134" y="214"/>
                        <a:pt x="134" y="214"/>
                      </a:cubicBezTo>
                      <a:cubicBezTo>
                        <a:pt x="69" y="279"/>
                        <a:pt x="69" y="279"/>
                        <a:pt x="69" y="279"/>
                      </a:cubicBezTo>
                      <a:cubicBezTo>
                        <a:pt x="61" y="286"/>
                        <a:pt x="51" y="290"/>
                        <a:pt x="41" y="290"/>
                      </a:cubicBezTo>
                      <a:close/>
                      <a:moveTo>
                        <a:pt x="124" y="12"/>
                      </a:moveTo>
                      <a:cubicBezTo>
                        <a:pt x="82" y="12"/>
                        <a:pt x="46" y="43"/>
                        <a:pt x="39" y="85"/>
                      </a:cubicBezTo>
                      <a:cubicBezTo>
                        <a:pt x="14" y="247"/>
                        <a:pt x="14" y="247"/>
                        <a:pt x="14" y="247"/>
                      </a:cubicBezTo>
                      <a:cubicBezTo>
                        <a:pt x="12" y="261"/>
                        <a:pt x="20" y="271"/>
                        <a:pt x="29" y="275"/>
                      </a:cubicBezTo>
                      <a:cubicBezTo>
                        <a:pt x="37" y="280"/>
                        <a:pt x="50" y="281"/>
                        <a:pt x="61" y="270"/>
                      </a:cubicBezTo>
                      <a:cubicBezTo>
                        <a:pt x="126" y="205"/>
                        <a:pt x="126" y="205"/>
                        <a:pt x="126" y="205"/>
                      </a:cubicBezTo>
                      <a:cubicBezTo>
                        <a:pt x="152" y="178"/>
                        <a:pt x="152" y="178"/>
                        <a:pt x="152" y="178"/>
                      </a:cubicBezTo>
                      <a:cubicBezTo>
                        <a:pt x="153" y="177"/>
                        <a:pt x="154" y="177"/>
                        <a:pt x="156" y="177"/>
                      </a:cubicBezTo>
                      <a:cubicBezTo>
                        <a:pt x="301" y="177"/>
                        <a:pt x="301" y="177"/>
                        <a:pt x="301" y="177"/>
                      </a:cubicBezTo>
                      <a:cubicBezTo>
                        <a:pt x="318" y="177"/>
                        <a:pt x="334" y="172"/>
                        <a:pt x="347" y="163"/>
                      </a:cubicBezTo>
                      <a:cubicBezTo>
                        <a:pt x="363" y="152"/>
                        <a:pt x="372" y="140"/>
                        <a:pt x="377" y="124"/>
                      </a:cubicBezTo>
                      <a:cubicBezTo>
                        <a:pt x="379" y="114"/>
                        <a:pt x="380" y="104"/>
                        <a:pt x="379" y="93"/>
                      </a:cubicBezTo>
                      <a:cubicBezTo>
                        <a:pt x="377" y="85"/>
                        <a:pt x="377" y="85"/>
                        <a:pt x="377" y="85"/>
                      </a:cubicBezTo>
                      <a:cubicBezTo>
                        <a:pt x="371" y="43"/>
                        <a:pt x="335" y="12"/>
                        <a:pt x="292" y="12"/>
                      </a:cubicBezTo>
                      <a:lnTo>
                        <a:pt x="124" y="12"/>
                      </a:lnTo>
                      <a:close/>
                      <a:moveTo>
                        <a:pt x="130" y="210"/>
                      </a:moveTo>
                      <a:cubicBezTo>
                        <a:pt x="130" y="210"/>
                        <a:pt x="130" y="210"/>
                        <a:pt x="13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4" name="Freeform 80"/>
                <p:cNvSpPr>
                  <a:spLocks noEditPoints="1"/>
                </p:cNvSpPr>
                <p:nvPr/>
              </p:nvSpPr>
              <p:spPr bwMode="auto">
                <a:xfrm>
                  <a:off x="15865475" y="5711825"/>
                  <a:ext cx="146050" cy="146050"/>
                </a:xfrm>
                <a:custGeom>
                  <a:avLst/>
                  <a:gdLst>
                    <a:gd name="T0" fmla="*/ 58 w 87"/>
                    <a:gd name="T1" fmla="*/ 87 h 87"/>
                    <a:gd name="T2" fmla="*/ 29 w 87"/>
                    <a:gd name="T3" fmla="*/ 87 h 87"/>
                    <a:gd name="T4" fmla="*/ 23 w 87"/>
                    <a:gd name="T5" fmla="*/ 81 h 87"/>
                    <a:gd name="T6" fmla="*/ 23 w 87"/>
                    <a:gd name="T7" fmla="*/ 64 h 87"/>
                    <a:gd name="T8" fmla="*/ 6 w 87"/>
                    <a:gd name="T9" fmla="*/ 64 h 87"/>
                    <a:gd name="T10" fmla="*/ 0 w 87"/>
                    <a:gd name="T11" fmla="*/ 58 h 87"/>
                    <a:gd name="T12" fmla="*/ 0 w 87"/>
                    <a:gd name="T13" fmla="*/ 28 h 87"/>
                    <a:gd name="T14" fmla="*/ 6 w 87"/>
                    <a:gd name="T15" fmla="*/ 22 h 87"/>
                    <a:gd name="T16" fmla="*/ 23 w 87"/>
                    <a:gd name="T17" fmla="*/ 22 h 87"/>
                    <a:gd name="T18" fmla="*/ 23 w 87"/>
                    <a:gd name="T19" fmla="*/ 6 h 87"/>
                    <a:gd name="T20" fmla="*/ 29 w 87"/>
                    <a:gd name="T21" fmla="*/ 0 h 87"/>
                    <a:gd name="T22" fmla="*/ 58 w 87"/>
                    <a:gd name="T23" fmla="*/ 0 h 87"/>
                    <a:gd name="T24" fmla="*/ 64 w 87"/>
                    <a:gd name="T25" fmla="*/ 6 h 87"/>
                    <a:gd name="T26" fmla="*/ 64 w 87"/>
                    <a:gd name="T27" fmla="*/ 22 h 87"/>
                    <a:gd name="T28" fmla="*/ 81 w 87"/>
                    <a:gd name="T29" fmla="*/ 22 h 87"/>
                    <a:gd name="T30" fmla="*/ 87 w 87"/>
                    <a:gd name="T31" fmla="*/ 28 h 87"/>
                    <a:gd name="T32" fmla="*/ 87 w 87"/>
                    <a:gd name="T33" fmla="*/ 58 h 87"/>
                    <a:gd name="T34" fmla="*/ 81 w 87"/>
                    <a:gd name="T35" fmla="*/ 64 h 87"/>
                    <a:gd name="T36" fmla="*/ 64 w 87"/>
                    <a:gd name="T37" fmla="*/ 64 h 87"/>
                    <a:gd name="T38" fmla="*/ 64 w 87"/>
                    <a:gd name="T39" fmla="*/ 81 h 87"/>
                    <a:gd name="T40" fmla="*/ 58 w 87"/>
                    <a:gd name="T41" fmla="*/ 87 h 87"/>
                    <a:gd name="T42" fmla="*/ 35 w 87"/>
                    <a:gd name="T43" fmla="*/ 75 h 87"/>
                    <a:gd name="T44" fmla="*/ 52 w 87"/>
                    <a:gd name="T45" fmla="*/ 75 h 87"/>
                    <a:gd name="T46" fmla="*/ 52 w 87"/>
                    <a:gd name="T47" fmla="*/ 58 h 87"/>
                    <a:gd name="T48" fmla="*/ 58 w 87"/>
                    <a:gd name="T49" fmla="*/ 52 h 87"/>
                    <a:gd name="T50" fmla="*/ 75 w 87"/>
                    <a:gd name="T51" fmla="*/ 52 h 87"/>
                    <a:gd name="T52" fmla="*/ 75 w 87"/>
                    <a:gd name="T53" fmla="*/ 34 h 87"/>
                    <a:gd name="T54" fmla="*/ 58 w 87"/>
                    <a:gd name="T55" fmla="*/ 34 h 87"/>
                    <a:gd name="T56" fmla="*/ 52 w 87"/>
                    <a:gd name="T57" fmla="*/ 28 h 87"/>
                    <a:gd name="T58" fmla="*/ 52 w 87"/>
                    <a:gd name="T59" fmla="*/ 12 h 87"/>
                    <a:gd name="T60" fmla="*/ 35 w 87"/>
                    <a:gd name="T61" fmla="*/ 12 h 87"/>
                    <a:gd name="T62" fmla="*/ 35 w 87"/>
                    <a:gd name="T63" fmla="*/ 28 h 87"/>
                    <a:gd name="T64" fmla="*/ 29 w 87"/>
                    <a:gd name="T65" fmla="*/ 34 h 87"/>
                    <a:gd name="T66" fmla="*/ 12 w 87"/>
                    <a:gd name="T67" fmla="*/ 34 h 87"/>
                    <a:gd name="T68" fmla="*/ 12 w 87"/>
                    <a:gd name="T69" fmla="*/ 52 h 87"/>
                    <a:gd name="T70" fmla="*/ 29 w 87"/>
                    <a:gd name="T71" fmla="*/ 52 h 87"/>
                    <a:gd name="T72" fmla="*/ 35 w 87"/>
                    <a:gd name="T73" fmla="*/ 58 h 87"/>
                    <a:gd name="T74" fmla="*/ 35 w 87"/>
                    <a:gd name="T75"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7">
                      <a:moveTo>
                        <a:pt x="58" y="87"/>
                      </a:moveTo>
                      <a:cubicBezTo>
                        <a:pt x="29" y="87"/>
                        <a:pt x="29" y="87"/>
                        <a:pt x="29" y="87"/>
                      </a:cubicBezTo>
                      <a:cubicBezTo>
                        <a:pt x="25" y="87"/>
                        <a:pt x="23" y="84"/>
                        <a:pt x="23" y="81"/>
                      </a:cubicBezTo>
                      <a:cubicBezTo>
                        <a:pt x="23" y="64"/>
                        <a:pt x="23" y="64"/>
                        <a:pt x="23" y="64"/>
                      </a:cubicBezTo>
                      <a:cubicBezTo>
                        <a:pt x="6" y="64"/>
                        <a:pt x="6" y="64"/>
                        <a:pt x="6" y="64"/>
                      </a:cubicBezTo>
                      <a:cubicBezTo>
                        <a:pt x="2" y="64"/>
                        <a:pt x="0" y="61"/>
                        <a:pt x="0" y="58"/>
                      </a:cubicBezTo>
                      <a:cubicBezTo>
                        <a:pt x="0" y="28"/>
                        <a:pt x="0" y="28"/>
                        <a:pt x="0" y="28"/>
                      </a:cubicBezTo>
                      <a:cubicBezTo>
                        <a:pt x="0" y="25"/>
                        <a:pt x="2" y="22"/>
                        <a:pt x="6" y="22"/>
                      </a:cubicBezTo>
                      <a:cubicBezTo>
                        <a:pt x="23" y="22"/>
                        <a:pt x="23" y="22"/>
                        <a:pt x="23" y="22"/>
                      </a:cubicBezTo>
                      <a:cubicBezTo>
                        <a:pt x="23" y="6"/>
                        <a:pt x="23" y="6"/>
                        <a:pt x="23" y="6"/>
                      </a:cubicBezTo>
                      <a:cubicBezTo>
                        <a:pt x="23" y="2"/>
                        <a:pt x="25" y="0"/>
                        <a:pt x="29" y="0"/>
                      </a:cubicBezTo>
                      <a:cubicBezTo>
                        <a:pt x="58" y="0"/>
                        <a:pt x="58" y="0"/>
                        <a:pt x="58" y="0"/>
                      </a:cubicBezTo>
                      <a:cubicBezTo>
                        <a:pt x="61" y="0"/>
                        <a:pt x="64" y="2"/>
                        <a:pt x="64" y="6"/>
                      </a:cubicBezTo>
                      <a:cubicBezTo>
                        <a:pt x="64" y="22"/>
                        <a:pt x="64" y="22"/>
                        <a:pt x="64" y="22"/>
                      </a:cubicBezTo>
                      <a:cubicBezTo>
                        <a:pt x="81" y="22"/>
                        <a:pt x="81" y="22"/>
                        <a:pt x="81" y="22"/>
                      </a:cubicBezTo>
                      <a:cubicBezTo>
                        <a:pt x="84" y="22"/>
                        <a:pt x="87" y="25"/>
                        <a:pt x="87" y="28"/>
                      </a:cubicBezTo>
                      <a:cubicBezTo>
                        <a:pt x="87" y="58"/>
                        <a:pt x="87" y="58"/>
                        <a:pt x="87" y="58"/>
                      </a:cubicBezTo>
                      <a:cubicBezTo>
                        <a:pt x="87" y="61"/>
                        <a:pt x="84" y="64"/>
                        <a:pt x="81" y="64"/>
                      </a:cubicBezTo>
                      <a:cubicBezTo>
                        <a:pt x="64" y="64"/>
                        <a:pt x="64" y="64"/>
                        <a:pt x="64" y="64"/>
                      </a:cubicBezTo>
                      <a:cubicBezTo>
                        <a:pt x="64" y="81"/>
                        <a:pt x="64" y="81"/>
                        <a:pt x="64" y="81"/>
                      </a:cubicBezTo>
                      <a:cubicBezTo>
                        <a:pt x="64" y="84"/>
                        <a:pt x="61" y="87"/>
                        <a:pt x="58" y="87"/>
                      </a:cubicBezTo>
                      <a:close/>
                      <a:moveTo>
                        <a:pt x="35" y="75"/>
                      </a:moveTo>
                      <a:cubicBezTo>
                        <a:pt x="52" y="75"/>
                        <a:pt x="52" y="75"/>
                        <a:pt x="52" y="75"/>
                      </a:cubicBezTo>
                      <a:cubicBezTo>
                        <a:pt x="52" y="58"/>
                        <a:pt x="52" y="58"/>
                        <a:pt x="52" y="58"/>
                      </a:cubicBezTo>
                      <a:cubicBezTo>
                        <a:pt x="52" y="55"/>
                        <a:pt x="55" y="52"/>
                        <a:pt x="58" y="52"/>
                      </a:cubicBezTo>
                      <a:cubicBezTo>
                        <a:pt x="75" y="52"/>
                        <a:pt x="75" y="52"/>
                        <a:pt x="75" y="52"/>
                      </a:cubicBezTo>
                      <a:cubicBezTo>
                        <a:pt x="75" y="34"/>
                        <a:pt x="75" y="34"/>
                        <a:pt x="75" y="34"/>
                      </a:cubicBezTo>
                      <a:cubicBezTo>
                        <a:pt x="58" y="34"/>
                        <a:pt x="58" y="34"/>
                        <a:pt x="58" y="34"/>
                      </a:cubicBezTo>
                      <a:cubicBezTo>
                        <a:pt x="55" y="34"/>
                        <a:pt x="52" y="32"/>
                        <a:pt x="52" y="28"/>
                      </a:cubicBezTo>
                      <a:cubicBezTo>
                        <a:pt x="52" y="12"/>
                        <a:pt x="52" y="12"/>
                        <a:pt x="52" y="12"/>
                      </a:cubicBezTo>
                      <a:cubicBezTo>
                        <a:pt x="35" y="12"/>
                        <a:pt x="35" y="12"/>
                        <a:pt x="35" y="12"/>
                      </a:cubicBezTo>
                      <a:cubicBezTo>
                        <a:pt x="35" y="28"/>
                        <a:pt x="35" y="28"/>
                        <a:pt x="35" y="28"/>
                      </a:cubicBezTo>
                      <a:cubicBezTo>
                        <a:pt x="35" y="32"/>
                        <a:pt x="32" y="34"/>
                        <a:pt x="29" y="34"/>
                      </a:cubicBezTo>
                      <a:cubicBezTo>
                        <a:pt x="12" y="34"/>
                        <a:pt x="12" y="34"/>
                        <a:pt x="12" y="34"/>
                      </a:cubicBezTo>
                      <a:cubicBezTo>
                        <a:pt x="12" y="52"/>
                        <a:pt x="12" y="52"/>
                        <a:pt x="12" y="52"/>
                      </a:cubicBezTo>
                      <a:cubicBezTo>
                        <a:pt x="29" y="52"/>
                        <a:pt x="29" y="52"/>
                        <a:pt x="29" y="52"/>
                      </a:cubicBezTo>
                      <a:cubicBezTo>
                        <a:pt x="32" y="52"/>
                        <a:pt x="35" y="55"/>
                        <a:pt x="35" y="58"/>
                      </a:cubicBezTo>
                      <a:lnTo>
                        <a:pt x="35"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5" name="Freeform 81"/>
                <p:cNvSpPr>
                  <a:spLocks noEditPoints="1"/>
                </p:cNvSpPr>
                <p:nvPr/>
              </p:nvSpPr>
              <p:spPr bwMode="auto">
                <a:xfrm>
                  <a:off x="16159163" y="5765800"/>
                  <a:ext cx="38100" cy="38100"/>
                </a:xfrm>
                <a:custGeom>
                  <a:avLst/>
                  <a:gdLst>
                    <a:gd name="T0" fmla="*/ 11 w 23"/>
                    <a:gd name="T1" fmla="*/ 23 h 23"/>
                    <a:gd name="T2" fmla="*/ 0 w 23"/>
                    <a:gd name="T3" fmla="*/ 11 h 23"/>
                    <a:gd name="T4" fmla="*/ 11 w 23"/>
                    <a:gd name="T5" fmla="*/ 0 h 23"/>
                    <a:gd name="T6" fmla="*/ 23 w 23"/>
                    <a:gd name="T7" fmla="*/ 11 h 23"/>
                    <a:gd name="T8" fmla="*/ 11 w 23"/>
                    <a:gd name="T9" fmla="*/ 23 h 23"/>
                    <a:gd name="T10" fmla="*/ 11 w 23"/>
                    <a:gd name="T11" fmla="*/ 11 h 23"/>
                    <a:gd name="T12" fmla="*/ 11 w 23"/>
                    <a:gd name="T13" fmla="*/ 11 h 23"/>
                    <a:gd name="T14" fmla="*/ 12 w 23"/>
                    <a:gd name="T15" fmla="*/ 11 h 23"/>
                    <a:gd name="T16" fmla="*/ 11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1" y="23"/>
                      </a:moveTo>
                      <a:cubicBezTo>
                        <a:pt x="5" y="23"/>
                        <a:pt x="0" y="18"/>
                        <a:pt x="0" y="11"/>
                      </a:cubicBezTo>
                      <a:cubicBezTo>
                        <a:pt x="0" y="5"/>
                        <a:pt x="5" y="0"/>
                        <a:pt x="11" y="0"/>
                      </a:cubicBezTo>
                      <a:cubicBezTo>
                        <a:pt x="17" y="0"/>
                        <a:pt x="23" y="5"/>
                        <a:pt x="23" y="11"/>
                      </a:cubicBezTo>
                      <a:cubicBezTo>
                        <a:pt x="23" y="18"/>
                        <a:pt x="17" y="23"/>
                        <a:pt x="11" y="23"/>
                      </a:cubicBezTo>
                      <a:close/>
                      <a:moveTo>
                        <a:pt x="11" y="11"/>
                      </a:moveTo>
                      <a:cubicBezTo>
                        <a:pt x="11" y="11"/>
                        <a:pt x="11" y="11"/>
                        <a:pt x="11" y="11"/>
                      </a:cubicBezTo>
                      <a:cubicBezTo>
                        <a:pt x="11" y="12"/>
                        <a:pt x="12" y="12"/>
                        <a:pt x="12" y="11"/>
                      </a:cubicBezTo>
                      <a:cubicBezTo>
                        <a:pt x="12" y="11"/>
                        <a:pt x="12"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6" name="Freeform 82"/>
                <p:cNvSpPr>
                  <a:spLocks noEditPoints="1"/>
                </p:cNvSpPr>
                <p:nvPr/>
              </p:nvSpPr>
              <p:spPr bwMode="auto">
                <a:xfrm>
                  <a:off x="16254413" y="5765800"/>
                  <a:ext cx="36513" cy="38100"/>
                </a:xfrm>
                <a:custGeom>
                  <a:avLst/>
                  <a:gdLst>
                    <a:gd name="T0" fmla="*/ 11 w 22"/>
                    <a:gd name="T1" fmla="*/ 23 h 23"/>
                    <a:gd name="T2" fmla="*/ 0 w 22"/>
                    <a:gd name="T3" fmla="*/ 11 h 23"/>
                    <a:gd name="T4" fmla="*/ 11 w 22"/>
                    <a:gd name="T5" fmla="*/ 0 h 23"/>
                    <a:gd name="T6" fmla="*/ 22 w 22"/>
                    <a:gd name="T7" fmla="*/ 11 h 23"/>
                    <a:gd name="T8" fmla="*/ 11 w 22"/>
                    <a:gd name="T9" fmla="*/ 23 h 23"/>
                    <a:gd name="T10" fmla="*/ 11 w 22"/>
                    <a:gd name="T11" fmla="*/ 11 h 23"/>
                    <a:gd name="T12" fmla="*/ 10 w 22"/>
                    <a:gd name="T13" fmla="*/ 11 h 23"/>
                    <a:gd name="T14" fmla="*/ 12 w 22"/>
                    <a:gd name="T15" fmla="*/ 11 h 23"/>
                    <a:gd name="T16" fmla="*/ 11 w 22"/>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11" y="23"/>
                      </a:moveTo>
                      <a:cubicBezTo>
                        <a:pt x="5" y="23"/>
                        <a:pt x="0" y="18"/>
                        <a:pt x="0" y="11"/>
                      </a:cubicBezTo>
                      <a:cubicBezTo>
                        <a:pt x="0" y="5"/>
                        <a:pt x="5" y="0"/>
                        <a:pt x="11" y="0"/>
                      </a:cubicBezTo>
                      <a:cubicBezTo>
                        <a:pt x="17" y="0"/>
                        <a:pt x="22" y="5"/>
                        <a:pt x="22" y="11"/>
                      </a:cubicBezTo>
                      <a:cubicBezTo>
                        <a:pt x="22" y="18"/>
                        <a:pt x="17" y="23"/>
                        <a:pt x="11" y="23"/>
                      </a:cubicBezTo>
                      <a:close/>
                      <a:moveTo>
                        <a:pt x="11" y="11"/>
                      </a:moveTo>
                      <a:cubicBezTo>
                        <a:pt x="11" y="11"/>
                        <a:pt x="10" y="11"/>
                        <a:pt x="10" y="11"/>
                      </a:cubicBezTo>
                      <a:cubicBezTo>
                        <a:pt x="10" y="12"/>
                        <a:pt x="12" y="12"/>
                        <a:pt x="12" y="11"/>
                      </a:cubicBezTo>
                      <a:cubicBezTo>
                        <a:pt x="12" y="11"/>
                        <a:pt x="11"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7" name="Freeform 83"/>
                <p:cNvSpPr>
                  <a:spLocks noEditPoints="1"/>
                </p:cNvSpPr>
                <p:nvPr/>
              </p:nvSpPr>
              <p:spPr bwMode="auto">
                <a:xfrm>
                  <a:off x="16206788" y="5715000"/>
                  <a:ext cx="38100" cy="38100"/>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11 h 23"/>
                    <a:gd name="T12" fmla="*/ 11 w 23"/>
                    <a:gd name="T13" fmla="*/ 11 h 23"/>
                    <a:gd name="T14" fmla="*/ 12 w 23"/>
                    <a:gd name="T15" fmla="*/ 11 h 23"/>
                    <a:gd name="T16" fmla="*/ 12 w 23"/>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11"/>
                      </a:moveTo>
                      <a:cubicBezTo>
                        <a:pt x="11" y="11"/>
                        <a:pt x="11" y="11"/>
                        <a:pt x="11" y="11"/>
                      </a:cubicBezTo>
                      <a:cubicBezTo>
                        <a:pt x="11" y="12"/>
                        <a:pt x="12" y="12"/>
                        <a:pt x="12" y="11"/>
                      </a:cubicBezTo>
                      <a:cubicBezTo>
                        <a:pt x="12" y="11"/>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8" name="Freeform 84"/>
                <p:cNvSpPr>
                  <a:spLocks noEditPoints="1"/>
                </p:cNvSpPr>
                <p:nvPr/>
              </p:nvSpPr>
              <p:spPr bwMode="auto">
                <a:xfrm>
                  <a:off x="16206788" y="5818188"/>
                  <a:ext cx="38100" cy="36512"/>
                </a:xfrm>
                <a:custGeom>
                  <a:avLst/>
                  <a:gdLst>
                    <a:gd name="T0" fmla="*/ 12 w 23"/>
                    <a:gd name="T1" fmla="*/ 22 h 22"/>
                    <a:gd name="T2" fmla="*/ 0 w 23"/>
                    <a:gd name="T3" fmla="*/ 11 h 22"/>
                    <a:gd name="T4" fmla="*/ 12 w 23"/>
                    <a:gd name="T5" fmla="*/ 0 h 22"/>
                    <a:gd name="T6" fmla="*/ 23 w 23"/>
                    <a:gd name="T7" fmla="*/ 11 h 22"/>
                    <a:gd name="T8" fmla="*/ 12 w 23"/>
                    <a:gd name="T9" fmla="*/ 22 h 22"/>
                    <a:gd name="T10" fmla="*/ 12 w 23"/>
                    <a:gd name="T11" fmla="*/ 10 h 22"/>
                    <a:gd name="T12" fmla="*/ 11 w 23"/>
                    <a:gd name="T13" fmla="*/ 11 h 22"/>
                    <a:gd name="T14" fmla="*/ 12 w 23"/>
                    <a:gd name="T15" fmla="*/ 11 h 22"/>
                    <a:gd name="T16" fmla="*/ 12 w 23"/>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2">
                      <a:moveTo>
                        <a:pt x="12" y="22"/>
                      </a:moveTo>
                      <a:cubicBezTo>
                        <a:pt x="5" y="22"/>
                        <a:pt x="0" y="17"/>
                        <a:pt x="0" y="11"/>
                      </a:cubicBezTo>
                      <a:cubicBezTo>
                        <a:pt x="0" y="5"/>
                        <a:pt x="5" y="0"/>
                        <a:pt x="12" y="0"/>
                      </a:cubicBezTo>
                      <a:cubicBezTo>
                        <a:pt x="18" y="0"/>
                        <a:pt x="23" y="5"/>
                        <a:pt x="23" y="11"/>
                      </a:cubicBezTo>
                      <a:cubicBezTo>
                        <a:pt x="23" y="17"/>
                        <a:pt x="18" y="22"/>
                        <a:pt x="12" y="22"/>
                      </a:cubicBezTo>
                      <a:close/>
                      <a:moveTo>
                        <a:pt x="12" y="10"/>
                      </a:moveTo>
                      <a:cubicBezTo>
                        <a:pt x="11" y="10"/>
                        <a:pt x="11" y="11"/>
                        <a:pt x="11" y="11"/>
                      </a:cubicBezTo>
                      <a:cubicBezTo>
                        <a:pt x="11" y="12"/>
                        <a:pt x="12" y="12"/>
                        <a:pt x="12" y="11"/>
                      </a:cubicBezTo>
                      <a:cubicBezTo>
                        <a:pt x="12" y="11"/>
                        <a:pt x="12" y="10"/>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9" name="Line 85"/>
                <p:cNvSpPr>
                  <a:spLocks noChangeShapeType="1"/>
                </p:cNvSpPr>
                <p:nvPr/>
              </p:nvSpPr>
              <p:spPr bwMode="auto">
                <a:xfrm>
                  <a:off x="16386175" y="54673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20" name="Line 86"/>
                <p:cNvSpPr>
                  <a:spLocks noChangeShapeType="1"/>
                </p:cNvSpPr>
                <p:nvPr/>
              </p:nvSpPr>
              <p:spPr bwMode="auto">
                <a:xfrm>
                  <a:off x="16386175" y="54673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grpSp>
          <p:nvGrpSpPr>
            <p:cNvPr id="121" name="组合 120"/>
            <p:cNvGrpSpPr/>
            <p:nvPr/>
          </p:nvGrpSpPr>
          <p:grpSpPr>
            <a:xfrm>
              <a:off x="4603879" y="2871230"/>
              <a:ext cx="2279670" cy="507142"/>
              <a:chOff x="4121286" y="2871230"/>
              <a:chExt cx="2279670" cy="507142"/>
            </a:xfrm>
          </p:grpSpPr>
          <p:grpSp>
            <p:nvGrpSpPr>
              <p:cNvPr id="124" name="组合 123"/>
              <p:cNvGrpSpPr/>
              <p:nvPr/>
            </p:nvGrpSpPr>
            <p:grpSpPr>
              <a:xfrm>
                <a:off x="4121286" y="2935382"/>
                <a:ext cx="400996" cy="442990"/>
                <a:chOff x="8753584" y="1103853"/>
                <a:chExt cx="285726" cy="315648"/>
              </a:xfrm>
              <a:solidFill>
                <a:schemeClr val="bg1"/>
              </a:solidFill>
            </p:grpSpPr>
            <p:sp>
              <p:nvSpPr>
                <p:cNvPr id="125" name="Freeform 87"/>
                <p:cNvSpPr>
                  <a:spLocks noEditPoints="1"/>
                </p:cNvSpPr>
                <p:nvPr/>
              </p:nvSpPr>
              <p:spPr bwMode="auto">
                <a:xfrm>
                  <a:off x="8913168" y="1145509"/>
                  <a:ext cx="8801" cy="8800"/>
                </a:xfrm>
                <a:custGeom>
                  <a:avLst/>
                  <a:gdLst>
                    <a:gd name="T0" fmla="*/ 7 w 14"/>
                    <a:gd name="T1" fmla="*/ 14 h 14"/>
                    <a:gd name="T2" fmla="*/ 0 w 14"/>
                    <a:gd name="T3" fmla="*/ 7 h 14"/>
                    <a:gd name="T4" fmla="*/ 7 w 14"/>
                    <a:gd name="T5" fmla="*/ 0 h 14"/>
                    <a:gd name="T6" fmla="*/ 14 w 14"/>
                    <a:gd name="T7" fmla="*/ 7 h 14"/>
                    <a:gd name="T8" fmla="*/ 7 w 14"/>
                    <a:gd name="T9" fmla="*/ 14 h 14"/>
                    <a:gd name="T10" fmla="*/ 7 w 14"/>
                    <a:gd name="T11" fmla="*/ 2 h 14"/>
                    <a:gd name="T12" fmla="*/ 2 w 14"/>
                    <a:gd name="T13" fmla="*/ 7 h 14"/>
                    <a:gd name="T14" fmla="*/ 7 w 14"/>
                    <a:gd name="T15" fmla="*/ 12 h 14"/>
                    <a:gd name="T16" fmla="*/ 12 w 14"/>
                    <a:gd name="T17" fmla="*/ 7 h 14"/>
                    <a:gd name="T18" fmla="*/ 7 w 14"/>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3" y="14"/>
                        <a:pt x="0" y="11"/>
                        <a:pt x="0" y="7"/>
                      </a:cubicBezTo>
                      <a:cubicBezTo>
                        <a:pt x="0" y="3"/>
                        <a:pt x="3" y="0"/>
                        <a:pt x="7" y="0"/>
                      </a:cubicBezTo>
                      <a:cubicBezTo>
                        <a:pt x="11" y="0"/>
                        <a:pt x="14" y="3"/>
                        <a:pt x="14" y="7"/>
                      </a:cubicBezTo>
                      <a:cubicBezTo>
                        <a:pt x="14" y="11"/>
                        <a:pt x="11" y="14"/>
                        <a:pt x="7" y="14"/>
                      </a:cubicBezTo>
                      <a:close/>
                      <a:moveTo>
                        <a:pt x="7" y="2"/>
                      </a:moveTo>
                      <a:cubicBezTo>
                        <a:pt x="4" y="2"/>
                        <a:pt x="2" y="4"/>
                        <a:pt x="2" y="7"/>
                      </a:cubicBezTo>
                      <a:cubicBezTo>
                        <a:pt x="2" y="9"/>
                        <a:pt x="4" y="12"/>
                        <a:pt x="7" y="12"/>
                      </a:cubicBezTo>
                      <a:cubicBezTo>
                        <a:pt x="9" y="12"/>
                        <a:pt x="12" y="9"/>
                        <a:pt x="12" y="7"/>
                      </a:cubicBezTo>
                      <a:cubicBezTo>
                        <a:pt x="12" y="4"/>
                        <a:pt x="9"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26" name="Freeform 88"/>
                <p:cNvSpPr/>
                <p:nvPr/>
              </p:nvSpPr>
              <p:spPr bwMode="auto">
                <a:xfrm>
                  <a:off x="8871511" y="1103853"/>
                  <a:ext cx="92113" cy="90939"/>
                </a:xfrm>
                <a:custGeom>
                  <a:avLst/>
                  <a:gdLst>
                    <a:gd name="T0" fmla="*/ 93 w 150"/>
                    <a:gd name="T1" fmla="*/ 148 h 148"/>
                    <a:gd name="T2" fmla="*/ 87 w 150"/>
                    <a:gd name="T3" fmla="*/ 143 h 148"/>
                    <a:gd name="T4" fmla="*/ 91 w 150"/>
                    <a:gd name="T5" fmla="*/ 136 h 148"/>
                    <a:gd name="T6" fmla="*/ 138 w 150"/>
                    <a:gd name="T7" fmla="*/ 75 h 148"/>
                    <a:gd name="T8" fmla="*/ 75 w 150"/>
                    <a:gd name="T9" fmla="*/ 12 h 148"/>
                    <a:gd name="T10" fmla="*/ 12 w 150"/>
                    <a:gd name="T11" fmla="*/ 75 h 148"/>
                    <a:gd name="T12" fmla="*/ 59 w 150"/>
                    <a:gd name="T13" fmla="*/ 136 h 148"/>
                    <a:gd name="T14" fmla="*/ 63 w 150"/>
                    <a:gd name="T15" fmla="*/ 143 h 148"/>
                    <a:gd name="T16" fmla="*/ 55 w 150"/>
                    <a:gd name="T17" fmla="*/ 147 h 148"/>
                    <a:gd name="T18" fmla="*/ 0 w 150"/>
                    <a:gd name="T19" fmla="*/ 75 h 148"/>
                    <a:gd name="T20" fmla="*/ 75 w 150"/>
                    <a:gd name="T21" fmla="*/ 0 h 148"/>
                    <a:gd name="T22" fmla="*/ 150 w 150"/>
                    <a:gd name="T23" fmla="*/ 75 h 148"/>
                    <a:gd name="T24" fmla="*/ 94 w 150"/>
                    <a:gd name="T25" fmla="*/ 147 h 148"/>
                    <a:gd name="T26" fmla="*/ 93 w 150"/>
                    <a:gd name="T2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48">
                      <a:moveTo>
                        <a:pt x="93" y="148"/>
                      </a:moveTo>
                      <a:cubicBezTo>
                        <a:pt x="90" y="148"/>
                        <a:pt x="88" y="146"/>
                        <a:pt x="87" y="143"/>
                      </a:cubicBezTo>
                      <a:cubicBezTo>
                        <a:pt x="86" y="140"/>
                        <a:pt x="88" y="137"/>
                        <a:pt x="91" y="136"/>
                      </a:cubicBezTo>
                      <a:cubicBezTo>
                        <a:pt x="119" y="128"/>
                        <a:pt x="138" y="103"/>
                        <a:pt x="138" y="75"/>
                      </a:cubicBezTo>
                      <a:cubicBezTo>
                        <a:pt x="138" y="40"/>
                        <a:pt x="110" y="12"/>
                        <a:pt x="75" y="12"/>
                      </a:cubicBezTo>
                      <a:cubicBezTo>
                        <a:pt x="40" y="12"/>
                        <a:pt x="12" y="40"/>
                        <a:pt x="12" y="75"/>
                      </a:cubicBezTo>
                      <a:cubicBezTo>
                        <a:pt x="12" y="103"/>
                        <a:pt x="31" y="128"/>
                        <a:pt x="59" y="136"/>
                      </a:cubicBezTo>
                      <a:cubicBezTo>
                        <a:pt x="62" y="137"/>
                        <a:pt x="64" y="140"/>
                        <a:pt x="63" y="143"/>
                      </a:cubicBezTo>
                      <a:cubicBezTo>
                        <a:pt x="62" y="146"/>
                        <a:pt x="59" y="148"/>
                        <a:pt x="55" y="147"/>
                      </a:cubicBezTo>
                      <a:cubicBezTo>
                        <a:pt x="23" y="139"/>
                        <a:pt x="0" y="109"/>
                        <a:pt x="0" y="75"/>
                      </a:cubicBezTo>
                      <a:cubicBezTo>
                        <a:pt x="0" y="33"/>
                        <a:pt x="33" y="0"/>
                        <a:pt x="75" y="0"/>
                      </a:cubicBezTo>
                      <a:cubicBezTo>
                        <a:pt x="116" y="0"/>
                        <a:pt x="150" y="33"/>
                        <a:pt x="150" y="75"/>
                      </a:cubicBezTo>
                      <a:cubicBezTo>
                        <a:pt x="150" y="109"/>
                        <a:pt x="127" y="139"/>
                        <a:pt x="94" y="147"/>
                      </a:cubicBezTo>
                      <a:cubicBezTo>
                        <a:pt x="94" y="148"/>
                        <a:pt x="93" y="148"/>
                        <a:pt x="93"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27" name="Freeform 89"/>
                <p:cNvSpPr/>
                <p:nvPr/>
              </p:nvSpPr>
              <p:spPr bwMode="auto">
                <a:xfrm>
                  <a:off x="8753584" y="1221194"/>
                  <a:ext cx="91526" cy="92699"/>
                </a:xfrm>
                <a:custGeom>
                  <a:avLst/>
                  <a:gdLst>
                    <a:gd name="T0" fmla="*/ 75 w 148"/>
                    <a:gd name="T1" fmla="*/ 150 h 150"/>
                    <a:gd name="T2" fmla="*/ 0 w 148"/>
                    <a:gd name="T3" fmla="*/ 75 h 150"/>
                    <a:gd name="T4" fmla="*/ 75 w 148"/>
                    <a:gd name="T5" fmla="*/ 0 h 150"/>
                    <a:gd name="T6" fmla="*/ 147 w 148"/>
                    <a:gd name="T7" fmla="*/ 55 h 150"/>
                    <a:gd name="T8" fmla="*/ 143 w 148"/>
                    <a:gd name="T9" fmla="*/ 63 h 150"/>
                    <a:gd name="T10" fmla="*/ 136 w 148"/>
                    <a:gd name="T11" fmla="*/ 58 h 150"/>
                    <a:gd name="T12" fmla="*/ 75 w 148"/>
                    <a:gd name="T13" fmla="*/ 12 h 150"/>
                    <a:gd name="T14" fmla="*/ 12 w 148"/>
                    <a:gd name="T15" fmla="*/ 75 h 150"/>
                    <a:gd name="T16" fmla="*/ 75 w 148"/>
                    <a:gd name="T17" fmla="*/ 138 h 150"/>
                    <a:gd name="T18" fmla="*/ 136 w 148"/>
                    <a:gd name="T19" fmla="*/ 91 h 150"/>
                    <a:gd name="T20" fmla="*/ 143 w 148"/>
                    <a:gd name="T21" fmla="*/ 87 h 150"/>
                    <a:gd name="T22" fmla="*/ 147 w 148"/>
                    <a:gd name="T23" fmla="*/ 94 h 150"/>
                    <a:gd name="T24" fmla="*/ 75 w 148"/>
                    <a:gd name="T2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50">
                      <a:moveTo>
                        <a:pt x="75" y="150"/>
                      </a:moveTo>
                      <a:cubicBezTo>
                        <a:pt x="34" y="150"/>
                        <a:pt x="0" y="116"/>
                        <a:pt x="0" y="75"/>
                      </a:cubicBezTo>
                      <a:cubicBezTo>
                        <a:pt x="0" y="33"/>
                        <a:pt x="34" y="0"/>
                        <a:pt x="75" y="0"/>
                      </a:cubicBezTo>
                      <a:cubicBezTo>
                        <a:pt x="109" y="0"/>
                        <a:pt x="139" y="23"/>
                        <a:pt x="147" y="55"/>
                      </a:cubicBezTo>
                      <a:cubicBezTo>
                        <a:pt x="148" y="59"/>
                        <a:pt x="146" y="62"/>
                        <a:pt x="143" y="63"/>
                      </a:cubicBezTo>
                      <a:cubicBezTo>
                        <a:pt x="140" y="64"/>
                        <a:pt x="137" y="62"/>
                        <a:pt x="136" y="58"/>
                      </a:cubicBezTo>
                      <a:cubicBezTo>
                        <a:pt x="129" y="31"/>
                        <a:pt x="103" y="12"/>
                        <a:pt x="75" y="12"/>
                      </a:cubicBezTo>
                      <a:cubicBezTo>
                        <a:pt x="40" y="12"/>
                        <a:pt x="12" y="40"/>
                        <a:pt x="12" y="75"/>
                      </a:cubicBezTo>
                      <a:cubicBezTo>
                        <a:pt x="12" y="110"/>
                        <a:pt x="40" y="138"/>
                        <a:pt x="75" y="138"/>
                      </a:cubicBezTo>
                      <a:cubicBezTo>
                        <a:pt x="103" y="138"/>
                        <a:pt x="129" y="119"/>
                        <a:pt x="136" y="91"/>
                      </a:cubicBezTo>
                      <a:cubicBezTo>
                        <a:pt x="137" y="88"/>
                        <a:pt x="140" y="86"/>
                        <a:pt x="143" y="87"/>
                      </a:cubicBezTo>
                      <a:cubicBezTo>
                        <a:pt x="146" y="88"/>
                        <a:pt x="148" y="91"/>
                        <a:pt x="147" y="94"/>
                      </a:cubicBezTo>
                      <a:cubicBezTo>
                        <a:pt x="139" y="127"/>
                        <a:pt x="10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2" name="Freeform 94"/>
                <p:cNvSpPr>
                  <a:spLocks noEditPoints="1"/>
                </p:cNvSpPr>
                <p:nvPr/>
              </p:nvSpPr>
              <p:spPr bwMode="auto">
                <a:xfrm>
                  <a:off x="8910234" y="1260503"/>
                  <a:ext cx="14668" cy="14081"/>
                </a:xfrm>
                <a:custGeom>
                  <a:avLst/>
                  <a:gdLst>
                    <a:gd name="T0" fmla="*/ 12 w 24"/>
                    <a:gd name="T1" fmla="*/ 23 h 23"/>
                    <a:gd name="T2" fmla="*/ 0 w 24"/>
                    <a:gd name="T3" fmla="*/ 12 h 23"/>
                    <a:gd name="T4" fmla="*/ 12 w 24"/>
                    <a:gd name="T5" fmla="*/ 0 h 23"/>
                    <a:gd name="T6" fmla="*/ 24 w 24"/>
                    <a:gd name="T7" fmla="*/ 12 h 23"/>
                    <a:gd name="T8" fmla="*/ 12 w 24"/>
                    <a:gd name="T9" fmla="*/ 23 h 23"/>
                    <a:gd name="T10" fmla="*/ 12 w 24"/>
                    <a:gd name="T11" fmla="*/ 11 h 23"/>
                    <a:gd name="T12" fmla="*/ 12 w 24"/>
                    <a:gd name="T13" fmla="*/ 12 h 23"/>
                    <a:gd name="T14" fmla="*/ 12 w 24"/>
                    <a:gd name="T15" fmla="*/ 12 h 23"/>
                    <a:gd name="T16" fmla="*/ 12 w 24"/>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12" y="23"/>
                      </a:moveTo>
                      <a:cubicBezTo>
                        <a:pt x="5" y="23"/>
                        <a:pt x="0" y="18"/>
                        <a:pt x="0" y="12"/>
                      </a:cubicBezTo>
                      <a:cubicBezTo>
                        <a:pt x="0" y="5"/>
                        <a:pt x="5" y="0"/>
                        <a:pt x="12" y="0"/>
                      </a:cubicBezTo>
                      <a:cubicBezTo>
                        <a:pt x="18" y="0"/>
                        <a:pt x="24" y="5"/>
                        <a:pt x="24" y="12"/>
                      </a:cubicBezTo>
                      <a:cubicBezTo>
                        <a:pt x="24" y="18"/>
                        <a:pt x="18" y="23"/>
                        <a:pt x="12" y="23"/>
                      </a:cubicBezTo>
                      <a:close/>
                      <a:moveTo>
                        <a:pt x="12" y="11"/>
                      </a:moveTo>
                      <a:cubicBezTo>
                        <a:pt x="12" y="11"/>
                        <a:pt x="12" y="12"/>
                        <a:pt x="12" y="12"/>
                      </a:cubicBezTo>
                      <a:cubicBezTo>
                        <a:pt x="12" y="12"/>
                        <a:pt x="12" y="12"/>
                        <a:pt x="12" y="12"/>
                      </a:cubicBezTo>
                      <a:cubicBezTo>
                        <a:pt x="12" y="12"/>
                        <a:pt x="12" y="11"/>
                        <a:pt x="1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3" name="Freeform 95"/>
                <p:cNvSpPr/>
                <p:nvPr/>
              </p:nvSpPr>
              <p:spPr bwMode="auto">
                <a:xfrm>
                  <a:off x="8913754" y="1115587"/>
                  <a:ext cx="7627" cy="26988"/>
                </a:xfrm>
                <a:custGeom>
                  <a:avLst/>
                  <a:gdLst>
                    <a:gd name="T0" fmla="*/ 6 w 12"/>
                    <a:gd name="T1" fmla="*/ 44 h 44"/>
                    <a:gd name="T2" fmla="*/ 0 w 12"/>
                    <a:gd name="T3" fmla="*/ 38 h 44"/>
                    <a:gd name="T4" fmla="*/ 0 w 12"/>
                    <a:gd name="T5" fmla="*/ 6 h 44"/>
                    <a:gd name="T6" fmla="*/ 6 w 12"/>
                    <a:gd name="T7" fmla="*/ 0 h 44"/>
                    <a:gd name="T8" fmla="*/ 12 w 12"/>
                    <a:gd name="T9" fmla="*/ 6 h 44"/>
                    <a:gd name="T10" fmla="*/ 12 w 12"/>
                    <a:gd name="T11" fmla="*/ 38 h 44"/>
                    <a:gd name="T12" fmla="*/ 6 w 1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6" y="44"/>
                      </a:moveTo>
                      <a:cubicBezTo>
                        <a:pt x="3" y="44"/>
                        <a:pt x="0" y="41"/>
                        <a:pt x="0" y="38"/>
                      </a:cubicBezTo>
                      <a:cubicBezTo>
                        <a:pt x="0" y="6"/>
                        <a:pt x="0" y="6"/>
                        <a:pt x="0" y="6"/>
                      </a:cubicBezTo>
                      <a:cubicBezTo>
                        <a:pt x="0" y="3"/>
                        <a:pt x="3" y="0"/>
                        <a:pt x="6" y="0"/>
                      </a:cubicBezTo>
                      <a:cubicBezTo>
                        <a:pt x="9" y="0"/>
                        <a:pt x="12" y="3"/>
                        <a:pt x="12" y="6"/>
                      </a:cubicBezTo>
                      <a:cubicBezTo>
                        <a:pt x="12" y="38"/>
                        <a:pt x="12" y="38"/>
                        <a:pt x="12" y="38"/>
                      </a:cubicBezTo>
                      <a:cubicBezTo>
                        <a:pt x="12" y="41"/>
                        <a:pt x="9" y="44"/>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5" name="Freeform 97"/>
                <p:cNvSpPr/>
                <p:nvPr/>
              </p:nvSpPr>
              <p:spPr bwMode="auto">
                <a:xfrm>
                  <a:off x="8924902" y="1146096"/>
                  <a:ext cx="26402" cy="7627"/>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9"/>
                        <a:pt x="0" y="6"/>
                      </a:cubicBezTo>
                      <a:cubicBezTo>
                        <a:pt x="0" y="3"/>
                        <a:pt x="2" y="0"/>
                        <a:pt x="6" y="0"/>
                      </a:cubicBezTo>
                      <a:cubicBezTo>
                        <a:pt x="37" y="0"/>
                        <a:pt x="37" y="0"/>
                        <a:pt x="37" y="0"/>
                      </a:cubicBezTo>
                      <a:cubicBezTo>
                        <a:pt x="41" y="0"/>
                        <a:pt x="43" y="3"/>
                        <a:pt x="43" y="6"/>
                      </a:cubicBezTo>
                      <a:cubicBezTo>
                        <a:pt x="43" y="9"/>
                        <a:pt x="41" y="12"/>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6" name="Freeform 98"/>
                <p:cNvSpPr>
                  <a:spLocks noEditPoints="1"/>
                </p:cNvSpPr>
                <p:nvPr/>
              </p:nvSpPr>
              <p:spPr bwMode="auto">
                <a:xfrm>
                  <a:off x="8795827" y="1262850"/>
                  <a:ext cx="8214" cy="9387"/>
                </a:xfrm>
                <a:custGeom>
                  <a:avLst/>
                  <a:gdLst>
                    <a:gd name="T0" fmla="*/ 7 w 14"/>
                    <a:gd name="T1" fmla="*/ 15 h 15"/>
                    <a:gd name="T2" fmla="*/ 0 w 14"/>
                    <a:gd name="T3" fmla="*/ 8 h 15"/>
                    <a:gd name="T4" fmla="*/ 7 w 14"/>
                    <a:gd name="T5" fmla="*/ 0 h 15"/>
                    <a:gd name="T6" fmla="*/ 14 w 14"/>
                    <a:gd name="T7" fmla="*/ 8 h 15"/>
                    <a:gd name="T8" fmla="*/ 7 w 14"/>
                    <a:gd name="T9" fmla="*/ 15 h 15"/>
                    <a:gd name="T10" fmla="*/ 7 w 14"/>
                    <a:gd name="T11" fmla="*/ 3 h 15"/>
                    <a:gd name="T12" fmla="*/ 2 w 14"/>
                    <a:gd name="T13" fmla="*/ 8 h 15"/>
                    <a:gd name="T14" fmla="*/ 7 w 14"/>
                    <a:gd name="T15" fmla="*/ 12 h 15"/>
                    <a:gd name="T16" fmla="*/ 12 w 14"/>
                    <a:gd name="T17" fmla="*/ 8 h 15"/>
                    <a:gd name="T18" fmla="*/ 7 w 14"/>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15"/>
                      </a:moveTo>
                      <a:cubicBezTo>
                        <a:pt x="3" y="15"/>
                        <a:pt x="0" y="12"/>
                        <a:pt x="0" y="8"/>
                      </a:cubicBezTo>
                      <a:cubicBezTo>
                        <a:pt x="0" y="4"/>
                        <a:pt x="3" y="0"/>
                        <a:pt x="7" y="0"/>
                      </a:cubicBezTo>
                      <a:cubicBezTo>
                        <a:pt x="11" y="0"/>
                        <a:pt x="14" y="4"/>
                        <a:pt x="14" y="8"/>
                      </a:cubicBezTo>
                      <a:cubicBezTo>
                        <a:pt x="14" y="12"/>
                        <a:pt x="11" y="15"/>
                        <a:pt x="7" y="15"/>
                      </a:cubicBezTo>
                      <a:close/>
                      <a:moveTo>
                        <a:pt x="7" y="3"/>
                      </a:moveTo>
                      <a:cubicBezTo>
                        <a:pt x="4" y="3"/>
                        <a:pt x="2" y="5"/>
                        <a:pt x="2" y="8"/>
                      </a:cubicBezTo>
                      <a:cubicBezTo>
                        <a:pt x="2" y="10"/>
                        <a:pt x="4" y="12"/>
                        <a:pt x="7" y="12"/>
                      </a:cubicBezTo>
                      <a:cubicBezTo>
                        <a:pt x="10" y="12"/>
                        <a:pt x="12" y="10"/>
                        <a:pt x="12" y="8"/>
                      </a:cubicBezTo>
                      <a:cubicBezTo>
                        <a:pt x="12" y="5"/>
                        <a:pt x="10"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7" name="Freeform 99"/>
                <p:cNvSpPr/>
                <p:nvPr/>
              </p:nvSpPr>
              <p:spPr bwMode="auto">
                <a:xfrm>
                  <a:off x="8765318" y="1264024"/>
                  <a:ext cx="26988" cy="7627"/>
                </a:xfrm>
                <a:custGeom>
                  <a:avLst/>
                  <a:gdLst>
                    <a:gd name="T0" fmla="*/ 38 w 44"/>
                    <a:gd name="T1" fmla="*/ 12 h 12"/>
                    <a:gd name="T2" fmla="*/ 6 w 44"/>
                    <a:gd name="T3" fmla="*/ 12 h 12"/>
                    <a:gd name="T4" fmla="*/ 0 w 44"/>
                    <a:gd name="T5" fmla="*/ 6 h 12"/>
                    <a:gd name="T6" fmla="*/ 6 w 44"/>
                    <a:gd name="T7" fmla="*/ 0 h 12"/>
                    <a:gd name="T8" fmla="*/ 38 w 44"/>
                    <a:gd name="T9" fmla="*/ 0 h 12"/>
                    <a:gd name="T10" fmla="*/ 44 w 44"/>
                    <a:gd name="T11" fmla="*/ 6 h 12"/>
                    <a:gd name="T12" fmla="*/ 38 w 4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4" h="12">
                      <a:moveTo>
                        <a:pt x="38" y="12"/>
                      </a:moveTo>
                      <a:cubicBezTo>
                        <a:pt x="6" y="12"/>
                        <a:pt x="6" y="12"/>
                        <a:pt x="6" y="12"/>
                      </a:cubicBezTo>
                      <a:cubicBezTo>
                        <a:pt x="3" y="12"/>
                        <a:pt x="0" y="9"/>
                        <a:pt x="0" y="6"/>
                      </a:cubicBezTo>
                      <a:cubicBezTo>
                        <a:pt x="0" y="2"/>
                        <a:pt x="3" y="0"/>
                        <a:pt x="6" y="0"/>
                      </a:cubicBezTo>
                      <a:cubicBezTo>
                        <a:pt x="38" y="0"/>
                        <a:pt x="38" y="0"/>
                        <a:pt x="38" y="0"/>
                      </a:cubicBezTo>
                      <a:cubicBezTo>
                        <a:pt x="41" y="0"/>
                        <a:pt x="44" y="2"/>
                        <a:pt x="44" y="6"/>
                      </a:cubicBezTo>
                      <a:cubicBezTo>
                        <a:pt x="44" y="9"/>
                        <a:pt x="41" y="12"/>
                        <a:pt x="3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9" name="Freeform 101"/>
                <p:cNvSpPr/>
                <p:nvPr/>
              </p:nvSpPr>
              <p:spPr bwMode="auto">
                <a:xfrm>
                  <a:off x="8796413" y="1232928"/>
                  <a:ext cx="7040" cy="27575"/>
                </a:xfrm>
                <a:custGeom>
                  <a:avLst/>
                  <a:gdLst>
                    <a:gd name="T0" fmla="*/ 6 w 12"/>
                    <a:gd name="T1" fmla="*/ 44 h 44"/>
                    <a:gd name="T2" fmla="*/ 0 w 12"/>
                    <a:gd name="T3" fmla="*/ 38 h 44"/>
                    <a:gd name="T4" fmla="*/ 0 w 12"/>
                    <a:gd name="T5" fmla="*/ 6 h 44"/>
                    <a:gd name="T6" fmla="*/ 6 w 12"/>
                    <a:gd name="T7" fmla="*/ 0 h 44"/>
                    <a:gd name="T8" fmla="*/ 12 w 12"/>
                    <a:gd name="T9" fmla="*/ 6 h 44"/>
                    <a:gd name="T10" fmla="*/ 12 w 12"/>
                    <a:gd name="T11" fmla="*/ 38 h 44"/>
                    <a:gd name="T12" fmla="*/ 6 w 1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2" h="44">
                      <a:moveTo>
                        <a:pt x="6" y="44"/>
                      </a:moveTo>
                      <a:cubicBezTo>
                        <a:pt x="3" y="44"/>
                        <a:pt x="0" y="41"/>
                        <a:pt x="0" y="38"/>
                      </a:cubicBezTo>
                      <a:cubicBezTo>
                        <a:pt x="0" y="6"/>
                        <a:pt x="0" y="6"/>
                        <a:pt x="0" y="6"/>
                      </a:cubicBezTo>
                      <a:cubicBezTo>
                        <a:pt x="0" y="3"/>
                        <a:pt x="3" y="0"/>
                        <a:pt x="6" y="0"/>
                      </a:cubicBezTo>
                      <a:cubicBezTo>
                        <a:pt x="9" y="0"/>
                        <a:pt x="12" y="3"/>
                        <a:pt x="12" y="6"/>
                      </a:cubicBezTo>
                      <a:cubicBezTo>
                        <a:pt x="12" y="38"/>
                        <a:pt x="12" y="38"/>
                        <a:pt x="12" y="38"/>
                      </a:cubicBezTo>
                      <a:cubicBezTo>
                        <a:pt x="12" y="41"/>
                        <a:pt x="9" y="44"/>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40" name="Freeform 102"/>
                <p:cNvSpPr>
                  <a:spLocks noEditPoints="1"/>
                </p:cNvSpPr>
                <p:nvPr/>
              </p:nvSpPr>
              <p:spPr bwMode="auto">
                <a:xfrm>
                  <a:off x="8913168" y="1380778"/>
                  <a:ext cx="8801" cy="9387"/>
                </a:xfrm>
                <a:custGeom>
                  <a:avLst/>
                  <a:gdLst>
                    <a:gd name="T0" fmla="*/ 7 w 14"/>
                    <a:gd name="T1" fmla="*/ 15 h 15"/>
                    <a:gd name="T2" fmla="*/ 0 w 14"/>
                    <a:gd name="T3" fmla="*/ 8 h 15"/>
                    <a:gd name="T4" fmla="*/ 7 w 14"/>
                    <a:gd name="T5" fmla="*/ 0 h 15"/>
                    <a:gd name="T6" fmla="*/ 14 w 14"/>
                    <a:gd name="T7" fmla="*/ 8 h 15"/>
                    <a:gd name="T8" fmla="*/ 7 w 14"/>
                    <a:gd name="T9" fmla="*/ 15 h 15"/>
                    <a:gd name="T10" fmla="*/ 7 w 14"/>
                    <a:gd name="T11" fmla="*/ 3 h 15"/>
                    <a:gd name="T12" fmla="*/ 2 w 14"/>
                    <a:gd name="T13" fmla="*/ 8 h 15"/>
                    <a:gd name="T14" fmla="*/ 7 w 14"/>
                    <a:gd name="T15" fmla="*/ 12 h 15"/>
                    <a:gd name="T16" fmla="*/ 12 w 14"/>
                    <a:gd name="T17" fmla="*/ 8 h 15"/>
                    <a:gd name="T18" fmla="*/ 7 w 14"/>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15"/>
                      </a:moveTo>
                      <a:cubicBezTo>
                        <a:pt x="3" y="15"/>
                        <a:pt x="0" y="12"/>
                        <a:pt x="0" y="8"/>
                      </a:cubicBezTo>
                      <a:cubicBezTo>
                        <a:pt x="0" y="4"/>
                        <a:pt x="3" y="0"/>
                        <a:pt x="7" y="0"/>
                      </a:cubicBezTo>
                      <a:cubicBezTo>
                        <a:pt x="11" y="0"/>
                        <a:pt x="14" y="4"/>
                        <a:pt x="14" y="8"/>
                      </a:cubicBezTo>
                      <a:cubicBezTo>
                        <a:pt x="14" y="12"/>
                        <a:pt x="11" y="15"/>
                        <a:pt x="7" y="15"/>
                      </a:cubicBezTo>
                      <a:close/>
                      <a:moveTo>
                        <a:pt x="7" y="3"/>
                      </a:moveTo>
                      <a:cubicBezTo>
                        <a:pt x="4" y="3"/>
                        <a:pt x="2" y="5"/>
                        <a:pt x="2" y="8"/>
                      </a:cubicBezTo>
                      <a:cubicBezTo>
                        <a:pt x="2" y="10"/>
                        <a:pt x="4" y="12"/>
                        <a:pt x="7" y="12"/>
                      </a:cubicBezTo>
                      <a:cubicBezTo>
                        <a:pt x="9" y="12"/>
                        <a:pt x="12" y="10"/>
                        <a:pt x="12" y="8"/>
                      </a:cubicBezTo>
                      <a:cubicBezTo>
                        <a:pt x="12" y="5"/>
                        <a:pt x="9"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41" name="Freeform 103"/>
                <p:cNvSpPr/>
                <p:nvPr/>
              </p:nvSpPr>
              <p:spPr bwMode="auto">
                <a:xfrm>
                  <a:off x="8913754" y="1393099"/>
                  <a:ext cx="7627" cy="26402"/>
                </a:xfrm>
                <a:custGeom>
                  <a:avLst/>
                  <a:gdLst>
                    <a:gd name="T0" fmla="*/ 6 w 12"/>
                    <a:gd name="T1" fmla="*/ 43 h 43"/>
                    <a:gd name="T2" fmla="*/ 0 w 12"/>
                    <a:gd name="T3" fmla="*/ 37 h 43"/>
                    <a:gd name="T4" fmla="*/ 0 w 12"/>
                    <a:gd name="T5" fmla="*/ 6 h 43"/>
                    <a:gd name="T6" fmla="*/ 6 w 12"/>
                    <a:gd name="T7" fmla="*/ 0 h 43"/>
                    <a:gd name="T8" fmla="*/ 12 w 12"/>
                    <a:gd name="T9" fmla="*/ 6 h 43"/>
                    <a:gd name="T10" fmla="*/ 12 w 12"/>
                    <a:gd name="T11" fmla="*/ 37 h 43"/>
                    <a:gd name="T12" fmla="*/ 6 w 1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6" y="43"/>
                      </a:moveTo>
                      <a:cubicBezTo>
                        <a:pt x="3" y="43"/>
                        <a:pt x="0" y="41"/>
                        <a:pt x="0" y="37"/>
                      </a:cubicBezTo>
                      <a:cubicBezTo>
                        <a:pt x="0" y="6"/>
                        <a:pt x="0" y="6"/>
                        <a:pt x="0" y="6"/>
                      </a:cubicBezTo>
                      <a:cubicBezTo>
                        <a:pt x="0" y="2"/>
                        <a:pt x="3" y="0"/>
                        <a:pt x="6" y="0"/>
                      </a:cubicBezTo>
                      <a:cubicBezTo>
                        <a:pt x="9" y="0"/>
                        <a:pt x="12" y="2"/>
                        <a:pt x="12" y="6"/>
                      </a:cubicBezTo>
                      <a:cubicBezTo>
                        <a:pt x="12" y="37"/>
                        <a:pt x="12" y="37"/>
                        <a:pt x="12" y="37"/>
                      </a:cubicBezTo>
                      <a:cubicBezTo>
                        <a:pt x="12" y="41"/>
                        <a:pt x="9" y="43"/>
                        <a:pt x="6"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42" name="Freeform 104"/>
                <p:cNvSpPr/>
                <p:nvPr/>
              </p:nvSpPr>
              <p:spPr bwMode="auto">
                <a:xfrm>
                  <a:off x="8924902" y="1381951"/>
                  <a:ext cx="26402" cy="7040"/>
                </a:xfrm>
                <a:custGeom>
                  <a:avLst/>
                  <a:gdLst>
                    <a:gd name="T0" fmla="*/ 37 w 43"/>
                    <a:gd name="T1" fmla="*/ 12 h 12"/>
                    <a:gd name="T2" fmla="*/ 6 w 43"/>
                    <a:gd name="T3" fmla="*/ 12 h 12"/>
                    <a:gd name="T4" fmla="*/ 0 w 43"/>
                    <a:gd name="T5" fmla="*/ 6 h 12"/>
                    <a:gd name="T6" fmla="*/ 6 w 43"/>
                    <a:gd name="T7" fmla="*/ 0 h 12"/>
                    <a:gd name="T8" fmla="*/ 37 w 43"/>
                    <a:gd name="T9" fmla="*/ 0 h 12"/>
                    <a:gd name="T10" fmla="*/ 43 w 43"/>
                    <a:gd name="T11" fmla="*/ 6 h 12"/>
                    <a:gd name="T12" fmla="*/ 37 w 4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37" y="12"/>
                      </a:moveTo>
                      <a:cubicBezTo>
                        <a:pt x="6" y="12"/>
                        <a:pt x="6" y="12"/>
                        <a:pt x="6" y="12"/>
                      </a:cubicBezTo>
                      <a:cubicBezTo>
                        <a:pt x="2" y="12"/>
                        <a:pt x="0" y="9"/>
                        <a:pt x="0" y="6"/>
                      </a:cubicBezTo>
                      <a:cubicBezTo>
                        <a:pt x="0" y="2"/>
                        <a:pt x="2" y="0"/>
                        <a:pt x="6" y="0"/>
                      </a:cubicBezTo>
                      <a:cubicBezTo>
                        <a:pt x="37" y="0"/>
                        <a:pt x="37" y="0"/>
                        <a:pt x="37" y="0"/>
                      </a:cubicBezTo>
                      <a:cubicBezTo>
                        <a:pt x="41" y="0"/>
                        <a:pt x="43" y="2"/>
                        <a:pt x="43" y="6"/>
                      </a:cubicBezTo>
                      <a:cubicBezTo>
                        <a:pt x="43" y="9"/>
                        <a:pt x="41" y="12"/>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44" name="Freeform 106"/>
                <p:cNvSpPr>
                  <a:spLocks noEditPoints="1"/>
                </p:cNvSpPr>
                <p:nvPr/>
              </p:nvSpPr>
              <p:spPr bwMode="auto">
                <a:xfrm>
                  <a:off x="9030509" y="1262850"/>
                  <a:ext cx="8801" cy="9387"/>
                </a:xfrm>
                <a:custGeom>
                  <a:avLst/>
                  <a:gdLst>
                    <a:gd name="T0" fmla="*/ 8 w 15"/>
                    <a:gd name="T1" fmla="*/ 15 h 15"/>
                    <a:gd name="T2" fmla="*/ 0 w 15"/>
                    <a:gd name="T3" fmla="*/ 8 h 15"/>
                    <a:gd name="T4" fmla="*/ 8 w 15"/>
                    <a:gd name="T5" fmla="*/ 0 h 15"/>
                    <a:gd name="T6" fmla="*/ 15 w 15"/>
                    <a:gd name="T7" fmla="*/ 8 h 15"/>
                    <a:gd name="T8" fmla="*/ 8 w 15"/>
                    <a:gd name="T9" fmla="*/ 15 h 15"/>
                    <a:gd name="T10" fmla="*/ 8 w 15"/>
                    <a:gd name="T11" fmla="*/ 3 h 15"/>
                    <a:gd name="T12" fmla="*/ 3 w 15"/>
                    <a:gd name="T13" fmla="*/ 8 h 15"/>
                    <a:gd name="T14" fmla="*/ 8 w 15"/>
                    <a:gd name="T15" fmla="*/ 12 h 15"/>
                    <a:gd name="T16" fmla="*/ 12 w 15"/>
                    <a:gd name="T17" fmla="*/ 8 h 15"/>
                    <a:gd name="T18" fmla="*/ 8 w 15"/>
                    <a:gd name="T1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8" y="15"/>
                      </a:moveTo>
                      <a:cubicBezTo>
                        <a:pt x="4" y="15"/>
                        <a:pt x="0" y="12"/>
                        <a:pt x="0" y="8"/>
                      </a:cubicBezTo>
                      <a:cubicBezTo>
                        <a:pt x="0" y="4"/>
                        <a:pt x="4" y="0"/>
                        <a:pt x="8" y="0"/>
                      </a:cubicBezTo>
                      <a:cubicBezTo>
                        <a:pt x="12" y="0"/>
                        <a:pt x="15" y="4"/>
                        <a:pt x="15" y="8"/>
                      </a:cubicBezTo>
                      <a:cubicBezTo>
                        <a:pt x="15" y="12"/>
                        <a:pt x="12" y="15"/>
                        <a:pt x="8" y="15"/>
                      </a:cubicBezTo>
                      <a:close/>
                      <a:moveTo>
                        <a:pt x="8" y="3"/>
                      </a:moveTo>
                      <a:cubicBezTo>
                        <a:pt x="5" y="3"/>
                        <a:pt x="3" y="5"/>
                        <a:pt x="3" y="8"/>
                      </a:cubicBezTo>
                      <a:cubicBezTo>
                        <a:pt x="3" y="10"/>
                        <a:pt x="5" y="12"/>
                        <a:pt x="8" y="12"/>
                      </a:cubicBezTo>
                      <a:cubicBezTo>
                        <a:pt x="10" y="12"/>
                        <a:pt x="12" y="10"/>
                        <a:pt x="12" y="8"/>
                      </a:cubicBezTo>
                      <a:cubicBezTo>
                        <a:pt x="12" y="5"/>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148" name="矩形 147"/>
              <p:cNvSpPr/>
              <p:nvPr/>
            </p:nvSpPr>
            <p:spPr>
              <a:xfrm>
                <a:off x="4742432" y="2871230"/>
                <a:ext cx="1658524" cy="368300"/>
              </a:xfrm>
              <a:prstGeom prst="rect">
                <a:avLst/>
              </a:prstGeom>
            </p:spPr>
            <p:txBody>
              <a:bodyPr wrap="square">
                <a:spAutoFit/>
              </a:bodyPr>
              <a:lstStyle/>
              <a:p>
                <a:pPr algn="r">
                  <a:buClr>
                    <a:srgbClr val="C00000"/>
                  </a:buClr>
                </a:pPr>
                <a:endParaRPr lang="zh-CN"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151" name="组合 150"/>
            <p:cNvGrpSpPr/>
            <p:nvPr/>
          </p:nvGrpSpPr>
          <p:grpSpPr>
            <a:xfrm>
              <a:off x="5980903" y="3959072"/>
              <a:ext cx="4341767" cy="341270"/>
              <a:chOff x="5980903" y="3959072"/>
              <a:chExt cx="4341767" cy="341270"/>
            </a:xfrm>
          </p:grpSpPr>
          <p:sp>
            <p:nvSpPr>
              <p:cNvPr id="149" name="Line 19"/>
              <p:cNvSpPr>
                <a:spLocks noChangeShapeType="1"/>
              </p:cNvSpPr>
              <p:nvPr/>
            </p:nvSpPr>
            <p:spPr bwMode="auto">
              <a:xfrm>
                <a:off x="6110443" y="4043527"/>
                <a:ext cx="4041775" cy="30480"/>
              </a:xfrm>
              <a:prstGeom prst="line">
                <a:avLst/>
              </a:prstGeom>
              <a:noFill/>
              <a:ln w="38100" cap="rnd">
                <a:solidFill>
                  <a:schemeClr val="tx2">
                    <a:alpha val="99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56" name="组合 155"/>
              <p:cNvGrpSpPr/>
              <p:nvPr/>
            </p:nvGrpSpPr>
            <p:grpSpPr>
              <a:xfrm>
                <a:off x="5980903" y="3959072"/>
                <a:ext cx="341266" cy="341266"/>
                <a:chOff x="8688988" y="5381834"/>
                <a:chExt cx="493112" cy="493112"/>
              </a:xfrm>
            </p:grpSpPr>
            <p:sp>
              <p:nvSpPr>
                <p:cNvPr id="157" name="椭圆 156"/>
                <p:cNvSpPr/>
                <p:nvPr/>
              </p:nvSpPr>
              <p:spPr>
                <a:xfrm>
                  <a:off x="8688988" y="5381834"/>
                  <a:ext cx="493112" cy="49311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58" name="椭圆 157"/>
                <p:cNvSpPr/>
                <p:nvPr/>
              </p:nvSpPr>
              <p:spPr>
                <a:xfrm>
                  <a:off x="8810770" y="5503616"/>
                  <a:ext cx="249548" cy="24954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160" name="组合 159"/>
              <p:cNvGrpSpPr/>
              <p:nvPr/>
            </p:nvGrpSpPr>
            <p:grpSpPr>
              <a:xfrm>
                <a:off x="7314403" y="3959072"/>
                <a:ext cx="341266" cy="341266"/>
                <a:chOff x="8688988" y="5381834"/>
                <a:chExt cx="493112" cy="493112"/>
              </a:xfrm>
            </p:grpSpPr>
            <p:sp>
              <p:nvSpPr>
                <p:cNvPr id="161" name="椭圆 160"/>
                <p:cNvSpPr/>
                <p:nvPr/>
              </p:nvSpPr>
              <p:spPr>
                <a:xfrm>
                  <a:off x="8688988" y="5381834"/>
                  <a:ext cx="493112" cy="49311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2" name="椭圆 161"/>
                <p:cNvSpPr/>
                <p:nvPr/>
              </p:nvSpPr>
              <p:spPr>
                <a:xfrm>
                  <a:off x="8810770" y="5503616"/>
                  <a:ext cx="249548" cy="24954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163" name="组合 162"/>
              <p:cNvGrpSpPr/>
              <p:nvPr/>
            </p:nvGrpSpPr>
            <p:grpSpPr>
              <a:xfrm>
                <a:off x="8647903" y="3959072"/>
                <a:ext cx="341266" cy="341266"/>
                <a:chOff x="8688988" y="5381834"/>
                <a:chExt cx="493112" cy="493112"/>
              </a:xfrm>
            </p:grpSpPr>
            <p:sp>
              <p:nvSpPr>
                <p:cNvPr id="164" name="椭圆 163"/>
                <p:cNvSpPr/>
                <p:nvPr/>
              </p:nvSpPr>
              <p:spPr>
                <a:xfrm>
                  <a:off x="8688988" y="5381834"/>
                  <a:ext cx="493112" cy="49311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5" name="椭圆 164"/>
                <p:cNvSpPr/>
                <p:nvPr/>
              </p:nvSpPr>
              <p:spPr>
                <a:xfrm>
                  <a:off x="8810770" y="5503616"/>
                  <a:ext cx="249548" cy="24954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166" name="组合 165"/>
              <p:cNvGrpSpPr/>
              <p:nvPr/>
            </p:nvGrpSpPr>
            <p:grpSpPr>
              <a:xfrm>
                <a:off x="9981404" y="3959076"/>
                <a:ext cx="341266" cy="341266"/>
                <a:chOff x="8688988" y="5381834"/>
                <a:chExt cx="493112" cy="493112"/>
              </a:xfrm>
            </p:grpSpPr>
            <p:sp>
              <p:nvSpPr>
                <p:cNvPr id="167" name="椭圆 166"/>
                <p:cNvSpPr/>
                <p:nvPr/>
              </p:nvSpPr>
              <p:spPr>
                <a:xfrm>
                  <a:off x="8688988" y="5381834"/>
                  <a:ext cx="493112" cy="49311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4</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8" name="椭圆 167"/>
                <p:cNvSpPr/>
                <p:nvPr/>
              </p:nvSpPr>
              <p:spPr>
                <a:xfrm>
                  <a:off x="8810770" y="5503616"/>
                  <a:ext cx="249548" cy="249548"/>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grpSp>
      <p:sp>
        <p:nvSpPr>
          <p:cNvPr id="171" name="文本框 170"/>
          <p:cNvSpPr txBox="1"/>
          <p:nvPr/>
        </p:nvSpPr>
        <p:spPr>
          <a:xfrm>
            <a:off x="4383572" y="5426570"/>
            <a:ext cx="3281680" cy="1200329"/>
          </a:xfrm>
          <a:prstGeom prst="rect">
            <a:avLst/>
          </a:prstGeom>
          <a:noFill/>
        </p:spPr>
        <p:txBody>
          <a:bodyPr wrap="square" rtlCol="0">
            <a:spAutoFit/>
          </a:bodyPr>
          <a:lstStyle/>
          <a:p>
            <a:r>
              <a:rPr lang="zh-CN" altLang="en-US" dirty="0"/>
              <a:t>婴儿期</a:t>
            </a:r>
            <a:r>
              <a:rPr lang="en-US" altLang="zh-CN" dirty="0"/>
              <a:t>——</a:t>
            </a:r>
            <a:r>
              <a:rPr lang="zh-CN" altLang="en-US" dirty="0"/>
              <a:t>儿童思维的萌芽期</a:t>
            </a:r>
            <a:endParaRPr lang="zh-CN" altLang="en-US" dirty="0"/>
          </a:p>
          <a:p>
            <a:r>
              <a:rPr lang="zh-CN" altLang="en-US" dirty="0"/>
              <a:t>特点：</a:t>
            </a:r>
            <a:endParaRPr lang="en-US" altLang="zh-CN" dirty="0"/>
          </a:p>
          <a:p>
            <a:r>
              <a:rPr lang="zh-CN" altLang="en-US" dirty="0"/>
              <a:t>通过获得感知觉与</a:t>
            </a:r>
            <a:endParaRPr lang="zh-CN" altLang="en-US" dirty="0"/>
          </a:p>
          <a:p>
            <a:r>
              <a:rPr lang="zh-CN" altLang="en-US" dirty="0"/>
              <a:t>运动之间的关系获得经验</a:t>
            </a:r>
            <a:endParaRPr lang="zh-CN" altLang="en-US" dirty="0"/>
          </a:p>
        </p:txBody>
      </p:sp>
      <p:sp>
        <p:nvSpPr>
          <p:cNvPr id="172" name="文本框 171"/>
          <p:cNvSpPr txBox="1"/>
          <p:nvPr/>
        </p:nvSpPr>
        <p:spPr>
          <a:xfrm>
            <a:off x="5974722" y="1771626"/>
            <a:ext cx="2862580" cy="1200329"/>
          </a:xfrm>
          <a:prstGeom prst="rect">
            <a:avLst/>
          </a:prstGeom>
          <a:noFill/>
        </p:spPr>
        <p:txBody>
          <a:bodyPr wrap="square" rtlCol="0">
            <a:spAutoFit/>
          </a:bodyPr>
          <a:lstStyle/>
          <a:p>
            <a:r>
              <a:rPr lang="zh-CN" altLang="en-US" dirty="0"/>
              <a:t>儿童表象思维阶段</a:t>
            </a:r>
            <a:endParaRPr lang="zh-CN" altLang="en-US" dirty="0"/>
          </a:p>
          <a:p>
            <a:r>
              <a:rPr lang="zh-CN" altLang="en-US" dirty="0"/>
              <a:t>特点：</a:t>
            </a:r>
            <a:endParaRPr lang="en-US" altLang="zh-CN" dirty="0"/>
          </a:p>
          <a:p>
            <a:r>
              <a:rPr lang="zh-CN" altLang="en-US" dirty="0"/>
              <a:t>发展了运用符号来</a:t>
            </a:r>
            <a:endParaRPr lang="en-US" altLang="zh-CN" dirty="0"/>
          </a:p>
          <a:p>
            <a:r>
              <a:rPr lang="zh-CN" altLang="en-US" dirty="0"/>
              <a:t>表征客观物体的能力</a:t>
            </a:r>
            <a:endParaRPr lang="zh-CN" altLang="en-US" dirty="0"/>
          </a:p>
        </p:txBody>
      </p:sp>
      <p:sp>
        <p:nvSpPr>
          <p:cNvPr id="173" name="文本框 172"/>
          <p:cNvSpPr txBox="1"/>
          <p:nvPr/>
        </p:nvSpPr>
        <p:spPr>
          <a:xfrm>
            <a:off x="7580823" y="5088115"/>
            <a:ext cx="2879090" cy="1754326"/>
          </a:xfrm>
          <a:prstGeom prst="rect">
            <a:avLst/>
          </a:prstGeom>
          <a:noFill/>
        </p:spPr>
        <p:txBody>
          <a:bodyPr wrap="square" rtlCol="0">
            <a:spAutoFit/>
          </a:bodyPr>
          <a:lstStyle/>
          <a:p>
            <a:r>
              <a:rPr lang="zh-CN" altLang="en-US" dirty="0"/>
              <a:t>小学阶段</a:t>
            </a:r>
            <a:endParaRPr lang="zh-CN" altLang="en-US" dirty="0"/>
          </a:p>
          <a:p>
            <a:r>
              <a:rPr lang="zh-CN" altLang="en-US" dirty="0"/>
              <a:t>特点：</a:t>
            </a:r>
            <a:endParaRPr lang="en-US" altLang="zh-CN" dirty="0"/>
          </a:p>
          <a:p>
            <a:r>
              <a:rPr lang="zh-CN" altLang="en-US" dirty="0"/>
              <a:t>掌握一定逻辑运算能力，但运算离不开具体事物的支持</a:t>
            </a:r>
            <a:endParaRPr lang="zh-CN" altLang="en-US" dirty="0"/>
          </a:p>
          <a:p>
            <a:endParaRPr lang="zh-CN" altLang="en-US" dirty="0"/>
          </a:p>
        </p:txBody>
      </p:sp>
      <p:sp>
        <p:nvSpPr>
          <p:cNvPr id="174" name="文本框 173"/>
          <p:cNvSpPr txBox="1"/>
          <p:nvPr/>
        </p:nvSpPr>
        <p:spPr>
          <a:xfrm>
            <a:off x="9144983" y="2800847"/>
            <a:ext cx="3136265" cy="1200329"/>
          </a:xfrm>
          <a:prstGeom prst="rect">
            <a:avLst/>
          </a:prstGeom>
          <a:noFill/>
        </p:spPr>
        <p:txBody>
          <a:bodyPr wrap="square" rtlCol="0">
            <a:spAutoFit/>
          </a:bodyPr>
          <a:lstStyle/>
          <a:p>
            <a:r>
              <a:rPr lang="zh-CN" altLang="en-US" dirty="0"/>
              <a:t>初高中阶段</a:t>
            </a:r>
            <a:endParaRPr lang="zh-CN" altLang="en-US" dirty="0"/>
          </a:p>
          <a:p>
            <a:r>
              <a:rPr lang="zh-CN" altLang="en-US" dirty="0"/>
              <a:t>特点：</a:t>
            </a:r>
            <a:endParaRPr lang="en-US" altLang="zh-CN" dirty="0"/>
          </a:p>
          <a:p>
            <a:r>
              <a:rPr lang="zh-CN" altLang="en-US" dirty="0"/>
              <a:t>能够进行抽象思维</a:t>
            </a:r>
            <a:endParaRPr lang="zh-CN" altLang="en-US" dirty="0"/>
          </a:p>
          <a:p>
            <a:r>
              <a:rPr lang="zh-CN" altLang="en-US" dirty="0"/>
              <a:t>和纯符号思维</a:t>
            </a:r>
            <a:endParaRPr lang="zh-CN" altLang="en-US" dirty="0"/>
          </a:p>
        </p:txBody>
      </p:sp>
      <p:grpSp>
        <p:nvGrpSpPr>
          <p:cNvPr id="150" name="组合 149"/>
          <p:cNvGrpSpPr/>
          <p:nvPr/>
        </p:nvGrpSpPr>
        <p:grpSpPr>
          <a:xfrm>
            <a:off x="278230" y="434866"/>
            <a:ext cx="4226535" cy="872903"/>
            <a:chOff x="477086" y="307813"/>
            <a:chExt cx="4226535" cy="872903"/>
          </a:xfrm>
        </p:grpSpPr>
        <p:grpSp>
          <p:nvGrpSpPr>
            <p:cNvPr id="152" name="组合 151"/>
            <p:cNvGrpSpPr/>
            <p:nvPr/>
          </p:nvGrpSpPr>
          <p:grpSpPr>
            <a:xfrm>
              <a:off x="477086" y="440950"/>
              <a:ext cx="785657" cy="739766"/>
              <a:chOff x="4047600" y="12678"/>
              <a:chExt cx="3444796" cy="3243581"/>
            </a:xfrm>
          </p:grpSpPr>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170" name="图片 1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153" name="组合 152"/>
            <p:cNvGrpSpPr/>
            <p:nvPr/>
          </p:nvGrpSpPr>
          <p:grpSpPr>
            <a:xfrm>
              <a:off x="1367834" y="307813"/>
              <a:ext cx="3335787" cy="861775"/>
              <a:chOff x="407232" y="2701993"/>
              <a:chExt cx="3335787" cy="861775"/>
            </a:xfrm>
          </p:grpSpPr>
          <p:sp>
            <p:nvSpPr>
              <p:cNvPr id="154" name="文本框 21"/>
              <p:cNvSpPr txBox="1"/>
              <p:nvPr/>
            </p:nvSpPr>
            <p:spPr>
              <a:xfrm>
                <a:off x="407232" y="2701993"/>
                <a:ext cx="33357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400" i="1" dirty="0">
                    <a:solidFill>
                      <a:srgbClr val="000000"/>
                    </a:solidFill>
                    <a:latin typeface="+mj-lt"/>
                    <a:sym typeface="+mn-ea"/>
                  </a:rPr>
                  <a:t>Piaget’s Theories </a:t>
                </a:r>
                <a:endParaRPr lang="zh-CN" altLang="en-US" sz="2400" i="1" dirty="0">
                  <a:solidFill>
                    <a:srgbClr val="000000"/>
                  </a:solidFill>
                  <a:latin typeface="+mj-lt"/>
                  <a:sym typeface="字魂105号-简雅黑" panose="00000500000000000000" pitchFamily="2" charset="-122"/>
                </a:endParaRPr>
              </a:p>
            </p:txBody>
          </p:sp>
          <p:sp>
            <p:nvSpPr>
              <p:cNvPr id="155" name="文本框 19"/>
              <p:cNvSpPr txBox="1"/>
              <p:nvPr/>
            </p:nvSpPr>
            <p:spPr>
              <a:xfrm>
                <a:off x="766997" y="3163658"/>
                <a:ext cx="1823356"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rPr>
                  <a:t>皮亚杰的理论</a:t>
                </a:r>
                <a:endPar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strVal val="#ppt_w*0.7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strips(downLeft)">
                                      <p:cBhvr>
                                        <p:cTn id="22" dur="1000"/>
                                        <p:tgtEl>
                                          <p:spTgt spid="159"/>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strips(downLeft)">
                                      <p:cBhvr>
                                        <p:cTn id="26" dur="500"/>
                                        <p:tgtEl>
                                          <p:spTgt spid="171"/>
                                        </p:tgtEl>
                                      </p:cBhvr>
                                    </p:animEffect>
                                  </p:childTnLst>
                                </p:cTn>
                              </p:par>
                            </p:childTnLst>
                          </p:cTn>
                        </p:par>
                        <p:par>
                          <p:cTn id="27" fill="hold">
                            <p:stCondLst>
                              <p:cond delay="2500"/>
                            </p:stCondLst>
                            <p:childTnLst>
                              <p:par>
                                <p:cTn id="28" presetID="18" presetClass="entr" presetSubtype="12" fill="hold" grpId="0" nodeType="after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strips(downLeft)">
                                      <p:cBhvr>
                                        <p:cTn id="30" dur="500"/>
                                        <p:tgtEl>
                                          <p:spTgt spid="172"/>
                                        </p:tgtEl>
                                      </p:cBhvr>
                                    </p:animEffect>
                                  </p:childTnLst>
                                </p:cTn>
                              </p:par>
                            </p:childTnLst>
                          </p:cTn>
                        </p:par>
                        <p:par>
                          <p:cTn id="31" fill="hold">
                            <p:stCondLst>
                              <p:cond delay="3000"/>
                            </p:stCondLst>
                            <p:childTnLst>
                              <p:par>
                                <p:cTn id="32" presetID="18" presetClass="entr" presetSubtype="12" fill="hold" grpId="0" nodeType="afterEffect">
                                  <p:stCondLst>
                                    <p:cond delay="0"/>
                                  </p:stCondLst>
                                  <p:childTnLst>
                                    <p:set>
                                      <p:cBhvr>
                                        <p:cTn id="33" dur="1" fill="hold">
                                          <p:stCondLst>
                                            <p:cond delay="0"/>
                                          </p:stCondLst>
                                        </p:cTn>
                                        <p:tgtEl>
                                          <p:spTgt spid="173"/>
                                        </p:tgtEl>
                                        <p:attrNameLst>
                                          <p:attrName>style.visibility</p:attrName>
                                        </p:attrNameLst>
                                      </p:cBhvr>
                                      <p:to>
                                        <p:strVal val="visible"/>
                                      </p:to>
                                    </p:set>
                                    <p:animEffect transition="in" filter="strips(downLeft)">
                                      <p:cBhvr>
                                        <p:cTn id="34" dur="500"/>
                                        <p:tgtEl>
                                          <p:spTgt spid="173"/>
                                        </p:tgtEl>
                                      </p:cBhvr>
                                    </p:animEffect>
                                  </p:childTnLst>
                                </p:cTn>
                              </p:par>
                            </p:childTnLst>
                          </p:cTn>
                        </p:par>
                        <p:par>
                          <p:cTn id="35" fill="hold">
                            <p:stCondLst>
                              <p:cond delay="3500"/>
                            </p:stCondLst>
                            <p:childTnLst>
                              <p:par>
                                <p:cTn id="36" presetID="18" presetClass="entr" presetSubtype="12" fill="hold" grpId="0" nodeType="after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strips(downLeft)">
                                      <p:cBhvr>
                                        <p:cTn id="38"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1" grpId="0"/>
      <p:bldP spid="172" grpId="0"/>
      <p:bldP spid="173" grpId="0"/>
      <p:bldP spid="1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01842" y="2250571"/>
            <a:ext cx="938290" cy="680855"/>
            <a:chOff x="2222500" y="1546225"/>
            <a:chExt cx="879475" cy="638176"/>
          </a:xfrm>
          <a:solidFill>
            <a:schemeClr val="bg1"/>
          </a:solidFill>
        </p:grpSpPr>
        <p:sp>
          <p:nvSpPr>
            <p:cNvPr id="6"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15" name="矩形 14"/>
          <p:cNvSpPr/>
          <p:nvPr/>
        </p:nvSpPr>
        <p:spPr>
          <a:xfrm>
            <a:off x="387626" y="4001006"/>
            <a:ext cx="2912525" cy="497957"/>
          </a:xfrm>
          <a:prstGeom prst="rect">
            <a:avLst/>
          </a:prstGeom>
        </p:spPr>
        <p:txBody>
          <a:bodyPr wrap="square">
            <a:spAutoFit/>
          </a:bodyPr>
          <a:lstStyle/>
          <a:p>
            <a:pPr algn="ctr">
              <a:lnSpc>
                <a:spcPct val="120000"/>
              </a:lnSpc>
            </a:pPr>
            <a:r>
              <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文化历史发展理论</a:t>
            </a:r>
            <a:endPar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8" name="组合 17"/>
          <p:cNvGrpSpPr/>
          <p:nvPr/>
        </p:nvGrpSpPr>
        <p:grpSpPr>
          <a:xfrm>
            <a:off x="520186" y="404279"/>
            <a:ext cx="4744359" cy="863320"/>
            <a:chOff x="477086" y="404299"/>
            <a:chExt cx="4744359" cy="863320"/>
          </a:xfrm>
        </p:grpSpPr>
        <p:grpSp>
          <p:nvGrpSpPr>
            <p:cNvPr id="19" name="组合 18"/>
            <p:cNvGrpSpPr/>
            <p:nvPr/>
          </p:nvGrpSpPr>
          <p:grpSpPr>
            <a:xfrm>
              <a:off x="477086" y="440950"/>
              <a:ext cx="785657" cy="739766"/>
              <a:chOff x="4047600" y="12678"/>
              <a:chExt cx="3444796" cy="3243581"/>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20" name="组合 19"/>
            <p:cNvGrpSpPr/>
            <p:nvPr/>
          </p:nvGrpSpPr>
          <p:grpSpPr>
            <a:xfrm>
              <a:off x="1262743" y="404299"/>
              <a:ext cx="3958702" cy="863320"/>
              <a:chOff x="302141" y="2798479"/>
              <a:chExt cx="3958702" cy="863320"/>
            </a:xfrm>
          </p:grpSpPr>
          <p:sp>
            <p:nvSpPr>
              <p:cNvPr id="21" name="文本框 21"/>
              <p:cNvSpPr txBox="1"/>
              <p:nvPr/>
            </p:nvSpPr>
            <p:spPr>
              <a:xfrm>
                <a:off x="302141" y="2798479"/>
                <a:ext cx="395870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400" i="1" dirty="0">
                    <a:solidFill>
                      <a:srgbClr val="000000"/>
                    </a:solidFill>
                    <a:latin typeface="+mj-lt"/>
                    <a:sym typeface="+mn-ea"/>
                  </a:rPr>
                  <a:t>Vygotsky’s Theories</a:t>
                </a:r>
                <a:endParaRPr lang="zh-CN" altLang="en-US" sz="2400" i="1" dirty="0">
                  <a:solidFill>
                    <a:srgbClr val="000000"/>
                  </a:solidFill>
                  <a:latin typeface="+mj-lt"/>
                  <a:sym typeface="字魂105号-简雅黑" panose="00000500000000000000" pitchFamily="2" charset="-122"/>
                </a:endParaRPr>
              </a:p>
            </p:txBody>
          </p:sp>
          <p:sp>
            <p:nvSpPr>
              <p:cNvPr id="22" name="文本框 19"/>
              <p:cNvSpPr txBox="1"/>
              <p:nvPr/>
            </p:nvSpPr>
            <p:spPr>
              <a:xfrm>
                <a:off x="352252" y="3261689"/>
                <a:ext cx="2136515"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rPr>
                  <a:t>维果斯基的理论</a:t>
                </a:r>
                <a:endPar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endParaRPr>
              </a:p>
            </p:txBody>
          </p:sp>
        </p:grpSp>
      </p:grpSp>
      <p:sp>
        <p:nvSpPr>
          <p:cNvPr id="2" name="文本框 1"/>
          <p:cNvSpPr txBox="1"/>
          <p:nvPr/>
        </p:nvSpPr>
        <p:spPr>
          <a:xfrm>
            <a:off x="4673600" y="1908810"/>
            <a:ext cx="7189470" cy="3416320"/>
          </a:xfrm>
          <a:prstGeom prst="rect">
            <a:avLst/>
          </a:prstGeom>
          <a:noFill/>
        </p:spPr>
        <p:txBody>
          <a:bodyPr wrap="square" rtlCol="0">
            <a:spAutoFit/>
          </a:bodyPr>
          <a:lstStyle/>
          <a:p>
            <a:r>
              <a:rPr lang="zh-CN" altLang="en-US" sz="2400" b="1" dirty="0">
                <a:solidFill>
                  <a:schemeClr val="accent2">
                    <a:lumMod val="75000"/>
                  </a:schemeClr>
                </a:solidFill>
                <a:latin typeface="楷体" panose="02010609060101010101" pitchFamily="49" charset="-122"/>
                <a:ea typeface="楷体" panose="02010609060101010101" pitchFamily="49" charset="-122"/>
              </a:rPr>
              <a:t>社交在学生学习中起着重要作用，人都是通过相互交往学习的。</a:t>
            </a:r>
            <a:endParaRPr lang="zh-CN" altLang="en-US" sz="2400" b="1" dirty="0">
              <a:solidFill>
                <a:schemeClr val="accent2">
                  <a:lumMod val="75000"/>
                </a:schemeClr>
              </a:solidFill>
              <a:latin typeface="楷体" panose="02010609060101010101" pitchFamily="49" charset="-122"/>
              <a:ea typeface="楷体" panose="02010609060101010101" pitchFamily="49" charset="-122"/>
            </a:endParaRPr>
          </a:p>
          <a:p>
            <a:endParaRPr lang="zh-CN" altLang="en-US" sz="2400" b="1" dirty="0">
              <a:solidFill>
                <a:schemeClr val="accent2">
                  <a:lumMod val="75000"/>
                </a:schemeClr>
              </a:solidFill>
              <a:latin typeface="楷体" panose="02010609060101010101" pitchFamily="49" charset="-122"/>
              <a:ea typeface="楷体" panose="02010609060101010101" pitchFamily="49" charset="-122"/>
            </a:endParaRPr>
          </a:p>
          <a:p>
            <a:r>
              <a:rPr lang="zh-CN" altLang="en-US" sz="2400" b="1" dirty="0">
                <a:solidFill>
                  <a:schemeClr val="accent2">
                    <a:lumMod val="75000"/>
                  </a:schemeClr>
                </a:solidFill>
                <a:latin typeface="楷体" panose="02010609060101010101" pitchFamily="49" charset="-122"/>
                <a:ea typeface="楷体" panose="02010609060101010101" pitchFamily="49" charset="-122"/>
              </a:rPr>
              <a:t>人类社会发展对人的心理发展以及社会交互作用对认知发展起着重要作用。</a:t>
            </a:r>
            <a:endParaRPr lang="zh-CN" altLang="en-US" sz="2400" b="1" dirty="0">
              <a:solidFill>
                <a:schemeClr val="accent2">
                  <a:lumMod val="75000"/>
                </a:schemeClr>
              </a:solidFill>
              <a:latin typeface="楷体" panose="02010609060101010101" pitchFamily="49" charset="-122"/>
              <a:ea typeface="楷体" panose="02010609060101010101" pitchFamily="49" charset="-122"/>
            </a:endParaRPr>
          </a:p>
          <a:p>
            <a:endParaRPr lang="zh-CN" altLang="en-US" sz="2400" b="1" dirty="0">
              <a:solidFill>
                <a:schemeClr val="accent2">
                  <a:lumMod val="75000"/>
                </a:schemeClr>
              </a:solidFill>
              <a:latin typeface="楷体" panose="02010609060101010101" pitchFamily="49" charset="-122"/>
              <a:ea typeface="楷体" panose="02010609060101010101" pitchFamily="49" charset="-122"/>
            </a:endParaRPr>
          </a:p>
          <a:p>
            <a:r>
              <a:rPr lang="zh-CN" altLang="en-US" sz="2400" b="1" dirty="0">
                <a:solidFill>
                  <a:schemeClr val="accent2">
                    <a:lumMod val="75000"/>
                  </a:schemeClr>
                </a:solidFill>
                <a:latin typeface="楷体" panose="02010609060101010101" pitchFamily="49" charset="-122"/>
                <a:ea typeface="楷体" panose="02010609060101010101" pitchFamily="49" charset="-122"/>
              </a:rPr>
              <a:t>心理发展是个体的心理自出生到成年，在环境与教育的影响下，心理机能由低级向高级不断发展的过程。</a:t>
            </a:r>
            <a:endParaRPr lang="zh-CN" altLang="en-US" sz="2400" b="1" dirty="0">
              <a:solidFill>
                <a:schemeClr val="accent2">
                  <a:lumMod val="75000"/>
                </a:schemeClr>
              </a:solidFill>
              <a:latin typeface="楷体" panose="02010609060101010101" pitchFamily="49" charset="-122"/>
              <a:ea typeface="楷体" panose="02010609060101010101" pitchFamily="49" charset="-122"/>
            </a:endParaRPr>
          </a:p>
        </p:txBody>
      </p:sp>
      <p:grpSp>
        <p:nvGrpSpPr>
          <p:cNvPr id="37" name="组合 36"/>
          <p:cNvGrpSpPr/>
          <p:nvPr/>
        </p:nvGrpSpPr>
        <p:grpSpPr>
          <a:xfrm>
            <a:off x="3014980" y="1908564"/>
            <a:ext cx="1487800" cy="3613855"/>
            <a:chOff x="4826000" y="2160024"/>
            <a:chExt cx="1487800" cy="3613855"/>
          </a:xfrm>
        </p:grpSpPr>
        <p:cxnSp>
          <p:nvCxnSpPr>
            <p:cNvPr id="14" name="直接箭头连接符 13"/>
            <p:cNvCxnSpPr/>
            <p:nvPr/>
          </p:nvCxnSpPr>
          <p:spPr>
            <a:xfrm>
              <a:off x="6306205" y="2160024"/>
              <a:ext cx="7595" cy="361385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826000" y="2160024"/>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26000" y="3692488"/>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826000" y="5224952"/>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401842" y="2285645"/>
            <a:ext cx="938290" cy="680855"/>
            <a:chOff x="2222500" y="1546225"/>
            <a:chExt cx="879475" cy="638176"/>
          </a:xfrm>
          <a:solidFill>
            <a:schemeClr val="bg1"/>
          </a:solidFill>
        </p:grpSpPr>
        <p:sp>
          <p:nvSpPr>
            <p:cNvPr id="29"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0"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1"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2"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33" name="Freeform 10"/>
          <p:cNvSpPr/>
          <p:nvPr/>
        </p:nvSpPr>
        <p:spPr bwMode="auto">
          <a:xfrm>
            <a:off x="832556" y="2134091"/>
            <a:ext cx="1812266" cy="1553373"/>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chemeClr val="accent1"/>
          </a:solidFill>
          <a:ln w="12700" cap="flat" cmpd="sng" algn="ctr">
            <a:noFill/>
            <a:prstDash val="solid"/>
            <a:miter lim="800000"/>
          </a:ln>
          <a:effectLst/>
        </p:spPr>
        <p:txBody>
          <a:bodyPr rtlCol="0" anchor="ctr"/>
          <a:lstStyle/>
          <a:p>
            <a:pPr algn="ctr"/>
            <a:endParaRPr lang="zh-CN" altLang="en-US" kern="0" dirty="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34" name="组合 33"/>
          <p:cNvGrpSpPr/>
          <p:nvPr/>
        </p:nvGrpSpPr>
        <p:grpSpPr>
          <a:xfrm>
            <a:off x="1203684" y="2484637"/>
            <a:ext cx="938290" cy="680855"/>
            <a:chOff x="2222500" y="1546225"/>
            <a:chExt cx="879475" cy="638176"/>
          </a:xfrm>
          <a:solidFill>
            <a:schemeClr val="bg1"/>
          </a:solidFill>
        </p:grpSpPr>
        <p:sp>
          <p:nvSpPr>
            <p:cNvPr id="35"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6"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8"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9"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988559" y="3812962"/>
            <a:ext cx="5724525" cy="254635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cs typeface="+mn-ea"/>
                <a:sym typeface="字魂105号-简雅黑" panose="00000500000000000000" pitchFamily="2" charset="-122"/>
              </a:rPr>
              <a:t>●</a:t>
            </a:r>
            <a:r>
              <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儿童有两种发展水平：现有的发展水平和即将达到的发展水平。</a:t>
            </a:r>
            <a:endPar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14000"/>
              </a:lnSpc>
            </a:pPr>
            <a:endPar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14000"/>
              </a:lnSpc>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cs typeface="+mn-ea"/>
                <a:sym typeface="字魂105号-简雅黑" panose="00000500000000000000" pitchFamily="2" charset="-122"/>
              </a:rPr>
              <a:t>●</a:t>
            </a:r>
            <a:r>
              <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这两种水平之间的差异称为</a:t>
            </a:r>
            <a:r>
              <a:rPr lang="en-US" altLang="zh-CN"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最近发展区</a:t>
            </a:r>
            <a:r>
              <a:rPr lang="en-US" altLang="zh-CN"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endParaRPr lang="en-US" altLang="zh-CN"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l">
              <a:lnSpc>
                <a:spcPct val="114000"/>
              </a:lnSpc>
              <a:buClrTx/>
              <a:buSzTx/>
              <a:buNone/>
            </a:pPr>
            <a:endPar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l">
              <a:lnSpc>
                <a:spcPct val="114000"/>
              </a:lnSpc>
              <a:buClrTx/>
              <a:buSzTx/>
              <a:buNone/>
            </a:pPr>
            <a:r>
              <a:rPr lang="zh-CN" altLang="en-US" sz="2000" dirty="0">
                <a:solidFill>
                  <a:schemeClr val="tx1">
                    <a:lumMod val="65000"/>
                    <a:lumOff val="35000"/>
                  </a:schemeClr>
                </a:solidFill>
                <a:latin typeface="楷体" panose="02010609060101010101" pitchFamily="49" charset="-122"/>
                <a:ea typeface="楷体" panose="02010609060101010101" pitchFamily="49" charset="-122"/>
                <a:cs typeface="+mn-ea"/>
                <a:sym typeface="字魂105号-简雅黑" panose="00000500000000000000" pitchFamily="2" charset="-122"/>
              </a:rPr>
              <a:t>●</a:t>
            </a:r>
            <a:r>
              <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ZPD的提出说明了儿童发展的可能性，教学应当走在儿童现有发展水平的前面</a:t>
            </a:r>
            <a:endParaRPr lang="zh-CN" altLang="en-US" sz="20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Freeform 11"/>
          <p:cNvSpPr/>
          <p:nvPr/>
        </p:nvSpPr>
        <p:spPr bwMode="auto">
          <a:xfrm>
            <a:off x="1641960" y="2799134"/>
            <a:ext cx="1812266" cy="1553373"/>
          </a:xfrm>
          <a:custGeom>
            <a:avLst/>
            <a:gdLst>
              <a:gd name="T0" fmla="*/ 247 w 987"/>
              <a:gd name="T1" fmla="*/ 846 h 846"/>
              <a:gd name="T2" fmla="*/ 0 w 987"/>
              <a:gd name="T3" fmla="*/ 423 h 846"/>
              <a:gd name="T4" fmla="*/ 247 w 987"/>
              <a:gd name="T5" fmla="*/ 0 h 846"/>
              <a:gd name="T6" fmla="*/ 740 w 987"/>
              <a:gd name="T7" fmla="*/ 0 h 846"/>
              <a:gd name="T8" fmla="*/ 987 w 987"/>
              <a:gd name="T9" fmla="*/ 423 h 846"/>
              <a:gd name="T10" fmla="*/ 740 w 987"/>
              <a:gd name="T11" fmla="*/ 846 h 846"/>
              <a:gd name="T12" fmla="*/ 247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7" y="846"/>
                </a:moveTo>
                <a:lnTo>
                  <a:pt x="0" y="423"/>
                </a:lnTo>
                <a:lnTo>
                  <a:pt x="247" y="0"/>
                </a:lnTo>
                <a:lnTo>
                  <a:pt x="740" y="0"/>
                </a:lnTo>
                <a:lnTo>
                  <a:pt x="987" y="423"/>
                </a:lnTo>
                <a:lnTo>
                  <a:pt x="740" y="846"/>
                </a:lnTo>
                <a:lnTo>
                  <a:pt x="247" y="846"/>
                </a:lnTo>
                <a:close/>
              </a:path>
            </a:pathLst>
          </a:custGeom>
          <a:solidFill>
            <a:schemeClr val="accent4"/>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43" name="组合 42"/>
          <p:cNvGrpSpPr/>
          <p:nvPr/>
        </p:nvGrpSpPr>
        <p:grpSpPr>
          <a:xfrm>
            <a:off x="2272488" y="3138287"/>
            <a:ext cx="551210" cy="875065"/>
            <a:chOff x="5006376" y="2920505"/>
            <a:chExt cx="507613" cy="805854"/>
          </a:xfrm>
          <a:solidFill>
            <a:schemeClr val="bg1"/>
          </a:solidFill>
        </p:grpSpPr>
        <p:sp>
          <p:nvSpPr>
            <p:cNvPr id="44" name="Freeform 21"/>
            <p:cNvSpPr/>
            <p:nvPr/>
          </p:nvSpPr>
          <p:spPr bwMode="auto">
            <a:xfrm>
              <a:off x="5235575" y="3157538"/>
              <a:ext cx="134938" cy="247650"/>
            </a:xfrm>
            <a:custGeom>
              <a:avLst/>
              <a:gdLst>
                <a:gd name="T0" fmla="*/ 80 w 90"/>
                <a:gd name="T1" fmla="*/ 129 h 164"/>
                <a:gd name="T2" fmla="*/ 80 w 90"/>
                <a:gd name="T3" fmla="*/ 129 h 164"/>
                <a:gd name="T4" fmla="*/ 80 w 90"/>
                <a:gd name="T5" fmla="*/ 129 h 164"/>
                <a:gd name="T6" fmla="*/ 36 w 90"/>
                <a:gd name="T7" fmla="*/ 98 h 164"/>
                <a:gd name="T8" fmla="*/ 36 w 90"/>
                <a:gd name="T9" fmla="*/ 18 h 164"/>
                <a:gd name="T10" fmla="*/ 18 w 90"/>
                <a:gd name="T11" fmla="*/ 0 h 164"/>
                <a:gd name="T12" fmla="*/ 0 w 90"/>
                <a:gd name="T13" fmla="*/ 18 h 164"/>
                <a:gd name="T14" fmla="*/ 0 w 90"/>
                <a:gd name="T15" fmla="*/ 117 h 164"/>
                <a:gd name="T16" fmla="*/ 36 w 90"/>
                <a:gd name="T17" fmla="*/ 142 h 164"/>
                <a:gd name="T18" fmla="*/ 58 w 90"/>
                <a:gd name="T19" fmla="*/ 158 h 164"/>
                <a:gd name="T20" fmla="*/ 60 w 90"/>
                <a:gd name="T21" fmla="*/ 159 h 164"/>
                <a:gd name="T22" fmla="*/ 84 w 90"/>
                <a:gd name="T23" fmla="*/ 154 h 164"/>
                <a:gd name="T24" fmla="*/ 80 w 90"/>
                <a:gd name="T2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164">
                  <a:moveTo>
                    <a:pt x="80" y="129"/>
                  </a:moveTo>
                  <a:cubicBezTo>
                    <a:pt x="80" y="129"/>
                    <a:pt x="80" y="129"/>
                    <a:pt x="80" y="129"/>
                  </a:cubicBezTo>
                  <a:cubicBezTo>
                    <a:pt x="80" y="129"/>
                    <a:pt x="80" y="129"/>
                    <a:pt x="80" y="129"/>
                  </a:cubicBezTo>
                  <a:cubicBezTo>
                    <a:pt x="36" y="98"/>
                    <a:pt x="36" y="98"/>
                    <a:pt x="36" y="98"/>
                  </a:cubicBezTo>
                  <a:cubicBezTo>
                    <a:pt x="36" y="18"/>
                    <a:pt x="36" y="18"/>
                    <a:pt x="36" y="18"/>
                  </a:cubicBezTo>
                  <a:cubicBezTo>
                    <a:pt x="36" y="8"/>
                    <a:pt x="28" y="0"/>
                    <a:pt x="18" y="0"/>
                  </a:cubicBezTo>
                  <a:cubicBezTo>
                    <a:pt x="8" y="0"/>
                    <a:pt x="0" y="8"/>
                    <a:pt x="0" y="18"/>
                  </a:cubicBezTo>
                  <a:cubicBezTo>
                    <a:pt x="0" y="117"/>
                    <a:pt x="0" y="117"/>
                    <a:pt x="0" y="117"/>
                  </a:cubicBezTo>
                  <a:cubicBezTo>
                    <a:pt x="36" y="142"/>
                    <a:pt x="36" y="142"/>
                    <a:pt x="36" y="142"/>
                  </a:cubicBezTo>
                  <a:cubicBezTo>
                    <a:pt x="58" y="158"/>
                    <a:pt x="58" y="158"/>
                    <a:pt x="58" y="158"/>
                  </a:cubicBezTo>
                  <a:cubicBezTo>
                    <a:pt x="59" y="158"/>
                    <a:pt x="59" y="158"/>
                    <a:pt x="60" y="159"/>
                  </a:cubicBezTo>
                  <a:cubicBezTo>
                    <a:pt x="68" y="164"/>
                    <a:pt x="79" y="162"/>
                    <a:pt x="84" y="154"/>
                  </a:cubicBezTo>
                  <a:cubicBezTo>
                    <a:pt x="90" y="146"/>
                    <a:pt x="88" y="135"/>
                    <a:pt x="8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5" name="Freeform 22"/>
            <p:cNvSpPr>
              <a:spLocks noEditPoints="1"/>
            </p:cNvSpPr>
            <p:nvPr/>
          </p:nvSpPr>
          <p:spPr bwMode="auto">
            <a:xfrm>
              <a:off x="5006376" y="2920505"/>
              <a:ext cx="507613" cy="805854"/>
            </a:xfrm>
            <a:custGeom>
              <a:avLst/>
              <a:gdLst>
                <a:gd name="T0" fmla="*/ 354 w 354"/>
                <a:gd name="T1" fmla="*/ 279 h 561"/>
                <a:gd name="T2" fmla="*/ 281 w 354"/>
                <a:gd name="T3" fmla="*/ 136 h 561"/>
                <a:gd name="T4" fmla="*/ 281 w 354"/>
                <a:gd name="T5" fmla="*/ 44 h 561"/>
                <a:gd name="T6" fmla="*/ 237 w 354"/>
                <a:gd name="T7" fmla="*/ 0 h 561"/>
                <a:gd name="T8" fmla="*/ 117 w 354"/>
                <a:gd name="T9" fmla="*/ 0 h 561"/>
                <a:gd name="T10" fmla="*/ 73 w 354"/>
                <a:gd name="T11" fmla="*/ 44 h 561"/>
                <a:gd name="T12" fmla="*/ 73 w 354"/>
                <a:gd name="T13" fmla="*/ 136 h 561"/>
                <a:gd name="T14" fmla="*/ 0 w 354"/>
                <a:gd name="T15" fmla="*/ 279 h 561"/>
                <a:gd name="T16" fmla="*/ 73 w 354"/>
                <a:gd name="T17" fmla="*/ 423 h 561"/>
                <a:gd name="T18" fmla="*/ 73 w 354"/>
                <a:gd name="T19" fmla="*/ 517 h 561"/>
                <a:gd name="T20" fmla="*/ 117 w 354"/>
                <a:gd name="T21" fmla="*/ 561 h 561"/>
                <a:gd name="T22" fmla="*/ 237 w 354"/>
                <a:gd name="T23" fmla="*/ 561 h 561"/>
                <a:gd name="T24" fmla="*/ 281 w 354"/>
                <a:gd name="T25" fmla="*/ 517 h 561"/>
                <a:gd name="T26" fmla="*/ 281 w 354"/>
                <a:gd name="T27" fmla="*/ 423 h 561"/>
                <a:gd name="T28" fmla="*/ 354 w 354"/>
                <a:gd name="T29" fmla="*/ 279 h 561"/>
                <a:gd name="T30" fmla="*/ 37 w 354"/>
                <a:gd name="T31" fmla="*/ 279 h 561"/>
                <a:gd name="T32" fmla="*/ 177 w 354"/>
                <a:gd name="T33" fmla="*/ 139 h 561"/>
                <a:gd name="T34" fmla="*/ 317 w 354"/>
                <a:gd name="T35" fmla="*/ 279 h 561"/>
                <a:gd name="T36" fmla="*/ 177 w 354"/>
                <a:gd name="T37" fmla="*/ 419 h 561"/>
                <a:gd name="T38" fmla="*/ 37 w 354"/>
                <a:gd name="T39" fmla="*/ 27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561">
                  <a:moveTo>
                    <a:pt x="354" y="279"/>
                  </a:moveTo>
                  <a:cubicBezTo>
                    <a:pt x="354" y="220"/>
                    <a:pt x="325" y="168"/>
                    <a:pt x="281" y="136"/>
                  </a:cubicBezTo>
                  <a:cubicBezTo>
                    <a:pt x="281" y="44"/>
                    <a:pt x="281" y="44"/>
                    <a:pt x="281" y="44"/>
                  </a:cubicBezTo>
                  <a:cubicBezTo>
                    <a:pt x="281" y="20"/>
                    <a:pt x="261" y="0"/>
                    <a:pt x="237" y="0"/>
                  </a:cubicBezTo>
                  <a:cubicBezTo>
                    <a:pt x="117" y="0"/>
                    <a:pt x="117" y="0"/>
                    <a:pt x="117" y="0"/>
                  </a:cubicBezTo>
                  <a:cubicBezTo>
                    <a:pt x="92" y="0"/>
                    <a:pt x="73" y="20"/>
                    <a:pt x="73" y="44"/>
                  </a:cubicBezTo>
                  <a:cubicBezTo>
                    <a:pt x="73" y="136"/>
                    <a:pt x="73" y="136"/>
                    <a:pt x="73" y="136"/>
                  </a:cubicBezTo>
                  <a:cubicBezTo>
                    <a:pt x="28" y="168"/>
                    <a:pt x="0" y="220"/>
                    <a:pt x="0" y="279"/>
                  </a:cubicBezTo>
                  <a:cubicBezTo>
                    <a:pt x="0" y="338"/>
                    <a:pt x="28" y="391"/>
                    <a:pt x="73" y="423"/>
                  </a:cubicBezTo>
                  <a:cubicBezTo>
                    <a:pt x="73" y="517"/>
                    <a:pt x="73" y="517"/>
                    <a:pt x="73" y="517"/>
                  </a:cubicBezTo>
                  <a:cubicBezTo>
                    <a:pt x="73" y="542"/>
                    <a:pt x="92" y="561"/>
                    <a:pt x="117" y="561"/>
                  </a:cubicBezTo>
                  <a:cubicBezTo>
                    <a:pt x="237" y="561"/>
                    <a:pt x="237" y="561"/>
                    <a:pt x="237" y="561"/>
                  </a:cubicBezTo>
                  <a:cubicBezTo>
                    <a:pt x="261" y="561"/>
                    <a:pt x="281" y="542"/>
                    <a:pt x="281" y="517"/>
                  </a:cubicBezTo>
                  <a:cubicBezTo>
                    <a:pt x="281" y="423"/>
                    <a:pt x="281" y="423"/>
                    <a:pt x="281" y="423"/>
                  </a:cubicBezTo>
                  <a:cubicBezTo>
                    <a:pt x="325" y="391"/>
                    <a:pt x="354" y="338"/>
                    <a:pt x="354" y="279"/>
                  </a:cubicBezTo>
                  <a:close/>
                  <a:moveTo>
                    <a:pt x="37" y="279"/>
                  </a:moveTo>
                  <a:cubicBezTo>
                    <a:pt x="37" y="202"/>
                    <a:pt x="99" y="139"/>
                    <a:pt x="177" y="139"/>
                  </a:cubicBezTo>
                  <a:cubicBezTo>
                    <a:pt x="254" y="139"/>
                    <a:pt x="317" y="202"/>
                    <a:pt x="317" y="279"/>
                  </a:cubicBezTo>
                  <a:cubicBezTo>
                    <a:pt x="317" y="357"/>
                    <a:pt x="254" y="419"/>
                    <a:pt x="177" y="419"/>
                  </a:cubicBezTo>
                  <a:cubicBezTo>
                    <a:pt x="99" y="419"/>
                    <a:pt x="37" y="357"/>
                    <a:pt x="37"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46" name="文本框 45"/>
          <p:cNvSpPr txBox="1"/>
          <p:nvPr/>
        </p:nvSpPr>
        <p:spPr>
          <a:xfrm>
            <a:off x="1221502" y="4609898"/>
            <a:ext cx="2746265" cy="497957"/>
          </a:xfrm>
          <a:prstGeom prst="rect">
            <a:avLst/>
          </a:prstGeom>
          <a:noFill/>
        </p:spPr>
        <p:txBody>
          <a:bodyPr wrap="none" rtlCol="0" anchor="t">
            <a:spAutoFit/>
          </a:bodyPr>
          <a:lstStyle/>
          <a:p>
            <a:pPr algn="ctr">
              <a:lnSpc>
                <a:spcPct val="120000"/>
              </a:lnSpc>
            </a:pPr>
            <a:r>
              <a:rPr lang="zh-CN" altLang="en-US" sz="2400" dirty="0">
                <a:solidFill>
                  <a:schemeClr val="accent2">
                    <a:lumMod val="75000"/>
                  </a:schemeClr>
                </a:solidFill>
              </a:rPr>
              <a:t>最近发展区（</a:t>
            </a:r>
            <a:r>
              <a:rPr lang="en-US" altLang="zh-CN" sz="2400" dirty="0">
                <a:solidFill>
                  <a:schemeClr val="accent2">
                    <a:lumMod val="75000"/>
                  </a:schemeClr>
                </a:solidFill>
              </a:rPr>
              <a:t>ZPD)</a:t>
            </a:r>
            <a:endParaRPr lang="en-US" altLang="zh-CN" sz="2400" dirty="0">
              <a:solidFill>
                <a:schemeClr val="accent2">
                  <a:lumMod val="75000"/>
                </a:schemeClr>
              </a:solidFill>
            </a:endParaRPr>
          </a:p>
        </p:txBody>
      </p:sp>
      <p:pic>
        <p:nvPicPr>
          <p:cNvPr id="47" name="图片 46" descr="3a100f468e5341911b8dcb4bd5e289d"/>
          <p:cNvPicPr>
            <a:picLocks noChangeAspect="1"/>
          </p:cNvPicPr>
          <p:nvPr/>
        </p:nvPicPr>
        <p:blipFill>
          <a:blip r:embed="rId1"/>
          <a:srcRect l="4950" r="4406"/>
          <a:stretch>
            <a:fillRect/>
          </a:stretch>
        </p:blipFill>
        <p:spPr>
          <a:xfrm>
            <a:off x="5070082" y="646311"/>
            <a:ext cx="5561480" cy="3260844"/>
          </a:xfrm>
          <a:prstGeom prst="rect">
            <a:avLst/>
          </a:prstGeom>
        </p:spPr>
      </p:pic>
      <p:grpSp>
        <p:nvGrpSpPr>
          <p:cNvPr id="16" name="组合 15"/>
          <p:cNvGrpSpPr/>
          <p:nvPr/>
        </p:nvGrpSpPr>
        <p:grpSpPr>
          <a:xfrm>
            <a:off x="443550" y="498688"/>
            <a:ext cx="4744359" cy="862117"/>
            <a:chOff x="477086" y="404299"/>
            <a:chExt cx="4744359" cy="862117"/>
          </a:xfrm>
        </p:grpSpPr>
        <p:grpSp>
          <p:nvGrpSpPr>
            <p:cNvPr id="17" name="组合 16"/>
            <p:cNvGrpSpPr/>
            <p:nvPr/>
          </p:nvGrpSpPr>
          <p:grpSpPr>
            <a:xfrm>
              <a:off x="477086" y="440950"/>
              <a:ext cx="785657" cy="739766"/>
              <a:chOff x="4047600" y="12678"/>
              <a:chExt cx="3444796" cy="3243581"/>
            </a:xfrm>
          </p:grpSpPr>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18" name="组合 17"/>
            <p:cNvGrpSpPr/>
            <p:nvPr/>
          </p:nvGrpSpPr>
          <p:grpSpPr>
            <a:xfrm>
              <a:off x="1262743" y="404299"/>
              <a:ext cx="3958702" cy="862117"/>
              <a:chOff x="302141" y="2798479"/>
              <a:chExt cx="3958702" cy="862117"/>
            </a:xfrm>
          </p:grpSpPr>
          <p:sp>
            <p:nvSpPr>
              <p:cNvPr id="19" name="文本框 21"/>
              <p:cNvSpPr txBox="1"/>
              <p:nvPr/>
            </p:nvSpPr>
            <p:spPr>
              <a:xfrm>
                <a:off x="302141" y="2798479"/>
                <a:ext cx="3958702"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400" i="1" dirty="0">
                    <a:solidFill>
                      <a:srgbClr val="000000"/>
                    </a:solidFill>
                    <a:latin typeface="+mj-ea"/>
                    <a:ea typeface="+mj-ea"/>
                    <a:sym typeface="+mn-ea"/>
                  </a:rPr>
                  <a:t>Vygotsky’s Theories</a:t>
                </a:r>
                <a:endParaRPr lang="zh-CN" altLang="en-US" sz="2400" i="1" dirty="0">
                  <a:solidFill>
                    <a:srgbClr val="000000"/>
                  </a:solidFill>
                  <a:latin typeface="+mj-ea"/>
                  <a:ea typeface="+mj-ea"/>
                  <a:sym typeface="字魂105号-简雅黑" panose="00000500000000000000" pitchFamily="2" charset="-122"/>
                </a:endParaRPr>
              </a:p>
            </p:txBody>
          </p:sp>
          <p:sp>
            <p:nvSpPr>
              <p:cNvPr id="20" name="文本框 19"/>
              <p:cNvSpPr txBox="1"/>
              <p:nvPr/>
            </p:nvSpPr>
            <p:spPr>
              <a:xfrm>
                <a:off x="406612" y="3260486"/>
                <a:ext cx="1968355"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维果斯基的理论</a:t>
                </a:r>
                <a:endPar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1000"/>
                                        <p:tgtEl>
                                          <p:spTgt spid="47"/>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2718435" y="2161354"/>
            <a:ext cx="6902302" cy="1267646"/>
            <a:chOff x="7954031" y="2542351"/>
            <a:chExt cx="6902302" cy="1267646"/>
          </a:xfrm>
        </p:grpSpPr>
        <p:sp>
          <p:nvSpPr>
            <p:cNvPr id="26" name="矩形 25"/>
            <p:cNvSpPr/>
            <p:nvPr/>
          </p:nvSpPr>
          <p:spPr>
            <a:xfrm>
              <a:off x="7954031" y="2832732"/>
              <a:ext cx="6062980" cy="977265"/>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000000">
                      <a:lumMod val="75000"/>
                      <a:lumOff val="25000"/>
                    </a:srgbClr>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a:t>
              </a:r>
              <a:r>
                <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皮亚杰和维果斯基理论有着根本的区别</a:t>
              </a:r>
              <a:endPar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a:p>
              <a:pPr>
                <a:lnSpc>
                  <a:spcPct val="120000"/>
                </a:lnSpc>
              </a:pPr>
              <a:endParaRPr lang="zh-CN" altLang="en-US" sz="2400" b="1"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p:txBody>
        </p:sp>
        <p:sp>
          <p:nvSpPr>
            <p:cNvPr id="34" name="文本框 33"/>
            <p:cNvSpPr txBox="1"/>
            <p:nvPr/>
          </p:nvSpPr>
          <p:spPr>
            <a:xfrm>
              <a:off x="8386920" y="2542351"/>
              <a:ext cx="6469413" cy="336550"/>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400" dirty="0">
                <a:solidFill>
                  <a:srgbClr val="000000">
                    <a:lumMod val="65000"/>
                    <a:lumOff val="3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p:txBody>
        </p:sp>
      </p:grpSp>
      <p:grpSp>
        <p:nvGrpSpPr>
          <p:cNvPr id="35" name="组合 34"/>
          <p:cNvGrpSpPr/>
          <p:nvPr/>
        </p:nvGrpSpPr>
        <p:grpSpPr>
          <a:xfrm>
            <a:off x="794586" y="440950"/>
            <a:ext cx="4825758" cy="739766"/>
            <a:chOff x="477086" y="440950"/>
            <a:chExt cx="4825758" cy="739766"/>
          </a:xfrm>
        </p:grpSpPr>
        <p:grpSp>
          <p:nvGrpSpPr>
            <p:cNvPr id="36" name="组合 35"/>
            <p:cNvGrpSpPr/>
            <p:nvPr/>
          </p:nvGrpSpPr>
          <p:grpSpPr>
            <a:xfrm>
              <a:off x="477086" y="440950"/>
              <a:ext cx="785657" cy="739766"/>
              <a:chOff x="4047600" y="12678"/>
              <a:chExt cx="3444796" cy="3243581"/>
            </a:xfrm>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39" name="组合 38"/>
            <p:cNvGrpSpPr/>
            <p:nvPr/>
          </p:nvGrpSpPr>
          <p:grpSpPr>
            <a:xfrm>
              <a:off x="1344142" y="499932"/>
              <a:ext cx="3958702" cy="625340"/>
              <a:chOff x="383540" y="2894112"/>
              <a:chExt cx="3958702" cy="625340"/>
            </a:xfrm>
          </p:grpSpPr>
          <p:sp>
            <p:nvSpPr>
              <p:cNvPr id="40" name="文本框 21"/>
              <p:cNvSpPr txBox="1"/>
              <p:nvPr/>
            </p:nvSpPr>
            <p:spPr>
              <a:xfrm>
                <a:off x="383540" y="3266722"/>
                <a:ext cx="3958702" cy="252730"/>
              </a:xfrm>
              <a:prstGeom prst="rect">
                <a:avLst/>
              </a:prstGeom>
              <a:noFill/>
            </p:spPr>
            <p:txBody>
              <a:bodyPr wrap="square" rtlCol="0">
                <a:spAutoFit/>
              </a:bodyPr>
              <a:lstStyle>
                <a:defPPr>
                  <a:defRPr lang="zh-CN"/>
                </a:defPPr>
                <a:lvl1pPr marL="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1pPr>
                <a:lvl2pPr marL="4572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2pPr>
                <a:lvl3pPr marL="9144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3pPr>
                <a:lvl4pPr marL="13716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4pPr>
                <a:lvl5pPr marL="18288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5pPr>
                <a:lvl6pPr marL="22860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6pPr>
                <a:lvl7pPr marL="27432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7pPr>
                <a:lvl8pPr marL="32004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8pPr>
                <a:lvl9pPr marL="36576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9pPr>
              </a:lstStyle>
              <a:p>
                <a:endParaRPr lang="zh-CN" altLang="en-US" sz="1050" dirty="0">
                  <a:solidFill>
                    <a:srgbClr val="FFFFFF">
                      <a:lumMod val="50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p:txBody>
          </p:sp>
          <p:sp>
            <p:nvSpPr>
              <p:cNvPr id="41" name="文本框 19"/>
              <p:cNvSpPr txBox="1"/>
              <p:nvPr/>
            </p:nvSpPr>
            <p:spPr>
              <a:xfrm>
                <a:off x="408305" y="2894112"/>
                <a:ext cx="3108325"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1pPr>
                <a:lvl2pPr marL="4572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2pPr>
                <a:lvl3pPr marL="9144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3pPr>
                <a:lvl4pPr marL="13716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4pPr>
                <a:lvl5pPr marL="18288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5pPr>
                <a:lvl6pPr marL="22860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6pPr>
                <a:lvl7pPr marL="27432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7pPr>
                <a:lvl8pPr marL="32004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8pPr>
                <a:lvl9pPr marL="3657600" algn="l" defTabSz="914400" rtl="0" eaLnBrk="1" latinLnBrk="0" hangingPunct="1">
                  <a:defRPr sz="1800" kern="1200">
                    <a:solidFill>
                      <a:srgbClr val="000000"/>
                    </a:solidFill>
                    <a:latin typeface="微软雅黑" panose="020B0503020204020204" charset="-122"/>
                    <a:ea typeface="微软雅黑" panose="020B0503020204020204" charset="-122"/>
                    <a:cs typeface="+mn-ea"/>
                  </a:defRPr>
                </a:lvl9pPr>
              </a:lstStyle>
              <a:p>
                <a:r>
                  <a:rPr lang="zh-CN" altLang="en-US" sz="2000" b="1" dirty="0">
                    <a:solidFill>
                      <a:srgbClr val="454545"/>
                    </a:solidFill>
                    <a:ea typeface="字魂105号-简雅黑" panose="00000500000000000000" pitchFamily="2" charset="-122"/>
                    <a:sym typeface="字魂105号-简雅黑" panose="00000500000000000000" pitchFamily="2" charset="-122"/>
                  </a:rPr>
                  <a:t>二者理论的对比</a:t>
                </a:r>
                <a:endParaRPr lang="zh-CN" altLang="en-US" sz="2000" b="1" dirty="0">
                  <a:solidFill>
                    <a:srgbClr val="454545"/>
                  </a:solidFill>
                  <a:ea typeface="字魂105号-简雅黑" panose="00000500000000000000" pitchFamily="2" charset="-122"/>
                  <a:sym typeface="字魂105号-简雅黑" panose="00000500000000000000" pitchFamily="2" charset="-122"/>
                </a:endParaRPr>
              </a:p>
            </p:txBody>
          </p:sp>
        </p:grpSp>
      </p:grpSp>
      <p:graphicFrame>
        <p:nvGraphicFramePr>
          <p:cNvPr id="42" name="表格 41"/>
          <p:cNvGraphicFramePr/>
          <p:nvPr>
            <p:custDataLst>
              <p:tags r:id="rId3"/>
            </p:custDataLst>
          </p:nvPr>
        </p:nvGraphicFramePr>
        <p:xfrm>
          <a:off x="2496088" y="3237679"/>
          <a:ext cx="7124649" cy="2911475"/>
        </p:xfrm>
        <a:graphic>
          <a:graphicData uri="http://schemas.openxmlformats.org/drawingml/2006/table">
            <a:tbl>
              <a:tblPr firstRow="1" bandRow="1">
                <a:tableStyleId>{327F97BB-C833-4FB7-BDE5-3F7075034690}</a:tableStyleId>
              </a:tblPr>
              <a:tblGrid>
                <a:gridCol w="2374883"/>
                <a:gridCol w="2374883"/>
                <a:gridCol w="2374883"/>
              </a:tblGrid>
              <a:tr h="959485">
                <a:tc>
                  <a:txBody>
                    <a:bodyPr/>
                    <a:lstStyle/>
                    <a:p>
                      <a:pPr algn="ctr">
                        <a:buNone/>
                      </a:pPr>
                      <a:endParaRPr lang="zh-CN" altLang="en-US" b="1" dirty="0">
                        <a:solidFill>
                          <a:srgbClr val="FFFFFF"/>
                        </a:solidFill>
                        <a:latin typeface="微软雅黑" panose="020B0503020204020204" charset="-122"/>
                        <a:ea typeface="微软雅黑" panose="020B0503020204020204" charset="-122"/>
                      </a:endParaRPr>
                    </a:p>
                  </a:txBody>
                  <a:tcPr/>
                </a:tc>
                <a:tc>
                  <a:txBody>
                    <a:bodyPr/>
                    <a:lstStyle/>
                    <a:p>
                      <a:pPr algn="ctr">
                        <a:buNone/>
                      </a:pPr>
                      <a:endParaRPr lang="zh-CN" altLang="en-US" sz="2400" dirty="0">
                        <a:solidFill>
                          <a:schemeClr val="accent3"/>
                        </a:solidFill>
                      </a:endParaRPr>
                    </a:p>
                    <a:p>
                      <a:pPr algn="ctr">
                        <a:buNone/>
                      </a:pPr>
                      <a:r>
                        <a:rPr lang="zh-CN" altLang="en-US" sz="2400" dirty="0">
                          <a:solidFill>
                            <a:schemeClr val="accent3"/>
                          </a:solidFill>
                        </a:rPr>
                        <a:t>皮亚杰</a:t>
                      </a:r>
                      <a:endParaRPr lang="zh-CN" altLang="en-US" sz="2400" b="1" dirty="0">
                        <a:solidFill>
                          <a:schemeClr val="accent3"/>
                        </a:solidFill>
                        <a:latin typeface="微软雅黑" panose="020B0503020204020204" charset="-122"/>
                        <a:ea typeface="微软雅黑" panose="020B0503020204020204" charset="-122"/>
                      </a:endParaRPr>
                    </a:p>
                  </a:txBody>
                  <a:tcPr/>
                </a:tc>
                <a:tc>
                  <a:txBody>
                    <a:bodyPr/>
                    <a:lstStyle/>
                    <a:p>
                      <a:pPr algn="ctr">
                        <a:buNone/>
                      </a:pPr>
                      <a:endParaRPr lang="zh-CN" altLang="en-US" sz="2400" dirty="0">
                        <a:solidFill>
                          <a:schemeClr val="accent3"/>
                        </a:solidFill>
                      </a:endParaRPr>
                    </a:p>
                    <a:p>
                      <a:pPr algn="ctr">
                        <a:buNone/>
                      </a:pPr>
                      <a:r>
                        <a:rPr lang="zh-CN" altLang="en-US" sz="2400" dirty="0">
                          <a:solidFill>
                            <a:schemeClr val="accent3"/>
                          </a:solidFill>
                        </a:rPr>
                        <a:t>维果斯基</a:t>
                      </a:r>
                      <a:endParaRPr lang="zh-CN" altLang="en-US" sz="2400" b="1" dirty="0">
                        <a:solidFill>
                          <a:schemeClr val="accent3"/>
                        </a:solidFill>
                        <a:latin typeface="微软雅黑" panose="020B0503020204020204" charset="-122"/>
                        <a:ea typeface="微软雅黑" panose="020B0503020204020204" charset="-122"/>
                      </a:endParaRPr>
                    </a:p>
                  </a:txBody>
                  <a:tcPr/>
                </a:tc>
              </a:tr>
              <a:tr h="1951990">
                <a:tc>
                  <a:txBody>
                    <a:bodyPr/>
                    <a:lstStyle/>
                    <a:p>
                      <a:pPr algn="ctr">
                        <a:buNone/>
                      </a:pPr>
                      <a:endParaRPr lang="zh-CN" altLang="en-US" sz="2000" dirty="0"/>
                    </a:p>
                    <a:p>
                      <a:pPr algn="ctr">
                        <a:buNone/>
                      </a:pPr>
                      <a:endParaRPr lang="zh-CN" altLang="en-US" sz="2000" dirty="0">
                        <a:solidFill>
                          <a:schemeClr val="accent3"/>
                        </a:solidFill>
                      </a:endParaRPr>
                    </a:p>
                    <a:p>
                      <a:pPr algn="ctr">
                        <a:buNone/>
                      </a:pPr>
                      <a:r>
                        <a:rPr lang="zh-CN" altLang="en-US" sz="2000" dirty="0">
                          <a:solidFill>
                            <a:schemeClr val="accent3"/>
                          </a:solidFill>
                        </a:rPr>
                        <a:t>关注重点</a:t>
                      </a:r>
                      <a:endParaRPr lang="zh-CN" altLang="en-US" sz="2000" dirty="0">
                        <a:solidFill>
                          <a:schemeClr val="accent3"/>
                        </a:solidFill>
                        <a:latin typeface="微软雅黑" panose="020B0503020204020204" charset="-122"/>
                        <a:ea typeface="微软雅黑" panose="020B0503020204020204" charset="-122"/>
                      </a:endParaRPr>
                    </a:p>
                  </a:txBody>
                  <a:tcPr/>
                </a:tc>
                <a:tc>
                  <a:txBody>
                    <a:bodyPr/>
                    <a:lstStyle/>
                    <a:p>
                      <a:pPr algn="ctr">
                        <a:buNone/>
                      </a:pPr>
                      <a:endParaRPr lang="zh-CN" altLang="en-US" sz="2000" dirty="0">
                        <a:solidFill>
                          <a:schemeClr val="tx1"/>
                        </a:solidFill>
                      </a:endParaRPr>
                    </a:p>
                    <a:p>
                      <a:pPr algn="ctr">
                        <a:buNone/>
                      </a:pPr>
                      <a:r>
                        <a:rPr lang="zh-CN" altLang="en-US" sz="2000" dirty="0">
                          <a:solidFill>
                            <a:schemeClr val="tx1"/>
                          </a:solidFill>
                        </a:rPr>
                        <a:t>个人</a:t>
                      </a:r>
                      <a:endParaRPr lang="zh-CN" altLang="en-US" dirty="0">
                        <a:solidFill>
                          <a:schemeClr val="tx1"/>
                        </a:solidFill>
                      </a:endParaRPr>
                    </a:p>
                    <a:p>
                      <a:pPr algn="ctr">
                        <a:buNone/>
                      </a:pPr>
                      <a:endParaRPr lang="zh-CN" altLang="en-US" dirty="0">
                        <a:solidFill>
                          <a:schemeClr val="tx1"/>
                        </a:solidFill>
                      </a:endParaRPr>
                    </a:p>
                    <a:p>
                      <a:pPr algn="l">
                        <a:buNone/>
                      </a:pPr>
                      <a:r>
                        <a:rPr lang="zh-CN" altLang="en-US" sz="2000" dirty="0">
                          <a:solidFill>
                            <a:schemeClr val="tx1"/>
                          </a:solidFill>
                        </a:rPr>
                        <a:t>把儿童定位为他们自己知识结构的的建构者</a:t>
                      </a:r>
                      <a:endParaRPr lang="zh-CN" altLang="en-US" sz="2000" dirty="0">
                        <a:solidFill>
                          <a:schemeClr val="tx1"/>
                        </a:solidFill>
                        <a:latin typeface="微软雅黑" panose="020B0503020204020204" charset="-122"/>
                        <a:ea typeface="微软雅黑" panose="020B0503020204020204" charset="-122"/>
                      </a:endParaRPr>
                    </a:p>
                  </a:txBody>
                  <a:tcPr/>
                </a:tc>
                <a:tc>
                  <a:txBody>
                    <a:bodyPr/>
                    <a:lstStyle/>
                    <a:p>
                      <a:pPr algn="ctr">
                        <a:buNone/>
                      </a:pPr>
                      <a:endParaRPr lang="zh-CN" altLang="en-US" sz="2000" dirty="0">
                        <a:solidFill>
                          <a:schemeClr val="tx1"/>
                        </a:solidFill>
                      </a:endParaRPr>
                    </a:p>
                    <a:p>
                      <a:pPr algn="ctr">
                        <a:buNone/>
                      </a:pPr>
                      <a:r>
                        <a:rPr lang="zh-CN" altLang="en-US" sz="2000" dirty="0">
                          <a:solidFill>
                            <a:schemeClr val="tx1"/>
                          </a:solidFill>
                        </a:rPr>
                        <a:t>社会互动</a:t>
                      </a:r>
                      <a:endParaRPr lang="zh-CN" altLang="en-US" dirty="0">
                        <a:solidFill>
                          <a:schemeClr val="tx1"/>
                        </a:solidFill>
                      </a:endParaRPr>
                    </a:p>
                    <a:p>
                      <a:pPr algn="ctr">
                        <a:buNone/>
                      </a:pPr>
                      <a:endParaRPr lang="zh-CN" altLang="en-US" dirty="0">
                        <a:solidFill>
                          <a:schemeClr val="tx1"/>
                        </a:solidFill>
                      </a:endParaRPr>
                    </a:p>
                    <a:p>
                      <a:pPr algn="ctr">
                        <a:buNone/>
                      </a:pPr>
                      <a:r>
                        <a:rPr lang="zh-CN" altLang="en-US" sz="2000" dirty="0">
                          <a:solidFill>
                            <a:schemeClr val="tx1"/>
                          </a:solidFill>
                        </a:rPr>
                        <a:t>学习的构建既依赖于内部资源，也依赖于外部社会力量</a:t>
                      </a:r>
                      <a:endParaRPr lang="zh-CN" altLang="en-US" sz="2000" dirty="0">
                        <a:solidFill>
                          <a:schemeClr val="tx1"/>
                        </a:solidFill>
                        <a:latin typeface="微软雅黑" panose="020B0503020204020204" charset="-122"/>
                        <a:ea typeface="微软雅黑" panose="020B0503020204020204" charset="-122"/>
                      </a:endParaRPr>
                    </a:p>
                  </a:txBody>
                  <a:tcPr/>
                </a:tc>
              </a:tr>
            </a:tbl>
          </a:graphicData>
        </a:graphic>
      </p:graphicFrame>
      <p:sp>
        <p:nvSpPr>
          <p:cNvPr id="43" name="文本框 42"/>
          <p:cNvSpPr txBox="1"/>
          <p:nvPr/>
        </p:nvSpPr>
        <p:spPr>
          <a:xfrm>
            <a:off x="2718435" y="1292860"/>
            <a:ext cx="5309829" cy="1076325"/>
          </a:xfrm>
          <a:prstGeom prst="rect">
            <a:avLst/>
          </a:prstGeom>
          <a:noFill/>
        </p:spPr>
        <p:txBody>
          <a:bodyPr wrap="square" rtlCol="0">
            <a:spAutoFit/>
          </a:bodyPr>
          <a:lstStyle/>
          <a:p>
            <a:r>
              <a:rPr lang="zh-CN" altLang="en-US" sz="2400" b="1" dirty="0">
                <a:solidFill>
                  <a:srgbClr val="000000">
                    <a:lumMod val="75000"/>
                    <a:lumOff val="25000"/>
                  </a:srgbClr>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a:t>
            </a:r>
            <a:r>
              <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皮亚杰和维果斯基思想的相同之处</a:t>
            </a:r>
            <a:r>
              <a:rPr lang="zh-CN" altLang="en-US" sz="2400" b="1"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a:t>
            </a:r>
            <a:endParaRPr lang="zh-CN" altLang="en-US" sz="2400" b="1"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a:p>
            <a:r>
              <a:rPr lang="zh-CN" altLang="en-US" sz="2000"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    </a:t>
            </a:r>
            <a:r>
              <a:rPr lang="zh-CN" altLang="en-US"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他们有着相同研究领域，那就是发展心理学</a:t>
            </a:r>
            <a:endParaRPr lang="zh-CN" altLang="en-US"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a:p>
            <a:r>
              <a:rPr lang="zh-CN" altLang="en-US"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rPr>
              <a:t>     都认为学习是导致高阶思维发展的原因</a:t>
            </a:r>
            <a:endParaRPr lang="zh-CN" altLang="en-US" dirty="0">
              <a:solidFill>
                <a:srgbClr val="000000">
                  <a:lumMod val="75000"/>
                  <a:lumOff val="25000"/>
                </a:srgbClr>
              </a:solidFill>
              <a:latin typeface="字魂105号-简雅黑" panose="00000500000000000000" pitchFamily="2" charset="-122"/>
              <a:ea typeface="字魂105号-简雅黑" panose="00000500000000000000" pitchFamily="2" charset="-122"/>
              <a:cs typeface="微软雅黑" panose="020B0503020204020204" charset="-122"/>
              <a:sym typeface="字魂105号-简雅黑" panose="00000500000000000000"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039" y="1424051"/>
            <a:ext cx="4553996" cy="3748094"/>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16650">
            <a:off x="2243095" y="4183439"/>
            <a:ext cx="3877144" cy="17329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8420">
            <a:off x="1270490" y="1860804"/>
            <a:ext cx="3559673" cy="29915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93907">
            <a:off x="3877776" y="-9411"/>
            <a:ext cx="3624925" cy="3134048"/>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0327" y="966315"/>
            <a:ext cx="5558890" cy="4925370"/>
          </a:xfrm>
          <a:prstGeom prst="rect">
            <a:avLst/>
          </a:prstGeom>
          <a:solidFill>
            <a:schemeClr val="bg1"/>
          </a:solidFill>
        </p:spPr>
      </p:pic>
      <p:sp>
        <p:nvSpPr>
          <p:cNvPr id="7" name="TextBox 3"/>
          <p:cNvSpPr txBox="1"/>
          <p:nvPr/>
        </p:nvSpPr>
        <p:spPr>
          <a:xfrm>
            <a:off x="3709275" y="2276857"/>
            <a:ext cx="4240993" cy="2304285"/>
          </a:xfrm>
          <a:prstGeom prst="rect">
            <a:avLst/>
          </a:prstGeom>
          <a:noFill/>
        </p:spPr>
        <p:txBody>
          <a:bodyPr wrap="square" lIns="0" rtlCol="0">
            <a:spAutoFit/>
          </a:bodyPr>
          <a:lstStyle/>
          <a:p>
            <a:pPr>
              <a:lnSpc>
                <a:spcPct val="150000"/>
              </a:lnSpc>
            </a:pP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PART</a:t>
            </a:r>
            <a:r>
              <a:rPr lang="zh-CN" alt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03</a:t>
            </a:r>
            <a:endPar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ctr">
              <a:lnSpc>
                <a:spcPct val="120000"/>
              </a:lnSpc>
            </a:pP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皮亚杰和维果斯基理论</a:t>
            </a:r>
            <a:endParaRPr lang="en-US" alt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a:p>
            <a:pPr algn="ctr">
              <a:lnSpc>
                <a:spcPct val="120000"/>
              </a:lnSpc>
            </a:pP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在教育中的应用</a:t>
            </a:r>
            <a:endParaRPr lang="en-US" alt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12897" y="2020486"/>
            <a:ext cx="6132572" cy="584775"/>
          </a:xfrm>
          <a:prstGeom prst="rect">
            <a:avLst/>
          </a:prstGeom>
          <a:solidFill>
            <a:schemeClr val="accent1">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threePt" dir="t"/>
            </a:scene3d>
            <a:sp3d contourW="12700"/>
          </a:bodyPr>
          <a:lstStyle/>
          <a:p>
            <a:r>
              <a:rPr lang="zh-CN" altLang="zh-CN" sz="3200" b="1" dirty="0">
                <a:solidFill>
                  <a:schemeClr val="accent2">
                    <a:lumMod val="75000"/>
                  </a:schemeClr>
                </a:solidFill>
              </a:rPr>
              <a:t>教师和学生在几个方面受益</a:t>
            </a:r>
            <a:endParaRPr lang="en-US" altLang="zh-CN" sz="3200" b="1" dirty="0">
              <a:solidFill>
                <a:schemeClr val="accent2">
                  <a:lumMod val="75000"/>
                </a:schemeClr>
              </a:solidFill>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0745" y="1983080"/>
            <a:ext cx="3657600" cy="3676012"/>
          </a:xfrm>
          <a:prstGeom prst="rect">
            <a:avLst/>
          </a:prstGeom>
          <a:ln>
            <a:noFill/>
          </a:ln>
          <a:effectLst>
            <a:outerShdw blurRad="292100" dist="139700" dir="2700000" algn="tl" rotWithShape="0">
              <a:srgbClr val="333333">
                <a:alpha val="65000"/>
              </a:srgbClr>
            </a:outerShdw>
          </a:effectLst>
        </p:spPr>
      </p:pic>
      <p:grpSp>
        <p:nvGrpSpPr>
          <p:cNvPr id="21" name="组合 20"/>
          <p:cNvGrpSpPr/>
          <p:nvPr/>
        </p:nvGrpSpPr>
        <p:grpSpPr>
          <a:xfrm>
            <a:off x="355797" y="290737"/>
            <a:ext cx="5031581" cy="769880"/>
            <a:chOff x="477086" y="440950"/>
            <a:chExt cx="2355006" cy="769880"/>
          </a:xfrm>
        </p:grpSpPr>
        <p:grpSp>
          <p:nvGrpSpPr>
            <p:cNvPr id="22" name="组合 21"/>
            <p:cNvGrpSpPr/>
            <p:nvPr/>
          </p:nvGrpSpPr>
          <p:grpSpPr>
            <a:xfrm>
              <a:off x="477086" y="440950"/>
              <a:ext cx="785657" cy="739766"/>
              <a:chOff x="4047600" y="12678"/>
              <a:chExt cx="3444796" cy="3243581"/>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25" name="文本框 19"/>
            <p:cNvSpPr txBox="1"/>
            <p:nvPr/>
          </p:nvSpPr>
          <p:spPr>
            <a:xfrm>
              <a:off x="1201973" y="810720"/>
              <a:ext cx="1630119"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皮亚杰理论在教育中的应用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2" name="矩形 1"/>
          <p:cNvSpPr/>
          <p:nvPr/>
        </p:nvSpPr>
        <p:spPr>
          <a:xfrm>
            <a:off x="4869869" y="3259467"/>
            <a:ext cx="6618627" cy="1667764"/>
          </a:xfrm>
          <a:prstGeom prst="rect">
            <a:avLst/>
          </a:prstGeom>
        </p:spPr>
        <p:txBody>
          <a:bodyPr wrap="square">
            <a:spAutoFit/>
          </a:bodyPr>
          <a:lstStyle/>
          <a:p>
            <a:pPr indent="457200">
              <a:lnSpc>
                <a:spcPct val="150000"/>
              </a:lnSpc>
            </a:pPr>
            <a:r>
              <a:rPr lang="en-US" altLang="zh-CN" sz="2400" dirty="0">
                <a:solidFill>
                  <a:schemeClr val="accent2">
                    <a:lumMod val="75000"/>
                  </a:schemeClr>
                </a:solidFill>
                <a:latin typeface="楷体" panose="02010609060101010101" pitchFamily="49" charset="-122"/>
                <a:ea typeface="楷体" panose="02010609060101010101" pitchFamily="49" charset="-122"/>
              </a:rPr>
              <a:t>1.</a:t>
            </a:r>
            <a:r>
              <a:rPr lang="zh-CN" altLang="zh-CN" sz="2400" dirty="0">
                <a:solidFill>
                  <a:schemeClr val="accent2">
                    <a:lumMod val="75000"/>
                  </a:schemeClr>
                </a:solidFill>
                <a:latin typeface="楷体" panose="02010609060101010101" pitchFamily="49" charset="-122"/>
                <a:ea typeface="楷体" panose="02010609060101010101" pitchFamily="49" charset="-122"/>
              </a:rPr>
              <a:t>教师对学生的思维有更好的理解。</a:t>
            </a:r>
            <a:endParaRPr lang="en-US" altLang="zh-CN" sz="2400" dirty="0">
              <a:solidFill>
                <a:schemeClr val="accent2">
                  <a:lumMod val="75000"/>
                </a:schemeClr>
              </a:solidFill>
              <a:latin typeface="楷体" panose="02010609060101010101" pitchFamily="49" charset="-122"/>
              <a:ea typeface="楷体" panose="02010609060101010101" pitchFamily="49" charset="-122"/>
            </a:endParaRPr>
          </a:p>
          <a:p>
            <a:pPr indent="457200">
              <a:lnSpc>
                <a:spcPct val="150000"/>
              </a:lnSpc>
            </a:pPr>
            <a:r>
              <a:rPr lang="en-US" altLang="zh-CN" sz="2400" dirty="0">
                <a:solidFill>
                  <a:schemeClr val="accent2">
                    <a:lumMod val="75000"/>
                  </a:schemeClr>
                </a:solidFill>
                <a:latin typeface="楷体" panose="02010609060101010101" pitchFamily="49" charset="-122"/>
                <a:ea typeface="楷体" panose="02010609060101010101" pitchFamily="49" charset="-122"/>
              </a:rPr>
              <a:t>2.</a:t>
            </a:r>
            <a:r>
              <a:rPr lang="zh-CN" altLang="zh-CN" sz="2400" dirty="0">
                <a:solidFill>
                  <a:schemeClr val="accent2">
                    <a:lumMod val="75000"/>
                  </a:schemeClr>
                </a:solidFill>
                <a:latin typeface="楷体" panose="02010609060101010101" pitchFamily="49" charset="-122"/>
                <a:ea typeface="楷体" panose="02010609060101010101" pitchFamily="49" charset="-122"/>
              </a:rPr>
              <a:t>可以根据学生的认知水平调整教学策略。</a:t>
            </a:r>
            <a:endParaRPr lang="en-US" altLang="zh-CN" sz="2400" dirty="0">
              <a:solidFill>
                <a:schemeClr val="accent2">
                  <a:lumMod val="75000"/>
                </a:schemeClr>
              </a:solidFill>
              <a:latin typeface="楷体" panose="02010609060101010101" pitchFamily="49" charset="-122"/>
              <a:ea typeface="楷体" panose="02010609060101010101" pitchFamily="49" charset="-122"/>
            </a:endParaRPr>
          </a:p>
          <a:p>
            <a:pPr indent="457200">
              <a:lnSpc>
                <a:spcPct val="150000"/>
              </a:lnSpc>
            </a:pPr>
            <a:r>
              <a:rPr lang="en-US" altLang="zh-CN" sz="2400" dirty="0">
                <a:solidFill>
                  <a:schemeClr val="accent2">
                    <a:lumMod val="75000"/>
                  </a:schemeClr>
                </a:solidFill>
                <a:latin typeface="楷体" panose="02010609060101010101" pitchFamily="49" charset="-122"/>
                <a:ea typeface="楷体" panose="02010609060101010101" pitchFamily="49" charset="-122"/>
              </a:rPr>
              <a:t>3.</a:t>
            </a:r>
            <a:r>
              <a:rPr lang="zh-CN" altLang="en-US" sz="2400" dirty="0">
                <a:solidFill>
                  <a:schemeClr val="accent2">
                    <a:lumMod val="75000"/>
                  </a:schemeClr>
                </a:solidFill>
                <a:latin typeface="楷体" panose="02010609060101010101" pitchFamily="49" charset="-122"/>
                <a:ea typeface="楷体" panose="02010609060101010101" pitchFamily="49" charset="-122"/>
              </a:rPr>
              <a:t>有利于</a:t>
            </a:r>
            <a:r>
              <a:rPr lang="zh-CN" altLang="zh-CN" sz="2400" dirty="0">
                <a:solidFill>
                  <a:schemeClr val="accent2">
                    <a:lumMod val="75000"/>
                  </a:schemeClr>
                </a:solidFill>
                <a:latin typeface="楷体" panose="02010609060101010101" pitchFamily="49" charset="-122"/>
                <a:ea typeface="楷体" panose="02010609060101010101" pitchFamily="49" charset="-122"/>
              </a:rPr>
              <a:t>帮助</a:t>
            </a:r>
            <a:r>
              <a:rPr lang="zh-CN" altLang="en-US" sz="2400" dirty="0">
                <a:solidFill>
                  <a:schemeClr val="accent2">
                    <a:lumMod val="75000"/>
                  </a:schemeClr>
                </a:solidFill>
                <a:latin typeface="楷体" panose="02010609060101010101" pitchFamily="49" charset="-122"/>
                <a:ea typeface="楷体" panose="02010609060101010101" pitchFamily="49" charset="-122"/>
              </a:rPr>
              <a:t>学生</a:t>
            </a:r>
            <a:r>
              <a:rPr lang="zh-CN" altLang="zh-CN" sz="2400" dirty="0">
                <a:solidFill>
                  <a:schemeClr val="accent2">
                    <a:lumMod val="75000"/>
                  </a:schemeClr>
                </a:solidFill>
                <a:latin typeface="楷体" panose="02010609060101010101" pitchFamily="49" charset="-122"/>
                <a:ea typeface="楷体" panose="02010609060101010101" pitchFamily="49" charset="-122"/>
              </a:rPr>
              <a:t>构建知识。</a:t>
            </a:r>
            <a:endParaRPr lang="zh-CN" altLang="en-US" sz="2400" dirty="0">
              <a:solidFill>
                <a:schemeClr val="accent2">
                  <a:lumMod val="75000"/>
                </a:schemeClr>
              </a:solidFill>
              <a:latin typeface="楷体" panose="02010609060101010101" pitchFamily="49" charset="-122"/>
              <a:ea typeface="楷体" panose="02010609060101010101" pitchFamily="49" charset="-122"/>
            </a:endParaRPr>
          </a:p>
        </p:txBody>
      </p:sp>
      <p:sp>
        <p:nvSpPr>
          <p:cNvPr id="11" name="文本框 10"/>
          <p:cNvSpPr txBox="1"/>
          <p:nvPr/>
        </p:nvSpPr>
        <p:spPr>
          <a:xfrm>
            <a:off x="1904365" y="255905"/>
            <a:ext cx="7310755"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Piaj</a:t>
            </a:r>
            <a:r>
              <a:rPr lang="en-US" altLang="zh-CN" sz="2400" i="1" dirty="0">
                <a:solidFill>
                  <a:srgbClr val="000000"/>
                </a:solidFill>
                <a:latin typeface="+mj-ea"/>
                <a:ea typeface="+mj-ea"/>
              </a:rPr>
              <a:t> theory in education.</a:t>
            </a:r>
            <a:endParaRPr lang="zh-CN" altLang="en-US" sz="2400" i="1" dirty="0">
              <a:solidFill>
                <a:srgbClr val="00000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516530" y="1559033"/>
            <a:ext cx="2501951" cy="380553"/>
          </a:xfrm>
          <a:prstGeom prst="rect">
            <a:avLst/>
          </a:prstGeom>
        </p:spPr>
        <p:txBody>
          <a:bodyPr wrap="square">
            <a:spAutoFit/>
            <a:scene3d>
              <a:camera prst="orthographicFront"/>
              <a:lightRig rig="threePt" dir="t"/>
            </a:scene3d>
            <a:sp3d contourW="12700"/>
          </a:bodyPr>
          <a:lstStyle/>
          <a:p>
            <a:pPr>
              <a:lnSpc>
                <a:spcPct val="120000"/>
              </a:lnSpc>
            </a:pPr>
            <a:endParaRPr lang="zh-CN" altLang="en-US"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9096" y="1936670"/>
            <a:ext cx="4021626" cy="3525721"/>
          </a:xfrm>
          <a:prstGeom prst="rect">
            <a:avLst/>
          </a:prstGeom>
          <a:ln>
            <a:noFill/>
          </a:ln>
          <a:effectLst>
            <a:outerShdw blurRad="292100" dist="139700" dir="2700000" algn="tl" rotWithShape="0">
              <a:srgbClr val="333333">
                <a:alpha val="65000"/>
              </a:srgbClr>
            </a:outerShdw>
          </a:effectLst>
        </p:spPr>
      </p:pic>
      <p:sp>
        <p:nvSpPr>
          <p:cNvPr id="9" name="矩形 8"/>
          <p:cNvSpPr/>
          <p:nvPr/>
        </p:nvSpPr>
        <p:spPr>
          <a:xfrm>
            <a:off x="5078718" y="2749351"/>
            <a:ext cx="6454186" cy="2221762"/>
          </a:xfrm>
          <a:prstGeom prst="rect">
            <a:avLst/>
          </a:prstGeom>
        </p:spPr>
        <p:txBody>
          <a:bodyPr wrap="square">
            <a:spAutoFit/>
          </a:bodyPr>
          <a:lstStyle/>
          <a:p>
            <a:pPr indent="457200">
              <a:lnSpc>
                <a:spcPct val="150000"/>
              </a:lnSpc>
            </a:pPr>
            <a:r>
              <a:rPr lang="zh-CN" altLang="zh-CN" sz="2400" dirty="0">
                <a:latin typeface="楷体" panose="02010609060101010101" pitchFamily="49" charset="-122"/>
                <a:ea typeface="楷体" panose="02010609060101010101" pitchFamily="49" charset="-122"/>
              </a:rPr>
              <a:t>理解事物的</a:t>
            </a:r>
            <a:r>
              <a:rPr lang="zh-CN" altLang="zh-CN" sz="2400" dirty="0">
                <a:solidFill>
                  <a:srgbClr val="FF0000"/>
                </a:solidFill>
                <a:latin typeface="楷体" panose="02010609060101010101" pitchFamily="49" charset="-122"/>
                <a:ea typeface="楷体" panose="02010609060101010101" pitchFamily="49" charset="-122"/>
              </a:rPr>
              <a:t>某些特征</a:t>
            </a:r>
            <a:r>
              <a:rPr lang="zh-CN" altLang="zh-CN" sz="2400" dirty="0">
                <a:latin typeface="楷体" panose="02010609060101010101" pitchFamily="49" charset="-122"/>
                <a:ea typeface="楷体" panose="02010609060101010101" pitchFamily="49" charset="-122"/>
              </a:rPr>
              <a:t>如何变化，而</a:t>
            </a:r>
            <a:r>
              <a:rPr lang="zh-CN" altLang="zh-CN" sz="2400" dirty="0">
                <a:solidFill>
                  <a:srgbClr val="FF0000"/>
                </a:solidFill>
                <a:latin typeface="楷体" panose="02010609060101010101" pitchFamily="49" charset="-122"/>
                <a:ea typeface="楷体" panose="02010609060101010101" pitchFamily="49" charset="-122"/>
              </a:rPr>
              <a:t>其他特征</a:t>
            </a:r>
            <a:r>
              <a:rPr lang="zh-CN" altLang="zh-CN" sz="2400" dirty="0">
                <a:latin typeface="楷体" panose="02010609060101010101" pitchFamily="49" charset="-122"/>
                <a:ea typeface="楷体" panose="02010609060101010101" pitchFamily="49" charset="-122"/>
              </a:rPr>
              <a:t>保持不变的能力</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indent="457200">
              <a:lnSpc>
                <a:spcPct val="150000"/>
              </a:lnSpc>
            </a:pPr>
            <a:r>
              <a:rPr lang="zh-CN" altLang="zh-CN" sz="2400" dirty="0">
                <a:latin typeface="楷体" panose="02010609060101010101" pitchFamily="49" charset="-122"/>
                <a:ea typeface="楷体" panose="02010609060101010101" pitchFamily="49" charset="-122"/>
              </a:rPr>
              <a:t>换句话说，就是认识到即使一个对象可以被</a:t>
            </a:r>
            <a:r>
              <a:rPr lang="zh-CN" altLang="zh-CN" sz="2400" dirty="0">
                <a:solidFill>
                  <a:srgbClr val="FF0000"/>
                </a:solidFill>
                <a:latin typeface="楷体" panose="02010609060101010101" pitchFamily="49" charset="-122"/>
                <a:ea typeface="楷体" panose="02010609060101010101" pitchFamily="49" charset="-122"/>
              </a:rPr>
              <a:t>物理地改变</a:t>
            </a:r>
            <a:r>
              <a:rPr lang="zh-CN" altLang="zh-CN" sz="2400" dirty="0">
                <a:latin typeface="楷体" panose="02010609060101010101" pitchFamily="49" charset="-122"/>
                <a:ea typeface="楷体" panose="02010609060101010101" pitchFamily="49" charset="-122"/>
              </a:rPr>
              <a:t>，该对象的某些特征仍然保持不变</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10" name="矩形 9"/>
          <p:cNvSpPr/>
          <p:nvPr/>
        </p:nvSpPr>
        <p:spPr>
          <a:xfrm>
            <a:off x="6602862" y="1936670"/>
            <a:ext cx="2883095" cy="5647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zh-CN" sz="3200" b="1" dirty="0">
                <a:solidFill>
                  <a:schemeClr val="accent2">
                    <a:lumMod val="75000"/>
                  </a:schemeClr>
                </a:solidFill>
              </a:rPr>
              <a:t>恒常性守恒</a:t>
            </a:r>
            <a:endParaRPr lang="zh-CN" altLang="en-US" sz="3200" b="1" dirty="0">
              <a:solidFill>
                <a:schemeClr val="accent2">
                  <a:lumMod val="75000"/>
                </a:schemeClr>
              </a:solidFill>
            </a:endParaRPr>
          </a:p>
        </p:txBody>
      </p:sp>
      <p:grpSp>
        <p:nvGrpSpPr>
          <p:cNvPr id="11" name="组合 10"/>
          <p:cNvGrpSpPr/>
          <p:nvPr/>
        </p:nvGrpSpPr>
        <p:grpSpPr>
          <a:xfrm>
            <a:off x="241855" y="365627"/>
            <a:ext cx="5161419" cy="832388"/>
            <a:chOff x="477086" y="440950"/>
            <a:chExt cx="2415776" cy="832388"/>
          </a:xfrm>
        </p:grpSpPr>
        <p:grpSp>
          <p:nvGrpSpPr>
            <p:cNvPr id="12" name="组合 11"/>
            <p:cNvGrpSpPr/>
            <p:nvPr/>
          </p:nvGrpSpPr>
          <p:grpSpPr>
            <a:xfrm>
              <a:off x="477086" y="440950"/>
              <a:ext cx="785657" cy="739766"/>
              <a:chOff x="4047600" y="12678"/>
              <a:chExt cx="3444796" cy="3243581"/>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13" name="文本框 19"/>
            <p:cNvSpPr txBox="1"/>
            <p:nvPr/>
          </p:nvSpPr>
          <p:spPr>
            <a:xfrm>
              <a:off x="1262743" y="873228"/>
              <a:ext cx="1630119"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皮亚杰理论在教育中的应用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2" name="文本框 1"/>
          <p:cNvSpPr txBox="1"/>
          <p:nvPr/>
        </p:nvSpPr>
        <p:spPr>
          <a:xfrm>
            <a:off x="1920240" y="358775"/>
            <a:ext cx="7928610" cy="460375"/>
          </a:xfrm>
          <a:prstGeom prst="rect">
            <a:avLst/>
          </a:prstGeom>
          <a:noFill/>
        </p:spPr>
        <p:txBody>
          <a:bodyPr wrap="square">
            <a:spAutoFit/>
          </a:bodyPr>
          <a:lstStyle/>
          <a:p>
            <a:r>
              <a:rPr lang="en-US" altLang="zh-CN" sz="2400" i="1" dirty="0">
                <a:solidFill>
                  <a:srgbClr val="000000"/>
                </a:solidFill>
                <a:latin typeface="+mj-ea"/>
                <a:ea typeface="+mj-ea"/>
              </a:rPr>
              <a:t>The application of Piaj theory in education.</a:t>
            </a:r>
            <a:endParaRPr lang="zh-CN" altLang="en-US" sz="2400" i="1" dirty="0">
              <a:solidFill>
                <a:srgbClr val="00000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5797" y="290737"/>
            <a:ext cx="5009960" cy="839562"/>
            <a:chOff x="477086" y="440950"/>
            <a:chExt cx="2458257" cy="839562"/>
          </a:xfrm>
        </p:grpSpPr>
        <p:grpSp>
          <p:nvGrpSpPr>
            <p:cNvPr id="3" name="组合 2"/>
            <p:cNvGrpSpPr/>
            <p:nvPr/>
          </p:nvGrpSpPr>
          <p:grpSpPr>
            <a:xfrm>
              <a:off x="477086" y="440950"/>
              <a:ext cx="763927" cy="739765"/>
              <a:chOff x="4047600" y="12678"/>
              <a:chExt cx="3349519" cy="3243577"/>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41" y="590385"/>
                <a:ext cx="3239078" cy="2665870"/>
              </a:xfrm>
              <a:prstGeom prst="rect">
                <a:avLst/>
              </a:prstGeom>
            </p:spPr>
          </p:pic>
        </p:grpSp>
        <p:sp>
          <p:nvSpPr>
            <p:cNvPr id="4" name="文本框 19"/>
            <p:cNvSpPr txBox="1"/>
            <p:nvPr/>
          </p:nvSpPr>
          <p:spPr>
            <a:xfrm>
              <a:off x="1244820" y="880402"/>
              <a:ext cx="169052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皮亚杰理论在教育中的应用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7" name="矩形 6"/>
          <p:cNvSpPr/>
          <p:nvPr/>
        </p:nvSpPr>
        <p:spPr>
          <a:xfrm>
            <a:off x="1568823" y="1574410"/>
            <a:ext cx="9054352" cy="2585323"/>
          </a:xfrm>
          <a:prstGeom prst="rect">
            <a:avLst/>
          </a:prstGeom>
        </p:spPr>
        <p:txBody>
          <a:bodyPr wrap="square">
            <a:spAutoFit/>
          </a:bodyPr>
          <a:lstStyle/>
          <a:p>
            <a:pPr>
              <a:lnSpc>
                <a:spcPct val="150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如果学生缺乏这种能力，他们将不会在学术上受益，因为他们的具体感官数据和文字解释</a:t>
            </a:r>
            <a:r>
              <a:rPr lang="zh-CN" altLang="en-US" sz="2400" dirty="0">
                <a:latin typeface="楷体" panose="02010609060101010101" pitchFamily="49" charset="-122"/>
                <a:ea typeface="楷体" panose="02010609060101010101" pitchFamily="49" charset="-122"/>
              </a:rPr>
              <a:t>的能力</a:t>
            </a:r>
            <a:r>
              <a:rPr lang="zh-CN" altLang="zh-CN" sz="2400" dirty="0">
                <a:latin typeface="楷体" panose="02010609060101010101" pitchFamily="49" charset="-122"/>
                <a:ea typeface="楷体" panose="02010609060101010101" pitchFamily="49" charset="-122"/>
              </a:rPr>
              <a:t>有限。</a:t>
            </a:r>
            <a:endParaRPr lang="en-US" altLang="zh-CN" sz="2400" dirty="0">
              <a:latin typeface="楷体" panose="02010609060101010101" pitchFamily="49" charset="-122"/>
              <a:ea typeface="楷体" panose="02010609060101010101" pitchFamily="49" charset="-122"/>
            </a:endParaRPr>
          </a:p>
          <a:p>
            <a:pPr>
              <a:lnSpc>
                <a:spcPct val="150000"/>
              </a:lnSpc>
            </a:pPr>
            <a:r>
              <a:rPr lang="en-US" altLang="zh-CN" sz="2400" dirty="0">
                <a:solidFill>
                  <a:srgbClr val="FF0000"/>
                </a:solidFill>
                <a:latin typeface="楷体" panose="02010609060101010101" pitchFamily="49" charset="-122"/>
                <a:ea typeface="楷体" panose="02010609060101010101" pitchFamily="49" charset="-122"/>
              </a:rPr>
              <a:t>    </a:t>
            </a:r>
            <a:r>
              <a:rPr lang="zh-CN" altLang="zh-CN" sz="2400" dirty="0">
                <a:solidFill>
                  <a:srgbClr val="FF0000"/>
                </a:solidFill>
                <a:latin typeface="楷体" panose="02010609060101010101" pitchFamily="49" charset="-122"/>
                <a:ea typeface="楷体" panose="02010609060101010101" pitchFamily="49" charset="-122"/>
              </a:rPr>
              <a:t>例如，</a:t>
            </a:r>
            <a:r>
              <a:rPr lang="zh-CN" altLang="zh-CN" sz="2400" dirty="0">
                <a:latin typeface="楷体" panose="02010609060101010101" pitchFamily="49" charset="-122"/>
                <a:ea typeface="楷体" panose="02010609060101010101" pitchFamily="49" charset="-122"/>
              </a:rPr>
              <a:t>如果学生正在学习分数，他或她可能无法识别三分之一和九分之三是相等的。</a:t>
            </a:r>
            <a:endParaRPr lang="zh-CN" altLang="en-US" sz="2400" dirty="0">
              <a:latin typeface="楷体" panose="02010609060101010101" pitchFamily="49" charset="-122"/>
              <a:ea typeface="楷体" panose="02010609060101010101" pitchFamily="49" charset="-122"/>
            </a:endParaRPr>
          </a:p>
          <a:p>
            <a:endParaRPr lang="zh-CN" altLang="en-US" dirty="0"/>
          </a:p>
        </p:txBody>
      </p:sp>
      <p:sp>
        <p:nvSpPr>
          <p:cNvPr id="9" name="矩形 8"/>
          <p:cNvSpPr/>
          <p:nvPr/>
        </p:nvSpPr>
        <p:spPr>
          <a:xfrm>
            <a:off x="1675887" y="3873603"/>
            <a:ext cx="8840225" cy="1667764"/>
          </a:xfrm>
          <a:prstGeom prst="rect">
            <a:avLst/>
          </a:prstGeom>
        </p:spPr>
        <p:txBody>
          <a:bodyPr wrap="square">
            <a:spAutoFit/>
          </a:bodyPr>
          <a:lstStyle/>
          <a:p>
            <a:pPr indent="457200">
              <a:lnSpc>
                <a:spcPct val="150000"/>
              </a:lnSpc>
            </a:pPr>
            <a:r>
              <a:rPr lang="zh-CN" altLang="zh-CN" sz="2400" dirty="0">
                <a:latin typeface="楷体" panose="02010609060101010101" pitchFamily="49" charset="-122"/>
                <a:ea typeface="楷体" panose="02010609060101010101" pitchFamily="49" charset="-122"/>
              </a:rPr>
              <a:t>通过</a:t>
            </a:r>
            <a:r>
              <a:rPr lang="zh-CN" altLang="zh-CN" sz="2400" dirty="0">
                <a:solidFill>
                  <a:srgbClr val="FF0000"/>
                </a:solidFill>
                <a:latin typeface="楷体" panose="02010609060101010101" pitchFamily="49" charset="-122"/>
                <a:ea typeface="楷体" panose="02010609060101010101" pitchFamily="49" charset="-122"/>
              </a:rPr>
              <a:t>做家务和玩游戏</a:t>
            </a:r>
            <a:r>
              <a:rPr lang="zh-CN" altLang="zh-CN" sz="2400" dirty="0">
                <a:latin typeface="楷体" panose="02010609060101010101" pitchFamily="49" charset="-122"/>
                <a:ea typeface="楷体" panose="02010609060101010101" pitchFamily="49" charset="-122"/>
              </a:rPr>
              <a:t>来对恒常性保护。皮亚杰认为保护是</a:t>
            </a:r>
            <a:r>
              <a:rPr lang="zh-CN" altLang="zh-CN" sz="2400" dirty="0">
                <a:solidFill>
                  <a:srgbClr val="FF0000"/>
                </a:solidFill>
                <a:latin typeface="楷体" panose="02010609060101010101" pitchFamily="49" charset="-122"/>
                <a:ea typeface="楷体" panose="02010609060101010101" pitchFamily="49" charset="-122"/>
              </a:rPr>
              <a:t>在</a:t>
            </a:r>
            <a:r>
              <a:rPr lang="en-US" altLang="zh-CN" sz="2400" dirty="0">
                <a:solidFill>
                  <a:srgbClr val="FF0000"/>
                </a:solidFill>
                <a:latin typeface="楷体" panose="02010609060101010101" pitchFamily="49" charset="-122"/>
                <a:ea typeface="楷体" panose="02010609060101010101" pitchFamily="49" charset="-122"/>
              </a:rPr>
              <a:t>7</a:t>
            </a:r>
            <a:r>
              <a:rPr lang="zh-CN" altLang="zh-CN" sz="2400" dirty="0">
                <a:solidFill>
                  <a:srgbClr val="FF0000"/>
                </a:solidFill>
                <a:latin typeface="楷体" panose="02010609060101010101" pitchFamily="49" charset="-122"/>
                <a:ea typeface="楷体" panose="02010609060101010101" pitchFamily="49" charset="-122"/>
              </a:rPr>
              <a:t>岁和</a:t>
            </a:r>
            <a:r>
              <a:rPr lang="en-US" altLang="zh-CN" sz="2400" dirty="0">
                <a:solidFill>
                  <a:srgbClr val="FF0000"/>
                </a:solidFill>
                <a:latin typeface="楷体" panose="02010609060101010101" pitchFamily="49" charset="-122"/>
                <a:ea typeface="楷体" panose="02010609060101010101" pitchFamily="49" charset="-122"/>
              </a:rPr>
              <a:t>8</a:t>
            </a:r>
            <a:r>
              <a:rPr lang="zh-CN" altLang="zh-CN" sz="2400" dirty="0">
                <a:solidFill>
                  <a:srgbClr val="FF0000"/>
                </a:solidFill>
                <a:latin typeface="楷体" panose="02010609060101010101" pitchFamily="49" charset="-122"/>
                <a:ea typeface="楷体" panose="02010609060101010101" pitchFamily="49" charset="-122"/>
              </a:rPr>
              <a:t>岁的</a:t>
            </a:r>
            <a:r>
              <a:rPr lang="zh-CN" altLang="zh-CN" sz="2400" dirty="0">
                <a:latin typeface="楷体" panose="02010609060101010101" pitchFamily="49" charset="-122"/>
                <a:ea typeface="楷体" panose="02010609060101010101" pitchFamily="49" charset="-122"/>
              </a:rPr>
              <a:t>学生中发展起来的。</a:t>
            </a:r>
            <a:r>
              <a:rPr lang="zh-CN" altLang="en-US" sz="2400" dirty="0">
                <a:latin typeface="楷体" panose="02010609060101010101" pitchFamily="49" charset="-122"/>
                <a:ea typeface="楷体" panose="02010609060101010101" pitchFamily="49" charset="-122"/>
              </a:rPr>
              <a:t>同时</a:t>
            </a:r>
            <a:r>
              <a:rPr lang="zh-CN" altLang="zh-CN" sz="2400" dirty="0">
                <a:latin typeface="楷体" panose="02010609060101010101" pitchFamily="49" charset="-122"/>
                <a:ea typeface="楷体" panose="02010609060101010101" pitchFamily="49" charset="-122"/>
              </a:rPr>
              <a:t>通过</a:t>
            </a:r>
            <a:r>
              <a:rPr lang="zh-CN" altLang="zh-CN" sz="2400" dirty="0">
                <a:solidFill>
                  <a:srgbClr val="FF0000"/>
                </a:solidFill>
                <a:latin typeface="楷体" panose="02010609060101010101" pitchFamily="49" charset="-122"/>
                <a:ea typeface="楷体" panose="02010609060101010101" pitchFamily="49" charset="-122"/>
              </a:rPr>
              <a:t>鼓励学生注意物体的相似和不同，</a:t>
            </a:r>
            <a:r>
              <a:rPr lang="zh-CN" altLang="zh-CN" sz="2400" dirty="0">
                <a:latin typeface="楷体" panose="02010609060101010101" pitchFamily="49" charset="-122"/>
                <a:ea typeface="楷体" panose="02010609060101010101" pitchFamily="49" charset="-122"/>
              </a:rPr>
              <a:t>增加恒常性的守恒。</a:t>
            </a:r>
            <a:endParaRPr lang="zh-CN" altLang="zh-CN" sz="2400" dirty="0">
              <a:latin typeface="楷体" panose="02010609060101010101" pitchFamily="49" charset="-122"/>
              <a:ea typeface="楷体" panose="02010609060101010101" pitchFamily="49" charset="-122"/>
            </a:endParaRPr>
          </a:p>
        </p:txBody>
      </p:sp>
      <p:sp>
        <p:nvSpPr>
          <p:cNvPr id="8" name="文本框 7"/>
          <p:cNvSpPr txBox="1"/>
          <p:nvPr/>
        </p:nvSpPr>
        <p:spPr>
          <a:xfrm>
            <a:off x="1920240" y="358775"/>
            <a:ext cx="8182610"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Piaj</a:t>
            </a:r>
            <a:r>
              <a:rPr lang="en-US" altLang="zh-CN" sz="2400" i="1" dirty="0">
                <a:solidFill>
                  <a:srgbClr val="000000"/>
                </a:solidFill>
                <a:latin typeface="+mj-ea"/>
                <a:ea typeface="+mj-ea"/>
              </a:rPr>
              <a:t> theory in education.</a:t>
            </a:r>
            <a:endParaRPr lang="zh-CN" altLang="en-US" sz="2400" i="1" dirty="0">
              <a:solidFill>
                <a:srgbClr val="00000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5713014" y="1795860"/>
            <a:ext cx="5948998" cy="3266279"/>
          </a:xfrm>
          <a:prstGeom prst="rect">
            <a:avLst/>
          </a:prstGeom>
        </p:spPr>
        <p:txBody>
          <a:bodyPr wrap="square">
            <a:spAutoFit/>
          </a:bodyPr>
          <a:lstStyle/>
          <a:p>
            <a:pPr indent="457200">
              <a:lnSpc>
                <a:spcPct val="150000"/>
              </a:lnSpc>
            </a:pPr>
            <a:r>
              <a:rPr lang="zh-CN" altLang="zh-CN" sz="2000" dirty="0">
                <a:latin typeface="楷体" panose="02010609060101010101" pitchFamily="49" charset="-122"/>
                <a:ea typeface="楷体" panose="02010609060101010101" pitchFamily="49" charset="-122"/>
              </a:rPr>
              <a:t>维果茨基的</a:t>
            </a:r>
            <a:r>
              <a:rPr lang="zh-CN" altLang="zh-CN" sz="2000" dirty="0">
                <a:solidFill>
                  <a:srgbClr val="FF0000"/>
                </a:solidFill>
                <a:latin typeface="楷体" panose="02010609060101010101" pitchFamily="49" charset="-122"/>
                <a:ea typeface="楷体" panose="02010609060101010101" pitchFamily="49" charset="-122"/>
              </a:rPr>
              <a:t>中心主题是最近发展区</a:t>
            </a:r>
            <a:r>
              <a:rPr lang="en-US" altLang="zh-CN" sz="2000" dirty="0">
                <a:solidFill>
                  <a:srgbClr val="FF0000"/>
                </a:solidFill>
                <a:latin typeface="楷体" panose="02010609060101010101" pitchFamily="49" charset="-122"/>
                <a:ea typeface="楷体" panose="02010609060101010101" pitchFamily="49" charset="-122"/>
              </a:rPr>
              <a:t>(ZPD)</a:t>
            </a:r>
            <a:r>
              <a:rPr lang="zh-CN" altLang="zh-CN" sz="2000" dirty="0">
                <a:latin typeface="楷体" panose="02010609060101010101" pitchFamily="49" charset="-122"/>
                <a:ea typeface="楷体" panose="02010609060101010101" pitchFamily="49" charset="-122"/>
              </a:rPr>
              <a:t>，一个更有能力的人，如老师或同伴，为学生提供帮助；在这种帮助下，学生能够完成任务。</a:t>
            </a:r>
            <a:endParaRPr lang="en-US" altLang="zh-CN" sz="2000" dirty="0">
              <a:latin typeface="楷体" panose="02010609060101010101" pitchFamily="49" charset="-122"/>
              <a:ea typeface="楷体" panose="02010609060101010101" pitchFamily="49" charset="-122"/>
            </a:endParaRPr>
          </a:p>
          <a:p>
            <a:pPr indent="457200">
              <a:lnSpc>
                <a:spcPct val="150000"/>
              </a:lnSpc>
            </a:pPr>
            <a:r>
              <a:rPr lang="zh-CN" altLang="zh-CN" sz="2000" dirty="0">
                <a:latin typeface="楷体" panose="02010609060101010101" pitchFamily="49" charset="-122"/>
                <a:ea typeface="楷体" panose="02010609060101010101" pitchFamily="49" charset="-122"/>
              </a:rPr>
              <a:t>“</a:t>
            </a:r>
            <a:r>
              <a:rPr lang="zh-CN" altLang="zh-CN" sz="2000" dirty="0">
                <a:solidFill>
                  <a:srgbClr val="FF0000"/>
                </a:solidFill>
                <a:latin typeface="楷体" panose="02010609060101010101" pitchFamily="49" charset="-122"/>
                <a:ea typeface="楷体" panose="02010609060101010101" pitchFamily="49" charset="-122"/>
              </a:rPr>
              <a:t>教孩子他们已经知道的东西和即使有帮助他们也做不到的事情是浪费时间</a:t>
            </a:r>
            <a:r>
              <a:rPr lang="zh-CN" altLang="zh-CN"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indent="457200">
              <a:lnSpc>
                <a:spcPct val="150000"/>
              </a:lnSpc>
            </a:pPr>
            <a:r>
              <a:rPr lang="zh-CN" altLang="zh-CN" sz="2000" dirty="0">
                <a:latin typeface="楷体" panose="02010609060101010101" pitchFamily="49" charset="-122"/>
                <a:ea typeface="楷体" panose="02010609060101010101" pitchFamily="49" charset="-122"/>
              </a:rPr>
              <a:t>因此，维果茨基的理论提倡这样一种信念，</a:t>
            </a:r>
            <a:r>
              <a:rPr lang="zh-CN" altLang="zh-CN" sz="2000" dirty="0">
                <a:solidFill>
                  <a:srgbClr val="FF0000"/>
                </a:solidFill>
                <a:latin typeface="楷体" panose="02010609060101010101" pitchFamily="49" charset="-122"/>
                <a:ea typeface="楷体" panose="02010609060101010101" pitchFamily="49" charset="-122"/>
              </a:rPr>
              <a:t>“学到的东西必须教给别人”</a:t>
            </a:r>
            <a:r>
              <a:rPr lang="zh-CN" altLang="zh-CN" sz="2000" dirty="0">
                <a:solidFill>
                  <a:srgbClr val="FF0000"/>
                </a:solidFill>
              </a:rPr>
              <a:t>。</a:t>
            </a:r>
            <a:endParaRPr lang="zh-CN" altLang="en-US" sz="2000" dirty="0">
              <a:solidFill>
                <a:srgbClr val="FF0000"/>
              </a:solidFill>
            </a:endParaRPr>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54492" y="1604629"/>
            <a:ext cx="4041530" cy="3797665"/>
          </a:xfrm>
          <a:prstGeom prst="rect">
            <a:avLst/>
          </a:prstGeom>
          <a:ln>
            <a:noFill/>
          </a:ln>
          <a:effectLst>
            <a:outerShdw blurRad="292100" dist="139700" dir="2700000" algn="tl" rotWithShape="0">
              <a:srgbClr val="333333">
                <a:alpha val="65000"/>
              </a:srgbClr>
            </a:outerShdw>
          </a:effectLst>
        </p:spPr>
      </p:pic>
      <p:grpSp>
        <p:nvGrpSpPr>
          <p:cNvPr id="3" name="组合 2"/>
          <p:cNvGrpSpPr/>
          <p:nvPr/>
        </p:nvGrpSpPr>
        <p:grpSpPr>
          <a:xfrm>
            <a:off x="477086" y="358713"/>
            <a:ext cx="11186160" cy="859788"/>
            <a:chOff x="477086" y="358713"/>
            <a:chExt cx="11186160" cy="859788"/>
          </a:xfrm>
        </p:grpSpPr>
        <p:grpSp>
          <p:nvGrpSpPr>
            <p:cNvPr id="13" name="组合 12"/>
            <p:cNvGrpSpPr/>
            <p:nvPr/>
          </p:nvGrpSpPr>
          <p:grpSpPr>
            <a:xfrm>
              <a:off x="477086" y="440950"/>
              <a:ext cx="5126211" cy="777551"/>
              <a:chOff x="477086" y="440950"/>
              <a:chExt cx="2757910" cy="777551"/>
            </a:xfrm>
          </p:grpSpPr>
          <p:grpSp>
            <p:nvGrpSpPr>
              <p:cNvPr id="14" name="组合 13"/>
              <p:cNvGrpSpPr/>
              <p:nvPr/>
            </p:nvGrpSpPr>
            <p:grpSpPr>
              <a:xfrm>
                <a:off x="477086" y="440950"/>
                <a:ext cx="785657" cy="739766"/>
                <a:chOff x="4047600" y="12678"/>
                <a:chExt cx="3444796" cy="3243581"/>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17" name="文本框 19"/>
              <p:cNvSpPr txBox="1"/>
              <p:nvPr/>
            </p:nvSpPr>
            <p:spPr>
              <a:xfrm>
                <a:off x="1262743" y="818391"/>
                <a:ext cx="197225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维果斯基理论在教育中的应用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2" name="文本框 1"/>
            <p:cNvSpPr txBox="1"/>
            <p:nvPr/>
          </p:nvSpPr>
          <p:spPr>
            <a:xfrm>
              <a:off x="1920441" y="358713"/>
              <a:ext cx="9742805"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Vigoski</a:t>
              </a:r>
              <a:r>
                <a:rPr lang="en-US" altLang="zh-CN" sz="2400" i="1" dirty="0">
                  <a:solidFill>
                    <a:srgbClr val="000000"/>
                  </a:solidFill>
                  <a:latin typeface="+mj-ea"/>
                  <a:ea typeface="+mj-ea"/>
                </a:rPr>
                <a:t> theory in education.</a:t>
              </a:r>
              <a:endParaRPr lang="en-US" altLang="zh-CN" sz="2400" i="1" dirty="0">
                <a:solidFill>
                  <a:srgbClr val="00000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94228" y="2326670"/>
            <a:ext cx="8003544" cy="3222998"/>
          </a:xfrm>
          <a:prstGeom prst="rect">
            <a:avLst/>
          </a:prstGeom>
        </p:spPr>
        <p:txBody>
          <a:bodyPr wrap="square">
            <a:spAutoFit/>
          </a:bodyPr>
          <a:lstStyle/>
          <a:p>
            <a:pPr indent="457200">
              <a:lnSpc>
                <a:spcPct val="150000"/>
              </a:lnSpc>
            </a:pPr>
            <a:r>
              <a:rPr lang="en-US" altLang="zh-CN" sz="2400" dirty="0">
                <a:solidFill>
                  <a:srgbClr val="FF0000"/>
                </a:solidFill>
                <a:latin typeface="楷体" panose="02010609060101010101" pitchFamily="49" charset="-122"/>
                <a:ea typeface="楷体" panose="02010609060101010101" pitchFamily="49" charset="-122"/>
              </a:rPr>
              <a:t> </a:t>
            </a:r>
            <a:r>
              <a:rPr lang="zh-CN" altLang="zh-CN" sz="2800" dirty="0">
                <a:solidFill>
                  <a:srgbClr val="FF0000"/>
                </a:solidFill>
                <a:latin typeface="楷体" panose="02010609060101010101" pitchFamily="49" charset="-122"/>
                <a:ea typeface="楷体" panose="02010609060101010101" pitchFamily="49" charset="-122"/>
              </a:rPr>
              <a:t>思维导图</a:t>
            </a:r>
            <a:r>
              <a:rPr lang="zh-CN" altLang="zh-CN" sz="2800" dirty="0">
                <a:latin typeface="楷体" panose="02010609060101010101" pitchFamily="49" charset="-122"/>
                <a:ea typeface="楷体" panose="02010609060101010101" pitchFamily="49" charset="-122"/>
              </a:rPr>
              <a:t>是一种教学策略，可以用于</a:t>
            </a:r>
            <a:r>
              <a:rPr lang="en-US" altLang="zh-CN" sz="2800" dirty="0">
                <a:latin typeface="楷体" panose="02010609060101010101" pitchFamily="49" charset="-122"/>
                <a:ea typeface="楷体" panose="02010609060101010101" pitchFamily="49" charset="-122"/>
              </a:rPr>
              <a:t>ZPD</a:t>
            </a:r>
            <a:r>
              <a:rPr lang="zh-CN" altLang="zh-CN" sz="2800" dirty="0">
                <a:latin typeface="楷体" panose="02010609060101010101" pitchFamily="49" charset="-122"/>
                <a:ea typeface="楷体" panose="02010609060101010101" pitchFamily="49" charset="-122"/>
              </a:rPr>
              <a:t>的高年级小学生和中学生。这个策略帮助学生思考他们如何创造意义。</a:t>
            </a:r>
            <a:endParaRPr lang="en-US" altLang="zh-CN" sz="2800" dirty="0">
              <a:latin typeface="楷体" panose="02010609060101010101" pitchFamily="49" charset="-122"/>
              <a:ea typeface="楷体" panose="02010609060101010101" pitchFamily="49" charset="-122"/>
            </a:endParaRPr>
          </a:p>
          <a:p>
            <a:pPr indent="457200">
              <a:lnSpc>
                <a:spcPct val="150000"/>
              </a:lnSpc>
            </a:pP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思维导图帮助教师确定学生在</a:t>
            </a:r>
            <a:r>
              <a:rPr lang="zh-CN" altLang="en-US" sz="2800" dirty="0">
                <a:latin typeface="楷体" panose="02010609060101010101" pitchFamily="49" charset="-122"/>
                <a:ea typeface="楷体" panose="02010609060101010101" pitchFamily="49" charset="-122"/>
              </a:rPr>
              <a:t>学习</a:t>
            </a:r>
            <a:r>
              <a:rPr lang="zh-CN" altLang="zh-CN" sz="2800" dirty="0">
                <a:latin typeface="楷体" panose="02010609060101010101" pitchFamily="49" charset="-122"/>
                <a:ea typeface="楷体" panose="02010609060101010101" pitchFamily="49" charset="-122"/>
              </a:rPr>
              <a:t>中遇到困难的原因和方式。</a:t>
            </a:r>
            <a:endParaRPr lang="zh-CN" altLang="en-US" sz="2800" dirty="0">
              <a:latin typeface="楷体" panose="02010609060101010101" pitchFamily="49" charset="-122"/>
              <a:ea typeface="楷体" panose="02010609060101010101" pitchFamily="49" charset="-122"/>
            </a:endParaRPr>
          </a:p>
        </p:txBody>
      </p:sp>
      <p:grpSp>
        <p:nvGrpSpPr>
          <p:cNvPr id="16" name="组合 15"/>
          <p:cNvGrpSpPr/>
          <p:nvPr/>
        </p:nvGrpSpPr>
        <p:grpSpPr>
          <a:xfrm>
            <a:off x="292528" y="673444"/>
            <a:ext cx="9453880" cy="909167"/>
            <a:chOff x="477086" y="358713"/>
            <a:chExt cx="9453880" cy="909167"/>
          </a:xfrm>
        </p:grpSpPr>
        <p:grpSp>
          <p:nvGrpSpPr>
            <p:cNvPr id="17" name="组合 16"/>
            <p:cNvGrpSpPr/>
            <p:nvPr/>
          </p:nvGrpSpPr>
          <p:grpSpPr>
            <a:xfrm>
              <a:off x="477086" y="440950"/>
              <a:ext cx="5126211" cy="826930"/>
              <a:chOff x="477086" y="440950"/>
              <a:chExt cx="2757910" cy="826930"/>
            </a:xfrm>
          </p:grpSpPr>
          <p:grpSp>
            <p:nvGrpSpPr>
              <p:cNvPr id="19" name="组合 18"/>
              <p:cNvGrpSpPr/>
              <p:nvPr/>
            </p:nvGrpSpPr>
            <p:grpSpPr>
              <a:xfrm>
                <a:off x="477086" y="440950"/>
                <a:ext cx="785657" cy="739766"/>
                <a:chOff x="4047600" y="12678"/>
                <a:chExt cx="3444796" cy="3243581"/>
              </a:xfrm>
            </p:grpSpPr>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20" name="文本框 19"/>
              <p:cNvSpPr txBox="1"/>
              <p:nvPr/>
            </p:nvSpPr>
            <p:spPr>
              <a:xfrm>
                <a:off x="1262743" y="867770"/>
                <a:ext cx="197225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维果斯基理论在教育中的应用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18" name="文本框 17"/>
            <p:cNvSpPr txBox="1"/>
            <p:nvPr/>
          </p:nvSpPr>
          <p:spPr>
            <a:xfrm>
              <a:off x="1920441" y="358713"/>
              <a:ext cx="8010525"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Vigoski</a:t>
              </a:r>
              <a:r>
                <a:rPr lang="en-US" altLang="zh-CN" sz="2400" i="1" dirty="0">
                  <a:solidFill>
                    <a:srgbClr val="000000"/>
                  </a:solidFill>
                  <a:latin typeface="+mj-ea"/>
                  <a:ea typeface="+mj-ea"/>
                </a:rPr>
                <a:t> theory in education.</a:t>
              </a:r>
              <a:endParaRPr lang="en-US" altLang="zh-CN" sz="2400" i="1" dirty="0">
                <a:solidFill>
                  <a:srgbClr val="00000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5271" y="3465109"/>
            <a:ext cx="5335636" cy="4576546"/>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972" y="2444284"/>
            <a:ext cx="3559211" cy="1969432"/>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33" y="-643584"/>
            <a:ext cx="3135376" cy="396047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514" y="-2275497"/>
            <a:ext cx="2235007" cy="455099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8744" y="4833511"/>
            <a:ext cx="2564000" cy="2116203"/>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7269" y="676966"/>
            <a:ext cx="9681780" cy="5576283"/>
          </a:xfrm>
          <a:prstGeom prst="rect">
            <a:avLst/>
          </a:prstGeom>
        </p:spPr>
      </p:pic>
      <p:grpSp>
        <p:nvGrpSpPr>
          <p:cNvPr id="55" name="组合 54"/>
          <p:cNvGrpSpPr/>
          <p:nvPr/>
        </p:nvGrpSpPr>
        <p:grpSpPr>
          <a:xfrm>
            <a:off x="6409443" y="3570321"/>
            <a:ext cx="4074261" cy="1069975"/>
            <a:chOff x="6419912" y="3679825"/>
            <a:chExt cx="4074261" cy="1069975"/>
          </a:xfrm>
        </p:grpSpPr>
        <p:sp>
          <p:nvSpPr>
            <p:cNvPr id="39" name="矩形 38"/>
            <p:cNvSpPr/>
            <p:nvPr/>
          </p:nvSpPr>
          <p:spPr>
            <a:xfrm>
              <a:off x="6419912" y="3679825"/>
              <a:ext cx="4074261" cy="1069975"/>
            </a:xfrm>
            <a:prstGeom prst="rect">
              <a:avLst/>
            </a:prstGeom>
            <a:solidFill>
              <a:srgbClr val="FDFDFD"/>
            </a:solidFill>
            <a:ln>
              <a:gradFill flip="none" rotWithShape="1">
                <a:gsLst>
                  <a:gs pos="0">
                    <a:srgbClr val="CD9C3F"/>
                  </a:gs>
                  <a:gs pos="74000">
                    <a:srgbClr val="D5A848"/>
                  </a:gs>
                  <a:gs pos="38000">
                    <a:srgbClr val="FDE998"/>
                  </a:gs>
                  <a:gs pos="100000">
                    <a:srgbClr val="FDE998"/>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1" name="矩形 40"/>
            <p:cNvSpPr/>
            <p:nvPr/>
          </p:nvSpPr>
          <p:spPr>
            <a:xfrm>
              <a:off x="6704739" y="3791424"/>
              <a:ext cx="1896470" cy="398780"/>
            </a:xfrm>
            <a:prstGeom prst="rect">
              <a:avLst/>
            </a:prstGeom>
          </p:spPr>
          <p:txBody>
            <a:bodyPr wrap="square">
              <a:spAutoFit/>
            </a:bodyPr>
            <a:lstStyle/>
            <a:p>
              <a:r>
                <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第四部分</a:t>
              </a:r>
              <a:endPar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2" name="矩形 41"/>
            <p:cNvSpPr/>
            <p:nvPr/>
          </p:nvSpPr>
          <p:spPr>
            <a:xfrm>
              <a:off x="6637135" y="4198538"/>
              <a:ext cx="2321780" cy="328936"/>
            </a:xfrm>
            <a:prstGeom prst="rect">
              <a:avLst/>
            </a:prstGeom>
            <a:noFill/>
          </p:spPr>
          <p:txBody>
            <a:bodyPr wrap="square" rtlCol="0">
              <a:spAutoFit/>
            </a:bodyPr>
            <a:lstStyle/>
            <a:p>
              <a:pPr>
                <a:lnSpc>
                  <a:spcPct val="120000"/>
                </a:lnSpc>
              </a:pPr>
              <a:r>
                <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B&amp;P</a:t>
              </a:r>
              <a:r>
                <a:rPr lang="zh-CN" altLang="en-US"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示范学校</a:t>
              </a:r>
              <a:endPar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8" name="group_22974"/>
            <p:cNvSpPr>
              <a:spLocks noChangeAspect="1"/>
            </p:cNvSpPr>
            <p:nvPr/>
          </p:nvSpPr>
          <p:spPr bwMode="auto">
            <a:xfrm>
              <a:off x="9468339" y="3775558"/>
              <a:ext cx="941678" cy="866245"/>
            </a:xfrm>
            <a:custGeom>
              <a:avLst/>
              <a:gdLst>
                <a:gd name="T0" fmla="*/ 1063 w 1485"/>
                <a:gd name="T1" fmla="*/ 120 h 1368"/>
                <a:gd name="T2" fmla="*/ 1131 w 1485"/>
                <a:gd name="T3" fmla="*/ 88 h 1368"/>
                <a:gd name="T4" fmla="*/ 1154 w 1485"/>
                <a:gd name="T5" fmla="*/ 171 h 1368"/>
                <a:gd name="T6" fmla="*/ 1281 w 1485"/>
                <a:gd name="T7" fmla="*/ 424 h 1368"/>
                <a:gd name="T8" fmla="*/ 1281 w 1485"/>
                <a:gd name="T9" fmla="*/ 522 h 1368"/>
                <a:gd name="T10" fmla="*/ 1299 w 1485"/>
                <a:gd name="T11" fmla="*/ 519 h 1368"/>
                <a:gd name="T12" fmla="*/ 1299 w 1485"/>
                <a:gd name="T13" fmla="*/ 619 h 1368"/>
                <a:gd name="T14" fmla="*/ 1244 w 1485"/>
                <a:gd name="T15" fmla="*/ 670 h 1368"/>
                <a:gd name="T16" fmla="*/ 1153 w 1485"/>
                <a:gd name="T17" fmla="*/ 871 h 1368"/>
                <a:gd name="T18" fmla="*/ 1485 w 1485"/>
                <a:gd name="T19" fmla="*/ 1328 h 1368"/>
                <a:gd name="T20" fmla="*/ 1353 w 1485"/>
                <a:gd name="T21" fmla="*/ 1328 h 1368"/>
                <a:gd name="T22" fmla="*/ 1018 w 1485"/>
                <a:gd name="T23" fmla="*/ 845 h 1368"/>
                <a:gd name="T24" fmla="*/ 1083 w 1485"/>
                <a:gd name="T25" fmla="*/ 682 h 1368"/>
                <a:gd name="T26" fmla="*/ 1148 w 1485"/>
                <a:gd name="T27" fmla="*/ 598 h 1368"/>
                <a:gd name="T28" fmla="*/ 1129 w 1485"/>
                <a:gd name="T29" fmla="*/ 436 h 1368"/>
                <a:gd name="T30" fmla="*/ 1129 w 1485"/>
                <a:gd name="T31" fmla="*/ 373 h 1368"/>
                <a:gd name="T32" fmla="*/ 1063 w 1485"/>
                <a:gd name="T33" fmla="*/ 120 h 1368"/>
                <a:gd name="T34" fmla="*/ 465 w 1485"/>
                <a:gd name="T35" fmla="*/ 846 h 1368"/>
                <a:gd name="T36" fmla="*/ 405 w 1485"/>
                <a:gd name="T37" fmla="*/ 682 h 1368"/>
                <a:gd name="T38" fmla="*/ 334 w 1485"/>
                <a:gd name="T39" fmla="*/ 596 h 1368"/>
                <a:gd name="T40" fmla="*/ 358 w 1485"/>
                <a:gd name="T41" fmla="*/ 436 h 1368"/>
                <a:gd name="T42" fmla="*/ 358 w 1485"/>
                <a:gd name="T43" fmla="*/ 372 h 1368"/>
                <a:gd name="T44" fmla="*/ 357 w 1485"/>
                <a:gd name="T45" fmla="*/ 316 h 1368"/>
                <a:gd name="T46" fmla="*/ 372 w 1485"/>
                <a:gd name="T47" fmla="*/ 161 h 1368"/>
                <a:gd name="T48" fmla="*/ 206 w 1485"/>
                <a:gd name="T49" fmla="*/ 424 h 1368"/>
                <a:gd name="T50" fmla="*/ 206 w 1485"/>
                <a:gd name="T51" fmla="*/ 522 h 1368"/>
                <a:gd name="T52" fmla="*/ 188 w 1485"/>
                <a:gd name="T53" fmla="*/ 519 h 1368"/>
                <a:gd name="T54" fmla="*/ 183 w 1485"/>
                <a:gd name="T55" fmla="*/ 617 h 1368"/>
                <a:gd name="T56" fmla="*/ 243 w 1485"/>
                <a:gd name="T57" fmla="*/ 670 h 1368"/>
                <a:gd name="T58" fmla="*/ 329 w 1485"/>
                <a:gd name="T59" fmla="*/ 872 h 1368"/>
                <a:gd name="T60" fmla="*/ 0 w 1485"/>
                <a:gd name="T61" fmla="*/ 1328 h 1368"/>
                <a:gd name="T62" fmla="*/ 132 w 1485"/>
                <a:gd name="T63" fmla="*/ 1328 h 1368"/>
                <a:gd name="T64" fmla="*/ 465 w 1485"/>
                <a:gd name="T65" fmla="*/ 846 h 1368"/>
                <a:gd name="T66" fmla="*/ 941 w 1485"/>
                <a:gd name="T67" fmla="*/ 864 h 1368"/>
                <a:gd name="T68" fmla="*/ 1041 w 1485"/>
                <a:gd name="T69" fmla="*/ 642 h 1368"/>
                <a:gd name="T70" fmla="*/ 1102 w 1485"/>
                <a:gd name="T71" fmla="*/ 586 h 1368"/>
                <a:gd name="T72" fmla="*/ 1102 w 1485"/>
                <a:gd name="T73" fmla="*/ 476 h 1368"/>
                <a:gd name="T74" fmla="*/ 1081 w 1485"/>
                <a:gd name="T75" fmla="*/ 479 h 1368"/>
                <a:gd name="T76" fmla="*/ 1081 w 1485"/>
                <a:gd name="T77" fmla="*/ 372 h 1368"/>
                <a:gd name="T78" fmla="*/ 941 w 1485"/>
                <a:gd name="T79" fmla="*/ 92 h 1368"/>
                <a:gd name="T80" fmla="*/ 916 w 1485"/>
                <a:gd name="T81" fmla="*/ 0 h 1368"/>
                <a:gd name="T82" fmla="*/ 640 w 1485"/>
                <a:gd name="T83" fmla="*/ 73 h 1368"/>
                <a:gd name="T84" fmla="*/ 643 w 1485"/>
                <a:gd name="T85" fmla="*/ 74 h 1368"/>
                <a:gd name="T86" fmla="*/ 406 w 1485"/>
                <a:gd name="T87" fmla="*/ 372 h 1368"/>
                <a:gd name="T88" fmla="*/ 406 w 1485"/>
                <a:gd name="T89" fmla="*/ 479 h 1368"/>
                <a:gd name="T90" fmla="*/ 386 w 1485"/>
                <a:gd name="T91" fmla="*/ 476 h 1368"/>
                <a:gd name="T92" fmla="*/ 380 w 1485"/>
                <a:gd name="T93" fmla="*/ 584 h 1368"/>
                <a:gd name="T94" fmla="*/ 446 w 1485"/>
                <a:gd name="T95" fmla="*/ 642 h 1368"/>
                <a:gd name="T96" fmla="*/ 541 w 1485"/>
                <a:gd name="T97" fmla="*/ 865 h 1368"/>
                <a:gd name="T98" fmla="*/ 178 w 1485"/>
                <a:gd name="T99" fmla="*/ 1368 h 1368"/>
                <a:gd name="T100" fmla="*/ 1307 w 1485"/>
                <a:gd name="T101" fmla="*/ 1368 h 1368"/>
                <a:gd name="T102" fmla="*/ 941 w 1485"/>
                <a:gd name="T103" fmla="*/ 864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1368">
                  <a:moveTo>
                    <a:pt x="1063" y="120"/>
                  </a:moveTo>
                  <a:cubicBezTo>
                    <a:pt x="1092" y="111"/>
                    <a:pt x="1117" y="101"/>
                    <a:pt x="1131" y="88"/>
                  </a:cubicBezTo>
                  <a:cubicBezTo>
                    <a:pt x="1131" y="88"/>
                    <a:pt x="1132" y="127"/>
                    <a:pt x="1154" y="171"/>
                  </a:cubicBezTo>
                  <a:cubicBezTo>
                    <a:pt x="1269" y="215"/>
                    <a:pt x="1284" y="318"/>
                    <a:pt x="1281" y="424"/>
                  </a:cubicBezTo>
                  <a:lnTo>
                    <a:pt x="1281" y="522"/>
                  </a:lnTo>
                  <a:cubicBezTo>
                    <a:pt x="1287" y="519"/>
                    <a:pt x="1293" y="518"/>
                    <a:pt x="1299" y="519"/>
                  </a:cubicBezTo>
                  <a:cubicBezTo>
                    <a:pt x="1319" y="525"/>
                    <a:pt x="1308" y="584"/>
                    <a:pt x="1299" y="619"/>
                  </a:cubicBezTo>
                  <a:cubicBezTo>
                    <a:pt x="1290" y="653"/>
                    <a:pt x="1264" y="674"/>
                    <a:pt x="1244" y="670"/>
                  </a:cubicBezTo>
                  <a:cubicBezTo>
                    <a:pt x="1230" y="762"/>
                    <a:pt x="1198" y="828"/>
                    <a:pt x="1153" y="871"/>
                  </a:cubicBezTo>
                  <a:cubicBezTo>
                    <a:pt x="1347" y="941"/>
                    <a:pt x="1485" y="1119"/>
                    <a:pt x="1485" y="1328"/>
                  </a:cubicBezTo>
                  <a:lnTo>
                    <a:pt x="1353" y="1328"/>
                  </a:lnTo>
                  <a:cubicBezTo>
                    <a:pt x="1338" y="1123"/>
                    <a:pt x="1209" y="938"/>
                    <a:pt x="1018" y="845"/>
                  </a:cubicBezTo>
                  <a:cubicBezTo>
                    <a:pt x="1047" y="800"/>
                    <a:pt x="1069" y="746"/>
                    <a:pt x="1083" y="682"/>
                  </a:cubicBezTo>
                  <a:cubicBezTo>
                    <a:pt x="1113" y="668"/>
                    <a:pt x="1137" y="638"/>
                    <a:pt x="1148" y="598"/>
                  </a:cubicBezTo>
                  <a:cubicBezTo>
                    <a:pt x="1157" y="564"/>
                    <a:pt x="1182" y="466"/>
                    <a:pt x="1129" y="436"/>
                  </a:cubicBezTo>
                  <a:lnTo>
                    <a:pt x="1129" y="373"/>
                  </a:lnTo>
                  <a:cubicBezTo>
                    <a:pt x="1131" y="316"/>
                    <a:pt x="1134" y="203"/>
                    <a:pt x="1063" y="120"/>
                  </a:cubicBezTo>
                  <a:close/>
                  <a:moveTo>
                    <a:pt x="465" y="846"/>
                  </a:moveTo>
                  <a:cubicBezTo>
                    <a:pt x="438" y="802"/>
                    <a:pt x="418" y="748"/>
                    <a:pt x="405" y="682"/>
                  </a:cubicBezTo>
                  <a:cubicBezTo>
                    <a:pt x="372" y="668"/>
                    <a:pt x="344" y="635"/>
                    <a:pt x="334" y="596"/>
                  </a:cubicBezTo>
                  <a:cubicBezTo>
                    <a:pt x="324" y="556"/>
                    <a:pt x="306" y="465"/>
                    <a:pt x="358" y="436"/>
                  </a:cubicBezTo>
                  <a:lnTo>
                    <a:pt x="358" y="372"/>
                  </a:lnTo>
                  <a:cubicBezTo>
                    <a:pt x="358" y="352"/>
                    <a:pt x="357" y="334"/>
                    <a:pt x="357" y="316"/>
                  </a:cubicBezTo>
                  <a:cubicBezTo>
                    <a:pt x="355" y="256"/>
                    <a:pt x="356" y="204"/>
                    <a:pt x="372" y="161"/>
                  </a:cubicBezTo>
                  <a:cubicBezTo>
                    <a:pt x="175" y="193"/>
                    <a:pt x="206" y="281"/>
                    <a:pt x="206" y="424"/>
                  </a:cubicBezTo>
                  <a:lnTo>
                    <a:pt x="206" y="522"/>
                  </a:lnTo>
                  <a:cubicBezTo>
                    <a:pt x="200" y="519"/>
                    <a:pt x="194" y="518"/>
                    <a:pt x="188" y="519"/>
                  </a:cubicBezTo>
                  <a:cubicBezTo>
                    <a:pt x="168" y="525"/>
                    <a:pt x="174" y="582"/>
                    <a:pt x="183" y="617"/>
                  </a:cubicBezTo>
                  <a:cubicBezTo>
                    <a:pt x="192" y="651"/>
                    <a:pt x="223" y="674"/>
                    <a:pt x="243" y="670"/>
                  </a:cubicBezTo>
                  <a:cubicBezTo>
                    <a:pt x="258" y="766"/>
                    <a:pt x="288" y="830"/>
                    <a:pt x="329" y="872"/>
                  </a:cubicBezTo>
                  <a:cubicBezTo>
                    <a:pt x="137" y="943"/>
                    <a:pt x="0" y="1120"/>
                    <a:pt x="0" y="1328"/>
                  </a:cubicBezTo>
                  <a:lnTo>
                    <a:pt x="132" y="1328"/>
                  </a:lnTo>
                  <a:cubicBezTo>
                    <a:pt x="147" y="1124"/>
                    <a:pt x="275" y="939"/>
                    <a:pt x="465" y="846"/>
                  </a:cubicBezTo>
                  <a:close/>
                  <a:moveTo>
                    <a:pt x="941" y="864"/>
                  </a:moveTo>
                  <a:cubicBezTo>
                    <a:pt x="990" y="816"/>
                    <a:pt x="1025" y="743"/>
                    <a:pt x="1041" y="642"/>
                  </a:cubicBezTo>
                  <a:cubicBezTo>
                    <a:pt x="1063" y="646"/>
                    <a:pt x="1092" y="624"/>
                    <a:pt x="1102" y="586"/>
                  </a:cubicBezTo>
                  <a:cubicBezTo>
                    <a:pt x="1112" y="547"/>
                    <a:pt x="1124" y="482"/>
                    <a:pt x="1102" y="476"/>
                  </a:cubicBezTo>
                  <a:cubicBezTo>
                    <a:pt x="1095" y="475"/>
                    <a:pt x="1088" y="476"/>
                    <a:pt x="1081" y="479"/>
                  </a:cubicBezTo>
                  <a:lnTo>
                    <a:pt x="1081" y="372"/>
                  </a:lnTo>
                  <a:cubicBezTo>
                    <a:pt x="1085" y="254"/>
                    <a:pt x="1069" y="141"/>
                    <a:pt x="941" y="92"/>
                  </a:cubicBezTo>
                  <a:cubicBezTo>
                    <a:pt x="918" y="44"/>
                    <a:pt x="916" y="0"/>
                    <a:pt x="916" y="0"/>
                  </a:cubicBezTo>
                  <a:cubicBezTo>
                    <a:pt x="859" y="52"/>
                    <a:pt x="640" y="73"/>
                    <a:pt x="640" y="73"/>
                  </a:cubicBezTo>
                  <a:lnTo>
                    <a:pt x="643" y="74"/>
                  </a:lnTo>
                  <a:cubicBezTo>
                    <a:pt x="366" y="102"/>
                    <a:pt x="406" y="202"/>
                    <a:pt x="406" y="372"/>
                  </a:cubicBezTo>
                  <a:lnTo>
                    <a:pt x="406" y="479"/>
                  </a:lnTo>
                  <a:cubicBezTo>
                    <a:pt x="399" y="476"/>
                    <a:pt x="392" y="475"/>
                    <a:pt x="386" y="476"/>
                  </a:cubicBezTo>
                  <a:cubicBezTo>
                    <a:pt x="363" y="482"/>
                    <a:pt x="370" y="545"/>
                    <a:pt x="380" y="584"/>
                  </a:cubicBezTo>
                  <a:cubicBezTo>
                    <a:pt x="390" y="622"/>
                    <a:pt x="424" y="647"/>
                    <a:pt x="446" y="642"/>
                  </a:cubicBezTo>
                  <a:cubicBezTo>
                    <a:pt x="463" y="749"/>
                    <a:pt x="496" y="819"/>
                    <a:pt x="541" y="865"/>
                  </a:cubicBezTo>
                  <a:cubicBezTo>
                    <a:pt x="329" y="943"/>
                    <a:pt x="178" y="1139"/>
                    <a:pt x="178" y="1368"/>
                  </a:cubicBezTo>
                  <a:lnTo>
                    <a:pt x="1307" y="1368"/>
                  </a:lnTo>
                  <a:cubicBezTo>
                    <a:pt x="1306" y="1137"/>
                    <a:pt x="1154" y="941"/>
                    <a:pt x="941" y="864"/>
                  </a:cubicBezTo>
                  <a:close/>
                </a:path>
              </a:pathLst>
            </a:custGeom>
            <a:solidFill>
              <a:schemeClr val="accent1">
                <a:alpha val="7000"/>
              </a:schemeClr>
            </a:solidFill>
            <a:ln>
              <a:noFill/>
            </a:ln>
          </p:spPr>
          <p:txBody>
            <a:bodyPr/>
            <a:lstStyle/>
            <a:p>
              <a:endParaRPr lang="zh-CN" altLang="en-US" sz="20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3" name="组合 2"/>
          <p:cNvGrpSpPr/>
          <p:nvPr/>
        </p:nvGrpSpPr>
        <p:grpSpPr>
          <a:xfrm>
            <a:off x="1707050" y="4874860"/>
            <a:ext cx="8773966" cy="1069975"/>
            <a:chOff x="1881284" y="3679825"/>
            <a:chExt cx="4074261" cy="1069975"/>
          </a:xfrm>
        </p:grpSpPr>
        <p:sp>
          <p:nvSpPr>
            <p:cNvPr id="31" name="矩形 30"/>
            <p:cNvSpPr/>
            <p:nvPr/>
          </p:nvSpPr>
          <p:spPr>
            <a:xfrm>
              <a:off x="1881284" y="3679825"/>
              <a:ext cx="4074261" cy="1069975"/>
            </a:xfrm>
            <a:prstGeom prst="rect">
              <a:avLst/>
            </a:prstGeom>
            <a:solidFill>
              <a:srgbClr val="FDFDFD"/>
            </a:solidFill>
            <a:ln>
              <a:gradFill flip="none" rotWithShape="1">
                <a:gsLst>
                  <a:gs pos="0">
                    <a:srgbClr val="CD9C3F"/>
                  </a:gs>
                  <a:gs pos="74000">
                    <a:srgbClr val="D5A848"/>
                  </a:gs>
                  <a:gs pos="38000">
                    <a:srgbClr val="FDE998"/>
                  </a:gs>
                  <a:gs pos="100000">
                    <a:srgbClr val="FDE998"/>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3" name="矩形 32"/>
            <p:cNvSpPr/>
            <p:nvPr/>
          </p:nvSpPr>
          <p:spPr>
            <a:xfrm>
              <a:off x="1991106" y="3880390"/>
              <a:ext cx="1850002" cy="398780"/>
            </a:xfrm>
            <a:prstGeom prst="rect">
              <a:avLst/>
            </a:prstGeom>
          </p:spPr>
          <p:txBody>
            <a:bodyPr wrap="square">
              <a:spAutoFit/>
            </a:bodyPr>
            <a:lstStyle/>
            <a:p>
              <a:r>
                <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第五部分</a:t>
              </a:r>
              <a:endPar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4" name="矩形 33"/>
            <p:cNvSpPr/>
            <p:nvPr/>
          </p:nvSpPr>
          <p:spPr>
            <a:xfrm>
              <a:off x="1980542" y="4268909"/>
              <a:ext cx="3559211" cy="328936"/>
            </a:xfrm>
            <a:prstGeom prst="rect">
              <a:avLst/>
            </a:prstGeom>
            <a:noFill/>
          </p:spPr>
          <p:txBody>
            <a:bodyPr wrap="square" rtlCol="0">
              <a:spAutoFit/>
            </a:bodyPr>
            <a:lstStyle/>
            <a:p>
              <a:pPr>
                <a:lnSpc>
                  <a:spcPct val="120000"/>
                </a:lnSpc>
              </a:pPr>
              <a:r>
                <a:rPr lang="zh-CN" altLang="en-US"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结  论</a:t>
              </a:r>
              <a:endPar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56" name="组合 55"/>
          <p:cNvGrpSpPr/>
          <p:nvPr/>
        </p:nvGrpSpPr>
        <p:grpSpPr>
          <a:xfrm>
            <a:off x="6415591" y="2263443"/>
            <a:ext cx="4074261" cy="1069975"/>
            <a:chOff x="6419912" y="2359025"/>
            <a:chExt cx="4074261" cy="1069975"/>
          </a:xfrm>
        </p:grpSpPr>
        <p:sp>
          <p:nvSpPr>
            <p:cNvPr id="40" name="矩形 39"/>
            <p:cNvSpPr/>
            <p:nvPr/>
          </p:nvSpPr>
          <p:spPr>
            <a:xfrm>
              <a:off x="6419912" y="2359025"/>
              <a:ext cx="4074261" cy="1069975"/>
            </a:xfrm>
            <a:prstGeom prst="rect">
              <a:avLst/>
            </a:prstGeom>
            <a:solidFill>
              <a:srgbClr val="FDFDFD"/>
            </a:solidFill>
            <a:ln>
              <a:gradFill flip="none" rotWithShape="1">
                <a:gsLst>
                  <a:gs pos="0">
                    <a:srgbClr val="CD9C3F"/>
                  </a:gs>
                  <a:gs pos="74000">
                    <a:srgbClr val="D5A848"/>
                  </a:gs>
                  <a:gs pos="38000">
                    <a:srgbClr val="FDE998"/>
                  </a:gs>
                  <a:gs pos="100000">
                    <a:srgbClr val="FDE998"/>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3" name="矩形 42"/>
            <p:cNvSpPr/>
            <p:nvPr/>
          </p:nvSpPr>
          <p:spPr>
            <a:xfrm>
              <a:off x="6698591" y="2536098"/>
              <a:ext cx="2110023" cy="398780"/>
            </a:xfrm>
            <a:prstGeom prst="rect">
              <a:avLst/>
            </a:prstGeom>
          </p:spPr>
          <p:txBody>
            <a:bodyPr wrap="square">
              <a:spAutoFit/>
            </a:bodyPr>
            <a:lstStyle/>
            <a:p>
              <a:r>
                <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第二部分</a:t>
              </a:r>
              <a:endPar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4" name="矩形 43"/>
            <p:cNvSpPr/>
            <p:nvPr/>
          </p:nvSpPr>
          <p:spPr>
            <a:xfrm>
              <a:off x="6630987" y="2956854"/>
              <a:ext cx="2707005" cy="328936"/>
            </a:xfrm>
            <a:prstGeom prst="rect">
              <a:avLst/>
            </a:prstGeom>
            <a:noFill/>
          </p:spPr>
          <p:txBody>
            <a:bodyPr wrap="square" rtlCol="0">
              <a:spAutoFit/>
            </a:bodyPr>
            <a:lstStyle/>
            <a:p>
              <a:pPr>
                <a:lnSpc>
                  <a:spcPct val="120000"/>
                </a:lnSpc>
              </a:pPr>
              <a:r>
                <a:rPr lang="zh-CN" altLang="en-US"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皮亚杰和维果斯基的理论比较</a:t>
              </a:r>
              <a:endPar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0" name="speech-bubble_121922"/>
            <p:cNvSpPr>
              <a:spLocks noChangeAspect="1"/>
            </p:cNvSpPr>
            <p:nvPr/>
          </p:nvSpPr>
          <p:spPr bwMode="auto">
            <a:xfrm>
              <a:off x="9468338" y="2435762"/>
              <a:ext cx="939922" cy="881128"/>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933" h="568969">
                  <a:moveTo>
                    <a:pt x="186787" y="175073"/>
                  </a:moveTo>
                  <a:lnTo>
                    <a:pt x="606933" y="175073"/>
                  </a:lnTo>
                  <a:lnTo>
                    <a:pt x="606933" y="474766"/>
                  </a:lnTo>
                  <a:lnTo>
                    <a:pt x="542311" y="474766"/>
                  </a:lnTo>
                  <a:lnTo>
                    <a:pt x="542311" y="568969"/>
                  </a:lnTo>
                  <a:lnTo>
                    <a:pt x="447978" y="474766"/>
                  </a:lnTo>
                  <a:lnTo>
                    <a:pt x="186787" y="474766"/>
                  </a:lnTo>
                  <a:close/>
                  <a:moveTo>
                    <a:pt x="0" y="0"/>
                  </a:moveTo>
                  <a:lnTo>
                    <a:pt x="420217" y="0"/>
                  </a:lnTo>
                  <a:lnTo>
                    <a:pt x="420217" y="135062"/>
                  </a:lnTo>
                  <a:lnTo>
                    <a:pt x="186797" y="135062"/>
                  </a:lnTo>
                  <a:lnTo>
                    <a:pt x="146776" y="135062"/>
                  </a:lnTo>
                  <a:lnTo>
                    <a:pt x="146776" y="175021"/>
                  </a:lnTo>
                  <a:lnTo>
                    <a:pt x="146776" y="311880"/>
                  </a:lnTo>
                  <a:lnTo>
                    <a:pt x="64634" y="393896"/>
                  </a:lnTo>
                  <a:lnTo>
                    <a:pt x="64634" y="299693"/>
                  </a:lnTo>
                  <a:lnTo>
                    <a:pt x="0" y="299693"/>
                  </a:lnTo>
                  <a:close/>
                </a:path>
              </a:pathLst>
            </a:custGeom>
            <a:solidFill>
              <a:schemeClr val="accent1">
                <a:alpha val="7000"/>
              </a:schemeClr>
            </a:solidFill>
            <a:ln>
              <a:noFill/>
            </a:ln>
          </p:spPr>
          <p:txBody>
            <a:bodyPr/>
            <a:lstStyle/>
            <a:p>
              <a:endParaRPr lang="zh-CN" altLang="en-US" sz="20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 name="组合 1"/>
          <p:cNvGrpSpPr/>
          <p:nvPr/>
        </p:nvGrpSpPr>
        <p:grpSpPr>
          <a:xfrm>
            <a:off x="1697828" y="2268998"/>
            <a:ext cx="4074261" cy="1069975"/>
            <a:chOff x="1854711" y="2288230"/>
            <a:chExt cx="4074261" cy="1069975"/>
          </a:xfrm>
        </p:grpSpPr>
        <p:sp>
          <p:nvSpPr>
            <p:cNvPr id="32" name="矩形 31"/>
            <p:cNvSpPr/>
            <p:nvPr/>
          </p:nvSpPr>
          <p:spPr>
            <a:xfrm>
              <a:off x="1854711" y="2288230"/>
              <a:ext cx="4074261" cy="1069975"/>
            </a:xfrm>
            <a:prstGeom prst="rect">
              <a:avLst/>
            </a:prstGeom>
            <a:solidFill>
              <a:srgbClr val="FDFDFD"/>
            </a:solidFill>
            <a:ln>
              <a:gradFill flip="none" rotWithShape="1">
                <a:gsLst>
                  <a:gs pos="0">
                    <a:srgbClr val="CD9C3F"/>
                  </a:gs>
                  <a:gs pos="74000">
                    <a:srgbClr val="D5A848"/>
                  </a:gs>
                  <a:gs pos="38000">
                    <a:srgbClr val="FDE998"/>
                  </a:gs>
                  <a:gs pos="100000">
                    <a:srgbClr val="FDE998"/>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5" name="矩形 34"/>
            <p:cNvSpPr/>
            <p:nvPr/>
          </p:nvSpPr>
          <p:spPr>
            <a:xfrm>
              <a:off x="2099695" y="2459748"/>
              <a:ext cx="1888072" cy="398780"/>
            </a:xfrm>
            <a:prstGeom prst="rect">
              <a:avLst/>
            </a:prstGeom>
          </p:spPr>
          <p:txBody>
            <a:bodyPr wrap="square">
              <a:spAutoFit/>
            </a:bodyPr>
            <a:lstStyle/>
            <a:p>
              <a:r>
                <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第一部分</a:t>
              </a:r>
              <a:endPar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6" name="矩形 35"/>
            <p:cNvSpPr/>
            <p:nvPr/>
          </p:nvSpPr>
          <p:spPr>
            <a:xfrm>
              <a:off x="2043125" y="2881290"/>
              <a:ext cx="3866962" cy="328936"/>
            </a:xfrm>
            <a:prstGeom prst="rect">
              <a:avLst/>
            </a:prstGeom>
            <a:noFill/>
          </p:spPr>
          <p:txBody>
            <a:bodyPr wrap="square" rtlCol="0">
              <a:spAutoFit/>
            </a:bodyPr>
            <a:lstStyle/>
            <a:p>
              <a:pPr>
                <a:lnSpc>
                  <a:spcPct val="120000"/>
                </a:lnSpc>
              </a:pPr>
              <a:r>
                <a:rPr lang="zh-CN" altLang="en-US"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发展心理学、认知心理学、皮亚杰、维果斯基</a:t>
              </a:r>
              <a:endPar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1" name="cloud-data_72746"/>
            <p:cNvSpPr>
              <a:spLocks noChangeAspect="1"/>
            </p:cNvSpPr>
            <p:nvPr/>
          </p:nvSpPr>
          <p:spPr bwMode="auto">
            <a:xfrm>
              <a:off x="4993744" y="2393025"/>
              <a:ext cx="890345" cy="923865"/>
            </a:xfrm>
            <a:custGeom>
              <a:avLst/>
              <a:gdLst>
                <a:gd name="connsiteX0" fmla="*/ 533304 w 585797"/>
                <a:gd name="connsiteY0" fmla="*/ 452325 h 607851"/>
                <a:gd name="connsiteX1" fmla="*/ 568750 w 585797"/>
                <a:gd name="connsiteY1" fmla="*/ 460265 h 607851"/>
                <a:gd name="connsiteX2" fmla="*/ 585772 w 585797"/>
                <a:gd name="connsiteY2" fmla="*/ 480255 h 607851"/>
                <a:gd name="connsiteX3" fmla="*/ 571088 w 585797"/>
                <a:gd name="connsiteY3" fmla="*/ 502112 h 607851"/>
                <a:gd name="connsiteX4" fmla="*/ 273212 w 585797"/>
                <a:gd name="connsiteY4" fmla="*/ 604395 h 607851"/>
                <a:gd name="connsiteX5" fmla="*/ 252917 w 585797"/>
                <a:gd name="connsiteY5" fmla="*/ 607851 h 607851"/>
                <a:gd name="connsiteX6" fmla="*/ 236924 w 585797"/>
                <a:gd name="connsiteY6" fmla="*/ 605703 h 607851"/>
                <a:gd name="connsiteX7" fmla="*/ 16205 w 585797"/>
                <a:gd name="connsiteY7" fmla="*/ 547322 h 607851"/>
                <a:gd name="connsiteX8" fmla="*/ 25 w 585797"/>
                <a:gd name="connsiteY8" fmla="*/ 527239 h 607851"/>
                <a:gd name="connsiteX9" fmla="*/ 14428 w 585797"/>
                <a:gd name="connsiteY9" fmla="*/ 505755 h 607851"/>
                <a:gd name="connsiteX10" fmla="*/ 50716 w 585797"/>
                <a:gd name="connsiteY10" fmla="*/ 492678 h 607851"/>
                <a:gd name="connsiteX11" fmla="*/ 226449 w 585797"/>
                <a:gd name="connsiteY11" fmla="*/ 539196 h 607851"/>
                <a:gd name="connsiteX12" fmla="*/ 252917 w 585797"/>
                <a:gd name="connsiteY12" fmla="*/ 542652 h 607851"/>
                <a:gd name="connsiteX13" fmla="*/ 286492 w 585797"/>
                <a:gd name="connsiteY13" fmla="*/ 537047 h 607851"/>
                <a:gd name="connsiteX14" fmla="*/ 533215 w 585797"/>
                <a:gd name="connsiteY14" fmla="*/ 346476 h 607851"/>
                <a:gd name="connsiteX15" fmla="*/ 568751 w 585797"/>
                <a:gd name="connsiteY15" fmla="*/ 354414 h 607851"/>
                <a:gd name="connsiteX16" fmla="*/ 585772 w 585797"/>
                <a:gd name="connsiteY16" fmla="*/ 374490 h 607851"/>
                <a:gd name="connsiteX17" fmla="*/ 571089 w 585797"/>
                <a:gd name="connsiteY17" fmla="*/ 396248 h 607851"/>
                <a:gd name="connsiteX18" fmla="*/ 273237 w 585797"/>
                <a:gd name="connsiteY18" fmla="*/ 498500 h 607851"/>
                <a:gd name="connsiteX19" fmla="*/ 252944 w 585797"/>
                <a:gd name="connsiteY19" fmla="*/ 501861 h 607851"/>
                <a:gd name="connsiteX20" fmla="*/ 236952 w 585797"/>
                <a:gd name="connsiteY20" fmla="*/ 499807 h 607851"/>
                <a:gd name="connsiteX21" fmla="*/ 16251 w 585797"/>
                <a:gd name="connsiteY21" fmla="*/ 441444 h 607851"/>
                <a:gd name="connsiteX22" fmla="*/ 73 w 585797"/>
                <a:gd name="connsiteY22" fmla="*/ 421367 h 607851"/>
                <a:gd name="connsiteX23" fmla="*/ 14474 w 585797"/>
                <a:gd name="connsiteY23" fmla="*/ 399983 h 607851"/>
                <a:gd name="connsiteX24" fmla="*/ 50759 w 585797"/>
                <a:gd name="connsiteY24" fmla="*/ 386910 h 607851"/>
                <a:gd name="connsiteX25" fmla="*/ 226478 w 585797"/>
                <a:gd name="connsiteY25" fmla="*/ 433413 h 607851"/>
                <a:gd name="connsiteX26" fmla="*/ 252944 w 585797"/>
                <a:gd name="connsiteY26" fmla="*/ 436775 h 607851"/>
                <a:gd name="connsiteX27" fmla="*/ 286517 w 585797"/>
                <a:gd name="connsiteY27" fmla="*/ 431172 h 607851"/>
                <a:gd name="connsiteX28" fmla="*/ 463638 w 585797"/>
                <a:gd name="connsiteY28" fmla="*/ 224963 h 607851"/>
                <a:gd name="connsiteX29" fmla="*/ 568751 w 585797"/>
                <a:gd name="connsiteY29" fmla="*/ 248492 h 607851"/>
                <a:gd name="connsiteX30" fmla="*/ 585772 w 585797"/>
                <a:gd name="connsiteY30" fmla="*/ 268566 h 607851"/>
                <a:gd name="connsiteX31" fmla="*/ 571089 w 585797"/>
                <a:gd name="connsiteY31" fmla="*/ 290321 h 607851"/>
                <a:gd name="connsiteX32" fmla="*/ 273237 w 585797"/>
                <a:gd name="connsiteY32" fmla="*/ 392560 h 607851"/>
                <a:gd name="connsiteX33" fmla="*/ 252944 w 585797"/>
                <a:gd name="connsiteY33" fmla="*/ 396014 h 607851"/>
                <a:gd name="connsiteX34" fmla="*/ 236952 w 585797"/>
                <a:gd name="connsiteY34" fmla="*/ 393960 h 607851"/>
                <a:gd name="connsiteX35" fmla="*/ 16251 w 585797"/>
                <a:gd name="connsiteY35" fmla="*/ 335511 h 607851"/>
                <a:gd name="connsiteX36" fmla="*/ 73 w 585797"/>
                <a:gd name="connsiteY36" fmla="*/ 315437 h 607851"/>
                <a:gd name="connsiteX37" fmla="*/ 14474 w 585797"/>
                <a:gd name="connsiteY37" fmla="*/ 294056 h 607851"/>
                <a:gd name="connsiteX38" fmla="*/ 138011 w 585797"/>
                <a:gd name="connsiteY38" fmla="*/ 249613 h 607851"/>
                <a:gd name="connsiteX39" fmla="*/ 180094 w 585797"/>
                <a:gd name="connsiteY39" fmla="*/ 263618 h 607851"/>
                <a:gd name="connsiteX40" fmla="*/ 181497 w 585797"/>
                <a:gd name="connsiteY40" fmla="*/ 263711 h 607851"/>
                <a:gd name="connsiteX41" fmla="*/ 182806 w 585797"/>
                <a:gd name="connsiteY41" fmla="*/ 263711 h 607851"/>
                <a:gd name="connsiteX42" fmla="*/ 378444 w 585797"/>
                <a:gd name="connsiteY42" fmla="*/ 263711 h 607851"/>
                <a:gd name="connsiteX43" fmla="*/ 463638 w 585797"/>
                <a:gd name="connsiteY43" fmla="*/ 224963 h 607851"/>
                <a:gd name="connsiteX44" fmla="*/ 282669 w 585797"/>
                <a:gd name="connsiteY44" fmla="*/ 0 h 607851"/>
                <a:gd name="connsiteX45" fmla="*/ 376661 w 585797"/>
                <a:gd name="connsiteY45" fmla="*/ 77792 h 607851"/>
                <a:gd name="connsiteX46" fmla="*/ 378438 w 585797"/>
                <a:gd name="connsiteY46" fmla="*/ 77699 h 607851"/>
                <a:gd name="connsiteX47" fmla="*/ 451106 w 585797"/>
                <a:gd name="connsiteY47" fmla="*/ 150354 h 607851"/>
                <a:gd name="connsiteX48" fmla="*/ 378438 w 585797"/>
                <a:gd name="connsiteY48" fmla="*/ 222916 h 607851"/>
                <a:gd name="connsiteX49" fmla="*/ 182785 w 585797"/>
                <a:gd name="connsiteY49" fmla="*/ 222916 h 607851"/>
                <a:gd name="connsiteX50" fmla="*/ 134620 w 585797"/>
                <a:gd name="connsiteY50" fmla="*/ 170806 h 607851"/>
                <a:gd name="connsiteX51" fmla="*/ 186900 w 585797"/>
                <a:gd name="connsiteY51" fmla="*/ 118602 h 607851"/>
                <a:gd name="connsiteX52" fmla="*/ 189893 w 585797"/>
                <a:gd name="connsiteY52" fmla="*/ 118976 h 607851"/>
                <a:gd name="connsiteX53" fmla="*/ 186900 w 585797"/>
                <a:gd name="connsiteY53" fmla="*/ 95629 h 607851"/>
                <a:gd name="connsiteX54" fmla="*/ 282669 w 585797"/>
                <a:gd name="connsiteY54"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5797" h="607851">
                  <a:moveTo>
                    <a:pt x="533304" y="452325"/>
                  </a:moveTo>
                  <a:lnTo>
                    <a:pt x="568750" y="460265"/>
                  </a:lnTo>
                  <a:cubicBezTo>
                    <a:pt x="578290" y="462413"/>
                    <a:pt x="585210" y="470540"/>
                    <a:pt x="585772" y="480255"/>
                  </a:cubicBezTo>
                  <a:cubicBezTo>
                    <a:pt x="586239" y="489969"/>
                    <a:pt x="580254" y="498936"/>
                    <a:pt x="571088" y="502112"/>
                  </a:cubicBezTo>
                  <a:lnTo>
                    <a:pt x="273212" y="604395"/>
                  </a:lnTo>
                  <a:cubicBezTo>
                    <a:pt x="266665" y="606730"/>
                    <a:pt x="259838" y="607851"/>
                    <a:pt x="252917" y="607851"/>
                  </a:cubicBezTo>
                  <a:cubicBezTo>
                    <a:pt x="247586" y="607851"/>
                    <a:pt x="242162" y="607104"/>
                    <a:pt x="236924" y="605703"/>
                  </a:cubicBezTo>
                  <a:lnTo>
                    <a:pt x="16205" y="547322"/>
                  </a:lnTo>
                  <a:cubicBezTo>
                    <a:pt x="6946" y="544894"/>
                    <a:pt x="399" y="536674"/>
                    <a:pt x="25" y="527239"/>
                  </a:cubicBezTo>
                  <a:cubicBezTo>
                    <a:pt x="-442" y="517712"/>
                    <a:pt x="5450" y="509025"/>
                    <a:pt x="14428" y="505755"/>
                  </a:cubicBezTo>
                  <a:lnTo>
                    <a:pt x="50716" y="492678"/>
                  </a:lnTo>
                  <a:lnTo>
                    <a:pt x="226449" y="539196"/>
                  </a:lnTo>
                  <a:cubicBezTo>
                    <a:pt x="235147" y="541531"/>
                    <a:pt x="244032" y="542652"/>
                    <a:pt x="252917" y="542652"/>
                  </a:cubicBezTo>
                  <a:cubicBezTo>
                    <a:pt x="264420" y="542652"/>
                    <a:pt x="275643" y="540784"/>
                    <a:pt x="286492" y="537047"/>
                  </a:cubicBezTo>
                  <a:close/>
                  <a:moveTo>
                    <a:pt x="533215" y="346476"/>
                  </a:moveTo>
                  <a:lnTo>
                    <a:pt x="568751" y="354414"/>
                  </a:lnTo>
                  <a:cubicBezTo>
                    <a:pt x="578290" y="356561"/>
                    <a:pt x="585211" y="364779"/>
                    <a:pt x="585772" y="374490"/>
                  </a:cubicBezTo>
                  <a:cubicBezTo>
                    <a:pt x="586239" y="384202"/>
                    <a:pt x="580254" y="393073"/>
                    <a:pt x="571089" y="396248"/>
                  </a:cubicBezTo>
                  <a:lnTo>
                    <a:pt x="273237" y="498500"/>
                  </a:lnTo>
                  <a:cubicBezTo>
                    <a:pt x="266691" y="500741"/>
                    <a:pt x="259864" y="501861"/>
                    <a:pt x="252944" y="501861"/>
                  </a:cubicBezTo>
                  <a:cubicBezTo>
                    <a:pt x="247613" y="501861"/>
                    <a:pt x="242189" y="501208"/>
                    <a:pt x="236952" y="499807"/>
                  </a:cubicBezTo>
                  <a:lnTo>
                    <a:pt x="16251" y="441444"/>
                  </a:lnTo>
                  <a:cubicBezTo>
                    <a:pt x="7087" y="439016"/>
                    <a:pt x="447" y="430892"/>
                    <a:pt x="73" y="421367"/>
                  </a:cubicBezTo>
                  <a:cubicBezTo>
                    <a:pt x="-301" y="411843"/>
                    <a:pt x="5497" y="403158"/>
                    <a:pt x="14474" y="399983"/>
                  </a:cubicBezTo>
                  <a:lnTo>
                    <a:pt x="50759" y="386910"/>
                  </a:lnTo>
                  <a:lnTo>
                    <a:pt x="226478" y="433413"/>
                  </a:lnTo>
                  <a:cubicBezTo>
                    <a:pt x="235176" y="435655"/>
                    <a:pt x="244060" y="436775"/>
                    <a:pt x="252944" y="436775"/>
                  </a:cubicBezTo>
                  <a:cubicBezTo>
                    <a:pt x="264446" y="436775"/>
                    <a:pt x="275762" y="434907"/>
                    <a:pt x="286517" y="431172"/>
                  </a:cubicBezTo>
                  <a:close/>
                  <a:moveTo>
                    <a:pt x="463638" y="224963"/>
                  </a:moveTo>
                  <a:lnTo>
                    <a:pt x="568751" y="248492"/>
                  </a:lnTo>
                  <a:cubicBezTo>
                    <a:pt x="578290" y="250640"/>
                    <a:pt x="585211" y="258856"/>
                    <a:pt x="585772" y="268566"/>
                  </a:cubicBezTo>
                  <a:cubicBezTo>
                    <a:pt x="586239" y="278277"/>
                    <a:pt x="580254" y="287147"/>
                    <a:pt x="571089" y="290321"/>
                  </a:cubicBezTo>
                  <a:lnTo>
                    <a:pt x="273237" y="392560"/>
                  </a:lnTo>
                  <a:cubicBezTo>
                    <a:pt x="266691" y="394894"/>
                    <a:pt x="259864" y="396014"/>
                    <a:pt x="252944" y="396014"/>
                  </a:cubicBezTo>
                  <a:cubicBezTo>
                    <a:pt x="247613" y="396014"/>
                    <a:pt x="242189" y="395267"/>
                    <a:pt x="236952" y="393960"/>
                  </a:cubicBezTo>
                  <a:lnTo>
                    <a:pt x="16251" y="335511"/>
                  </a:lnTo>
                  <a:cubicBezTo>
                    <a:pt x="7087" y="333084"/>
                    <a:pt x="447" y="324961"/>
                    <a:pt x="73" y="315437"/>
                  </a:cubicBezTo>
                  <a:cubicBezTo>
                    <a:pt x="-301" y="305914"/>
                    <a:pt x="5497" y="297230"/>
                    <a:pt x="14474" y="294056"/>
                  </a:cubicBezTo>
                  <a:lnTo>
                    <a:pt x="138011" y="249613"/>
                  </a:lnTo>
                  <a:cubicBezTo>
                    <a:pt x="150449" y="257362"/>
                    <a:pt x="164570" y="262591"/>
                    <a:pt x="180094" y="263618"/>
                  </a:cubicBezTo>
                  <a:lnTo>
                    <a:pt x="181497" y="263711"/>
                  </a:lnTo>
                  <a:lnTo>
                    <a:pt x="182806" y="263711"/>
                  </a:lnTo>
                  <a:lnTo>
                    <a:pt x="378444" y="263711"/>
                  </a:lnTo>
                  <a:cubicBezTo>
                    <a:pt x="412391" y="263711"/>
                    <a:pt x="442784" y="248679"/>
                    <a:pt x="463638" y="224963"/>
                  </a:cubicBezTo>
                  <a:close/>
                  <a:moveTo>
                    <a:pt x="282669" y="0"/>
                  </a:moveTo>
                  <a:cubicBezTo>
                    <a:pt x="329431" y="0"/>
                    <a:pt x="368337" y="33526"/>
                    <a:pt x="376661" y="77792"/>
                  </a:cubicBezTo>
                  <a:cubicBezTo>
                    <a:pt x="377222" y="77792"/>
                    <a:pt x="377877" y="77699"/>
                    <a:pt x="378438" y="77699"/>
                  </a:cubicBezTo>
                  <a:cubicBezTo>
                    <a:pt x="418560" y="77699"/>
                    <a:pt x="451106" y="110198"/>
                    <a:pt x="451106" y="150354"/>
                  </a:cubicBezTo>
                  <a:cubicBezTo>
                    <a:pt x="451106" y="190417"/>
                    <a:pt x="418560" y="222916"/>
                    <a:pt x="378438" y="222916"/>
                  </a:cubicBezTo>
                  <a:lnTo>
                    <a:pt x="182785" y="222916"/>
                  </a:lnTo>
                  <a:cubicBezTo>
                    <a:pt x="155570" y="221142"/>
                    <a:pt x="134620" y="198449"/>
                    <a:pt x="134620" y="170806"/>
                  </a:cubicBezTo>
                  <a:cubicBezTo>
                    <a:pt x="134620" y="141949"/>
                    <a:pt x="158095" y="118602"/>
                    <a:pt x="186900" y="118602"/>
                  </a:cubicBezTo>
                  <a:cubicBezTo>
                    <a:pt x="187929" y="118602"/>
                    <a:pt x="188864" y="118883"/>
                    <a:pt x="189893" y="118976"/>
                  </a:cubicBezTo>
                  <a:cubicBezTo>
                    <a:pt x="188023" y="111505"/>
                    <a:pt x="186900" y="103660"/>
                    <a:pt x="186900" y="95629"/>
                  </a:cubicBezTo>
                  <a:cubicBezTo>
                    <a:pt x="186900" y="42772"/>
                    <a:pt x="229734" y="0"/>
                    <a:pt x="282669" y="0"/>
                  </a:cubicBezTo>
                  <a:close/>
                </a:path>
              </a:pathLst>
            </a:custGeom>
            <a:solidFill>
              <a:schemeClr val="accent1">
                <a:alpha val="7000"/>
              </a:schemeClr>
            </a:solidFill>
            <a:ln>
              <a:noFill/>
            </a:ln>
          </p:spPr>
          <p:txBody>
            <a:bodyPr/>
            <a:lstStyle/>
            <a:p>
              <a:endParaRPr lang="zh-CN" altLang="en-US" sz="20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53" name="TextBox 1"/>
          <p:cNvSpPr txBox="1"/>
          <p:nvPr/>
        </p:nvSpPr>
        <p:spPr>
          <a:xfrm>
            <a:off x="5160837" y="1602941"/>
            <a:ext cx="1533433" cy="387798"/>
          </a:xfrm>
          <a:prstGeom prst="rect">
            <a:avLst/>
          </a:prstGeom>
          <a:noFill/>
        </p:spPr>
        <p:txBody>
          <a:bodyPr wrap="none" lIns="0" rtlCol="0">
            <a:spAutoFit/>
          </a:bodyPr>
          <a:lstStyle/>
          <a:p>
            <a:pPr>
              <a:lnSpc>
                <a:spcPct val="80000"/>
              </a:lnSpc>
            </a:pPr>
            <a:r>
              <a:rPr lang="en-US" sz="2400" spc="300"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contents</a:t>
            </a:r>
            <a:endParaRPr lang="en-US" sz="2400" spc="300"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4" name="TextBox 1"/>
          <p:cNvSpPr txBox="1"/>
          <p:nvPr/>
        </p:nvSpPr>
        <p:spPr>
          <a:xfrm>
            <a:off x="5083092" y="880715"/>
            <a:ext cx="1688924" cy="683264"/>
          </a:xfrm>
          <a:prstGeom prst="rect">
            <a:avLst/>
          </a:prstGeom>
          <a:noFill/>
        </p:spPr>
        <p:txBody>
          <a:bodyPr wrap="none" lIns="0" rtlCol="0">
            <a:spAutoFit/>
          </a:bodyPr>
          <a:lstStyle/>
          <a:p>
            <a:pPr>
              <a:lnSpc>
                <a:spcPct val="80000"/>
              </a:lnSpc>
            </a:pPr>
            <a:r>
              <a:rPr lang="zh-CN" altLang="en-US" sz="48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目  录</a:t>
            </a:r>
            <a:endParaRPr lang="en-US" sz="48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37" name="组合 36"/>
          <p:cNvGrpSpPr/>
          <p:nvPr/>
        </p:nvGrpSpPr>
        <p:grpSpPr>
          <a:xfrm>
            <a:off x="1707050" y="3572303"/>
            <a:ext cx="4075509" cy="1069975"/>
            <a:chOff x="1881284" y="3679825"/>
            <a:chExt cx="4075509" cy="1069975"/>
          </a:xfrm>
        </p:grpSpPr>
        <p:sp>
          <p:nvSpPr>
            <p:cNvPr id="38" name="矩形 37"/>
            <p:cNvSpPr/>
            <p:nvPr/>
          </p:nvSpPr>
          <p:spPr>
            <a:xfrm>
              <a:off x="1881284" y="3679825"/>
              <a:ext cx="4074261" cy="1069975"/>
            </a:xfrm>
            <a:prstGeom prst="rect">
              <a:avLst/>
            </a:prstGeom>
            <a:solidFill>
              <a:srgbClr val="FDFDFD"/>
            </a:solidFill>
            <a:ln>
              <a:gradFill flip="none" rotWithShape="1">
                <a:gsLst>
                  <a:gs pos="0">
                    <a:srgbClr val="CD9C3F"/>
                  </a:gs>
                  <a:gs pos="74000">
                    <a:srgbClr val="D5A848"/>
                  </a:gs>
                  <a:gs pos="38000">
                    <a:srgbClr val="FDE998"/>
                  </a:gs>
                  <a:gs pos="100000">
                    <a:srgbClr val="FDE998"/>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5" name="矩形 44"/>
            <p:cNvSpPr/>
            <p:nvPr/>
          </p:nvSpPr>
          <p:spPr>
            <a:xfrm>
              <a:off x="2118262" y="3789857"/>
              <a:ext cx="1850002" cy="398780"/>
            </a:xfrm>
            <a:prstGeom prst="rect">
              <a:avLst/>
            </a:prstGeom>
          </p:spPr>
          <p:txBody>
            <a:bodyPr wrap="square">
              <a:spAutoFit/>
            </a:bodyPr>
            <a:lstStyle/>
            <a:p>
              <a:r>
                <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第三部分</a:t>
              </a:r>
              <a:endParaRPr lang="zh-CN" altLang="en-US" sz="20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6" name="矩形 45"/>
            <p:cNvSpPr/>
            <p:nvPr/>
          </p:nvSpPr>
          <p:spPr>
            <a:xfrm>
              <a:off x="2051994" y="4222172"/>
              <a:ext cx="3559211" cy="328936"/>
            </a:xfrm>
            <a:prstGeom prst="rect">
              <a:avLst/>
            </a:prstGeom>
            <a:noFill/>
          </p:spPr>
          <p:txBody>
            <a:bodyPr wrap="square" rtlCol="0">
              <a:spAutoFit/>
            </a:bodyPr>
            <a:lstStyle/>
            <a:p>
              <a:pPr>
                <a:lnSpc>
                  <a:spcPct val="120000"/>
                </a:lnSpc>
              </a:pPr>
              <a:r>
                <a:rPr lang="zh-CN" altLang="en-US"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皮亚杰和维果斯基的理论在教育中的应用</a:t>
              </a:r>
              <a:endParaRPr lang="en-US" altLang="zh-CN" sz="1400" b="1"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7" name="wifi-signal-full_17952"/>
            <p:cNvSpPr>
              <a:spLocks noChangeAspect="1"/>
            </p:cNvSpPr>
            <p:nvPr/>
          </p:nvSpPr>
          <p:spPr bwMode="auto">
            <a:xfrm>
              <a:off x="4916811" y="3939277"/>
              <a:ext cx="1039982" cy="702526"/>
            </a:xfrm>
            <a:custGeom>
              <a:avLst/>
              <a:gdLst>
                <a:gd name="connsiteX0" fmla="*/ 298271 w 603682"/>
                <a:gd name="connsiteY0" fmla="*/ 288048 h 407798"/>
                <a:gd name="connsiteX1" fmla="*/ 385598 w 603682"/>
                <a:gd name="connsiteY1" fmla="*/ 317756 h 407798"/>
                <a:gd name="connsiteX2" fmla="*/ 392974 w 603682"/>
                <a:gd name="connsiteY2" fmla="*/ 323671 h 407798"/>
                <a:gd name="connsiteX3" fmla="*/ 298798 w 603682"/>
                <a:gd name="connsiteY3" fmla="*/ 407798 h 407798"/>
                <a:gd name="connsiteX4" fmla="*/ 207387 w 603682"/>
                <a:gd name="connsiteY4" fmla="*/ 322356 h 407798"/>
                <a:gd name="connsiteX5" fmla="*/ 215158 w 603682"/>
                <a:gd name="connsiteY5" fmla="*/ 316573 h 407798"/>
                <a:gd name="connsiteX6" fmla="*/ 298271 w 603682"/>
                <a:gd name="connsiteY6" fmla="*/ 288048 h 407798"/>
                <a:gd name="connsiteX7" fmla="*/ 299470 w 603682"/>
                <a:gd name="connsiteY7" fmla="*/ 138661 h 407798"/>
                <a:gd name="connsiteX8" fmla="*/ 498320 w 603682"/>
                <a:gd name="connsiteY8" fmla="*/ 219660 h 407798"/>
                <a:gd name="connsiteX9" fmla="*/ 500427 w 603682"/>
                <a:gd name="connsiteY9" fmla="*/ 221370 h 407798"/>
                <a:gd name="connsiteX10" fmla="*/ 500427 w 603682"/>
                <a:gd name="connsiteY10" fmla="*/ 241883 h 407798"/>
                <a:gd name="connsiteX11" fmla="*/ 444328 w 603682"/>
                <a:gd name="connsiteY11" fmla="*/ 297768 h 407798"/>
                <a:gd name="connsiteX12" fmla="*/ 434056 w 603682"/>
                <a:gd name="connsiteY12" fmla="*/ 301975 h 407798"/>
                <a:gd name="connsiteX13" fmla="*/ 423916 w 603682"/>
                <a:gd name="connsiteY13" fmla="*/ 297768 h 407798"/>
                <a:gd name="connsiteX14" fmla="*/ 299602 w 603682"/>
                <a:gd name="connsiteY14" fmla="*/ 246485 h 407798"/>
                <a:gd name="connsiteX15" fmla="*/ 175288 w 603682"/>
                <a:gd name="connsiteY15" fmla="*/ 297768 h 407798"/>
                <a:gd name="connsiteX16" fmla="*/ 154744 w 603682"/>
                <a:gd name="connsiteY16" fmla="*/ 297768 h 407798"/>
                <a:gd name="connsiteX17" fmla="*/ 98908 w 603682"/>
                <a:gd name="connsiteY17" fmla="*/ 242014 h 407798"/>
                <a:gd name="connsiteX18" fmla="*/ 94694 w 603682"/>
                <a:gd name="connsiteY18" fmla="*/ 231758 h 407798"/>
                <a:gd name="connsiteX19" fmla="*/ 98908 w 603682"/>
                <a:gd name="connsiteY19" fmla="*/ 221501 h 407798"/>
                <a:gd name="connsiteX20" fmla="*/ 299470 w 603682"/>
                <a:gd name="connsiteY20" fmla="*/ 138661 h 407798"/>
                <a:gd name="connsiteX21" fmla="*/ 301726 w 603682"/>
                <a:gd name="connsiteY21" fmla="*/ 0 h 407798"/>
                <a:gd name="connsiteX22" fmla="*/ 597229 w 603682"/>
                <a:gd name="connsiteY22" fmla="*/ 120807 h 407798"/>
                <a:gd name="connsiteX23" fmla="*/ 599468 w 603682"/>
                <a:gd name="connsiteY23" fmla="*/ 122516 h 407798"/>
                <a:gd name="connsiteX24" fmla="*/ 603682 w 603682"/>
                <a:gd name="connsiteY24" fmla="*/ 132770 h 407798"/>
                <a:gd name="connsiteX25" fmla="*/ 599336 w 603682"/>
                <a:gd name="connsiteY25" fmla="*/ 143023 h 407798"/>
                <a:gd name="connsiteX26" fmla="*/ 541658 w 603682"/>
                <a:gd name="connsiteY26" fmla="*/ 200601 h 407798"/>
                <a:gd name="connsiteX27" fmla="*/ 531386 w 603682"/>
                <a:gd name="connsiteY27" fmla="*/ 204807 h 407798"/>
                <a:gd name="connsiteX28" fmla="*/ 521246 w 603682"/>
                <a:gd name="connsiteY28" fmla="*/ 200601 h 407798"/>
                <a:gd name="connsiteX29" fmla="*/ 301726 w 603682"/>
                <a:gd name="connsiteY29" fmla="*/ 110028 h 407798"/>
                <a:gd name="connsiteX30" fmla="*/ 82205 w 603682"/>
                <a:gd name="connsiteY30" fmla="*/ 200601 h 407798"/>
                <a:gd name="connsiteX31" fmla="*/ 61662 w 603682"/>
                <a:gd name="connsiteY31" fmla="*/ 200601 h 407798"/>
                <a:gd name="connsiteX32" fmla="*/ 4247 w 603682"/>
                <a:gd name="connsiteY32" fmla="*/ 143286 h 407798"/>
                <a:gd name="connsiteX33" fmla="*/ 4247 w 603682"/>
                <a:gd name="connsiteY33" fmla="*/ 122779 h 407798"/>
                <a:gd name="connsiteX34" fmla="*/ 301726 w 603682"/>
                <a:gd name="connsiteY34" fmla="*/ 0 h 40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3682" h="407798">
                  <a:moveTo>
                    <a:pt x="298271" y="288048"/>
                  </a:moveTo>
                  <a:cubicBezTo>
                    <a:pt x="348454" y="288048"/>
                    <a:pt x="384149" y="316573"/>
                    <a:pt x="385598" y="317756"/>
                  </a:cubicBezTo>
                  <a:lnTo>
                    <a:pt x="392974" y="323671"/>
                  </a:lnTo>
                  <a:lnTo>
                    <a:pt x="298798" y="407798"/>
                  </a:lnTo>
                  <a:lnTo>
                    <a:pt x="207387" y="322356"/>
                  </a:lnTo>
                  <a:lnTo>
                    <a:pt x="215158" y="316573"/>
                  </a:lnTo>
                  <a:cubicBezTo>
                    <a:pt x="241106" y="297644"/>
                    <a:pt x="269162" y="288048"/>
                    <a:pt x="298271" y="288048"/>
                  </a:cubicBezTo>
                  <a:close/>
                  <a:moveTo>
                    <a:pt x="299470" y="138661"/>
                  </a:moveTo>
                  <a:cubicBezTo>
                    <a:pt x="374401" y="138661"/>
                    <a:pt x="444986" y="167458"/>
                    <a:pt x="498320" y="219660"/>
                  </a:cubicBezTo>
                  <a:lnTo>
                    <a:pt x="500427" y="221370"/>
                  </a:lnTo>
                  <a:cubicBezTo>
                    <a:pt x="506090" y="227024"/>
                    <a:pt x="506090" y="236228"/>
                    <a:pt x="500427" y="241883"/>
                  </a:cubicBezTo>
                  <a:lnTo>
                    <a:pt x="444328" y="297768"/>
                  </a:lnTo>
                  <a:cubicBezTo>
                    <a:pt x="441694" y="300529"/>
                    <a:pt x="438007" y="301975"/>
                    <a:pt x="434056" y="301975"/>
                  </a:cubicBezTo>
                  <a:cubicBezTo>
                    <a:pt x="430237" y="301975"/>
                    <a:pt x="426550" y="300529"/>
                    <a:pt x="423916" y="297768"/>
                  </a:cubicBezTo>
                  <a:cubicBezTo>
                    <a:pt x="390731" y="264631"/>
                    <a:pt x="346615" y="246485"/>
                    <a:pt x="299602" y="246485"/>
                  </a:cubicBezTo>
                  <a:cubicBezTo>
                    <a:pt x="252589" y="246485"/>
                    <a:pt x="208341" y="264631"/>
                    <a:pt x="175288" y="297768"/>
                  </a:cubicBezTo>
                  <a:cubicBezTo>
                    <a:pt x="169757" y="303290"/>
                    <a:pt x="160275" y="303290"/>
                    <a:pt x="154744" y="297768"/>
                  </a:cubicBezTo>
                  <a:lnTo>
                    <a:pt x="98908" y="242014"/>
                  </a:lnTo>
                  <a:cubicBezTo>
                    <a:pt x="96143" y="239384"/>
                    <a:pt x="94694" y="235702"/>
                    <a:pt x="94694" y="231758"/>
                  </a:cubicBezTo>
                  <a:cubicBezTo>
                    <a:pt x="94694" y="227944"/>
                    <a:pt x="96143" y="224263"/>
                    <a:pt x="98908" y="221501"/>
                  </a:cubicBezTo>
                  <a:cubicBezTo>
                    <a:pt x="152374" y="168115"/>
                    <a:pt x="223617" y="138661"/>
                    <a:pt x="299470" y="138661"/>
                  </a:cubicBezTo>
                  <a:close/>
                  <a:moveTo>
                    <a:pt x="301726" y="0"/>
                  </a:moveTo>
                  <a:cubicBezTo>
                    <a:pt x="413264" y="0"/>
                    <a:pt x="518086" y="42854"/>
                    <a:pt x="597229" y="120807"/>
                  </a:cubicBezTo>
                  <a:lnTo>
                    <a:pt x="599468" y="122516"/>
                  </a:lnTo>
                  <a:cubicBezTo>
                    <a:pt x="602102" y="125277"/>
                    <a:pt x="603682" y="128826"/>
                    <a:pt x="603682" y="132770"/>
                  </a:cubicBezTo>
                  <a:cubicBezTo>
                    <a:pt x="603682" y="136582"/>
                    <a:pt x="602102" y="140263"/>
                    <a:pt x="599336" y="143023"/>
                  </a:cubicBezTo>
                  <a:lnTo>
                    <a:pt x="541658" y="200601"/>
                  </a:lnTo>
                  <a:cubicBezTo>
                    <a:pt x="539024" y="203361"/>
                    <a:pt x="535337" y="204807"/>
                    <a:pt x="531386" y="204807"/>
                  </a:cubicBezTo>
                  <a:cubicBezTo>
                    <a:pt x="527567" y="204807"/>
                    <a:pt x="523880" y="203361"/>
                    <a:pt x="521246" y="200601"/>
                  </a:cubicBezTo>
                  <a:cubicBezTo>
                    <a:pt x="462646" y="142234"/>
                    <a:pt x="384688" y="110028"/>
                    <a:pt x="301726" y="110028"/>
                  </a:cubicBezTo>
                  <a:cubicBezTo>
                    <a:pt x="218632" y="110028"/>
                    <a:pt x="140805" y="142103"/>
                    <a:pt x="82205" y="200601"/>
                  </a:cubicBezTo>
                  <a:cubicBezTo>
                    <a:pt x="76806" y="206122"/>
                    <a:pt x="67193" y="206122"/>
                    <a:pt x="61662" y="200601"/>
                  </a:cubicBezTo>
                  <a:lnTo>
                    <a:pt x="4247" y="143286"/>
                  </a:lnTo>
                  <a:cubicBezTo>
                    <a:pt x="-1416" y="137634"/>
                    <a:pt x="-1416" y="128432"/>
                    <a:pt x="4247" y="122779"/>
                  </a:cubicBezTo>
                  <a:cubicBezTo>
                    <a:pt x="83522" y="43511"/>
                    <a:pt x="189266" y="0"/>
                    <a:pt x="301726" y="0"/>
                  </a:cubicBezTo>
                  <a:close/>
                </a:path>
              </a:pathLst>
            </a:custGeom>
            <a:solidFill>
              <a:schemeClr val="accent1">
                <a:alpha val="7000"/>
              </a:schemeClr>
            </a:solidFill>
            <a:ln>
              <a:noFill/>
            </a:ln>
          </p:spPr>
          <p:txBody>
            <a:bodyPr/>
            <a:lstStyle/>
            <a:p>
              <a:endParaRPr lang="zh-CN" altLang="en-US" sz="20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pic>
        <p:nvPicPr>
          <p:cNvPr id="12" name="图片 11" descr="图标&#10;&#10;描述已自动生成"/>
          <p:cNvPicPr>
            <a:picLocks noChangeAspect="1"/>
          </p:cNvPicPr>
          <p:nvPr/>
        </p:nvPicPr>
        <p:blipFill>
          <a:blip r:embed="rId7" cstate="print">
            <a:grayscl/>
            <a:extLst>
              <a:ext uri="{BEBA8EAE-BF5A-486C-A8C5-ECC9F3942E4B}">
                <a14:imgProps xmlns:a14="http://schemas.microsoft.com/office/drawing/2010/main">
                  <a14:imgLayer r:embed="rId8">
                    <a14:imgEffect>
                      <a14:brightnessContrast bright="50000" contrast="39000"/>
                    </a14:imgEffect>
                    <a14:imgEffect>
                      <a14:colorTemperature colorTemp="3991"/>
                    </a14:imgEffect>
                    <a14:imgEffect>
                      <a14:saturation sat="254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9516370" y="5004626"/>
            <a:ext cx="824677" cy="82467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9"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ppt_x"/>
                                          </p:val>
                                        </p:tav>
                                        <p:tav tm="100000">
                                          <p:val>
                                            <p:strVal val="#ppt_x"/>
                                          </p:val>
                                        </p:tav>
                                      </p:tavLst>
                                    </p:anim>
                                    <p:anim calcmode="lin" valueType="num">
                                      <p:cBhvr additive="base">
                                        <p:cTn id="33" dur="5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fill="hold"/>
                                        <p:tgtEl>
                                          <p:spTgt spid="56"/>
                                        </p:tgtEl>
                                        <p:attrNameLst>
                                          <p:attrName>ppt_x</p:attrName>
                                        </p:attrNameLst>
                                      </p:cBhvr>
                                      <p:tavLst>
                                        <p:tav tm="0">
                                          <p:val>
                                            <p:strVal val="#ppt_x"/>
                                          </p:val>
                                        </p:tav>
                                        <p:tav tm="100000">
                                          <p:val>
                                            <p:strVal val="#ppt_x"/>
                                          </p:val>
                                        </p:tav>
                                      </p:tavLst>
                                    </p:anim>
                                    <p:anim calcmode="lin" valueType="num">
                                      <p:cBhvr additive="base">
                                        <p:cTn id="47" dur="500" fill="hold"/>
                                        <p:tgtEl>
                                          <p:spTgt spid="56"/>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ppt_x"/>
                                          </p:val>
                                        </p:tav>
                                        <p:tav tm="100000">
                                          <p:val>
                                            <p:strVal val="#ppt_x"/>
                                          </p:val>
                                        </p:tav>
                                      </p:tavLst>
                                    </p:anim>
                                    <p:anim calcmode="lin" valueType="num">
                                      <p:cBhvr additive="base">
                                        <p:cTn id="57" dur="500" fill="hold"/>
                                        <p:tgtEl>
                                          <p:spTgt spid="55"/>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97855" y="3438091"/>
            <a:ext cx="6860053" cy="1866858"/>
          </a:xfrm>
          <a:prstGeom prst="rect">
            <a:avLst/>
          </a:prstGeom>
        </p:spPr>
        <p:txBody>
          <a:bodyPr wrap="square">
            <a:spAutoFit/>
          </a:bodyPr>
          <a:lstStyle/>
          <a:p>
            <a:pPr indent="457200">
              <a:lnSpc>
                <a:spcPct val="150000"/>
              </a:lnSpc>
            </a:pPr>
            <a:r>
              <a:rPr lang="zh-CN" altLang="en-US" sz="2000" dirty="0">
                <a:solidFill>
                  <a:srgbClr val="FF0000"/>
                </a:solidFill>
                <a:latin typeface="楷体" panose="02010609060101010101" pitchFamily="49" charset="-122"/>
                <a:ea typeface="楷体" panose="02010609060101010101" pitchFamily="49" charset="-122"/>
              </a:rPr>
              <a:t>例如，</a:t>
            </a:r>
            <a:r>
              <a:rPr lang="zh-CN" altLang="zh-CN" sz="2000" dirty="0">
                <a:solidFill>
                  <a:srgbClr val="FF0000"/>
                </a:solidFill>
                <a:latin typeface="楷体" panose="02010609060101010101" pitchFamily="49" charset="-122"/>
                <a:ea typeface="楷体" panose="02010609060101010101" pitchFamily="49" charset="-122"/>
              </a:rPr>
              <a:t>带下划线的句子将帮助学生意识到何时需要进行</a:t>
            </a:r>
            <a:r>
              <a:rPr lang="zh-CN" altLang="en-US" sz="2000" dirty="0">
                <a:solidFill>
                  <a:srgbClr val="FF0000"/>
                </a:solidFill>
                <a:latin typeface="楷体" panose="02010609060101010101" pitchFamily="49" charset="-122"/>
                <a:ea typeface="楷体" panose="02010609060101010101" pitchFamily="49" charset="-122"/>
              </a:rPr>
              <a:t>思考</a:t>
            </a:r>
            <a:r>
              <a:rPr lang="zh-CN" altLang="zh-CN" sz="2000" dirty="0">
                <a:solidFill>
                  <a:srgbClr val="FF0000"/>
                </a:solidFill>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当他们阅读</a:t>
            </a:r>
            <a:r>
              <a:rPr lang="zh-CN" altLang="en-US" sz="2000" dirty="0">
                <a:latin typeface="楷体" panose="02010609060101010101" pitchFamily="49" charset="-122"/>
                <a:ea typeface="楷体" panose="02010609060101010101" pitchFamily="49" charset="-122"/>
              </a:rPr>
              <a:t>文章</a:t>
            </a:r>
            <a:r>
              <a:rPr lang="zh-CN" altLang="zh-CN" sz="2000" dirty="0">
                <a:latin typeface="楷体" panose="02010609060101010101" pitchFamily="49" charset="-122"/>
                <a:ea typeface="楷体" panose="02010609060101010101" pitchFamily="49" charset="-122"/>
              </a:rPr>
              <a:t>时，他们可以停下来思考他们需要做出什么样的推断。因此，学生能够掌握和发展复杂的阅读技巧。</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脚手架涉及简化学习者的角色，而不是任务</a:t>
            </a:r>
            <a:endParaRPr lang="zh-CN" altLang="en-US" sz="2000" dirty="0">
              <a:latin typeface="楷体" panose="02010609060101010101" pitchFamily="49" charset="-122"/>
              <a:ea typeface="楷体" panose="02010609060101010101" pitchFamily="49" charset="-122"/>
            </a:endParaRPr>
          </a:p>
        </p:txBody>
      </p:sp>
      <p:sp>
        <p:nvSpPr>
          <p:cNvPr id="3" name="矩形 2"/>
          <p:cNvSpPr/>
          <p:nvPr/>
        </p:nvSpPr>
        <p:spPr>
          <a:xfrm>
            <a:off x="4497855" y="2014717"/>
            <a:ext cx="6860052" cy="1014730"/>
          </a:xfrm>
          <a:prstGeom prst="rect">
            <a:avLst/>
          </a:prstGeom>
        </p:spPr>
        <p:txBody>
          <a:bodyPr wrap="square">
            <a:spAutoFit/>
          </a:bodyPr>
          <a:lstStyle/>
          <a:p>
            <a:pPr indent="457200">
              <a:lnSpc>
                <a:spcPct val="150000"/>
              </a:lnSpc>
            </a:pPr>
            <a:r>
              <a:rPr lang="zh-CN" altLang="zh-CN" sz="2000" dirty="0">
                <a:latin typeface="楷体" panose="02010609060101010101" pitchFamily="49" charset="-122"/>
                <a:ea typeface="楷体" panose="02010609060101010101" pitchFamily="49" charset="-122"/>
              </a:rPr>
              <a:t>支架理论是“</a:t>
            </a:r>
            <a:r>
              <a:rPr lang="zh-CN" altLang="zh-CN" sz="2000" dirty="0">
                <a:solidFill>
                  <a:srgbClr val="FF0000"/>
                </a:solidFill>
                <a:latin typeface="楷体" panose="02010609060101010101" pitchFamily="49" charset="-122"/>
                <a:ea typeface="楷体" panose="02010609060101010101" pitchFamily="49" charset="-122"/>
              </a:rPr>
              <a:t>成人帮助的一种形式，使儿童或新手能够解决问题，执行任务或</a:t>
            </a:r>
            <a:r>
              <a:rPr lang="zh-CN" altLang="en-US" sz="2000" dirty="0">
                <a:solidFill>
                  <a:srgbClr val="FF0000"/>
                </a:solidFill>
                <a:latin typeface="楷体" panose="02010609060101010101" pitchFamily="49" charset="-122"/>
                <a:ea typeface="楷体" panose="02010609060101010101" pitchFamily="49" charset="-122"/>
              </a:rPr>
              <a:t>能够</a:t>
            </a:r>
            <a:r>
              <a:rPr lang="zh-CN" altLang="zh-CN" sz="2000" dirty="0">
                <a:solidFill>
                  <a:srgbClr val="FF0000"/>
                </a:solidFill>
                <a:latin typeface="楷体" panose="02010609060101010101" pitchFamily="49" charset="-122"/>
                <a:ea typeface="楷体" panose="02010609060101010101" pitchFamily="49" charset="-122"/>
              </a:rPr>
              <a:t>实现超出</a:t>
            </a:r>
            <a:r>
              <a:rPr lang="zh-CN" altLang="en-US" sz="2000" dirty="0">
                <a:solidFill>
                  <a:srgbClr val="FF0000"/>
                </a:solidFill>
                <a:latin typeface="楷体" panose="02010609060101010101" pitchFamily="49" charset="-122"/>
                <a:ea typeface="楷体" panose="02010609060101010101" pitchFamily="49" charset="-122"/>
              </a:rPr>
              <a:t>自己</a:t>
            </a:r>
            <a:r>
              <a:rPr lang="zh-CN" altLang="zh-CN" sz="2000" dirty="0">
                <a:solidFill>
                  <a:srgbClr val="FF0000"/>
                </a:solidFill>
                <a:latin typeface="楷体" panose="02010609060101010101" pitchFamily="49" charset="-122"/>
                <a:ea typeface="楷体" panose="02010609060101010101" pitchFamily="49" charset="-122"/>
              </a:rPr>
              <a:t>独立努力的目标</a:t>
            </a:r>
            <a:r>
              <a:rPr lang="zh-CN" altLang="zh-CN"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0680" y="1647137"/>
            <a:ext cx="3216506" cy="4317458"/>
          </a:xfrm>
          <a:prstGeom prst="rect">
            <a:avLst/>
          </a:prstGeom>
          <a:ln>
            <a:noFill/>
          </a:ln>
          <a:effectLst>
            <a:outerShdw blurRad="292100" dist="139700" dir="2700000" algn="tl" rotWithShape="0">
              <a:srgbClr val="333333">
                <a:alpha val="65000"/>
              </a:srgbClr>
            </a:outerShdw>
          </a:effectLst>
        </p:spPr>
      </p:pic>
      <p:grpSp>
        <p:nvGrpSpPr>
          <p:cNvPr id="10" name="组合 9"/>
          <p:cNvGrpSpPr/>
          <p:nvPr/>
        </p:nvGrpSpPr>
        <p:grpSpPr>
          <a:xfrm>
            <a:off x="259889" y="329496"/>
            <a:ext cx="9707245" cy="861775"/>
            <a:chOff x="477086" y="358713"/>
            <a:chExt cx="9707245" cy="861775"/>
          </a:xfrm>
        </p:grpSpPr>
        <p:grpSp>
          <p:nvGrpSpPr>
            <p:cNvPr id="11" name="组合 10"/>
            <p:cNvGrpSpPr/>
            <p:nvPr/>
          </p:nvGrpSpPr>
          <p:grpSpPr>
            <a:xfrm>
              <a:off x="477086" y="440950"/>
              <a:ext cx="5109248" cy="779538"/>
              <a:chOff x="477086" y="440950"/>
              <a:chExt cx="2748784" cy="779538"/>
            </a:xfrm>
          </p:grpSpPr>
          <p:grpSp>
            <p:nvGrpSpPr>
              <p:cNvPr id="13" name="组合 12"/>
              <p:cNvGrpSpPr/>
              <p:nvPr/>
            </p:nvGrpSpPr>
            <p:grpSpPr>
              <a:xfrm>
                <a:off x="477086" y="440950"/>
                <a:ext cx="785657" cy="739766"/>
                <a:chOff x="4047600" y="12678"/>
                <a:chExt cx="3444796" cy="3243581"/>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14" name="文本框 13"/>
              <p:cNvSpPr txBox="1"/>
              <p:nvPr/>
            </p:nvSpPr>
            <p:spPr>
              <a:xfrm>
                <a:off x="1253617" y="820378"/>
                <a:ext cx="197225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维果斯基理论在教育中的应用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12" name="文本框 11"/>
            <p:cNvSpPr txBox="1"/>
            <p:nvPr/>
          </p:nvSpPr>
          <p:spPr>
            <a:xfrm>
              <a:off x="1920441" y="358713"/>
              <a:ext cx="8263890"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Vigoski</a:t>
              </a:r>
              <a:r>
                <a:rPr lang="en-US" altLang="zh-CN" sz="2400" i="1" dirty="0">
                  <a:solidFill>
                    <a:srgbClr val="000000"/>
                  </a:solidFill>
                  <a:latin typeface="+mj-ea"/>
                  <a:ea typeface="+mj-ea"/>
                </a:rPr>
                <a:t> theory in education.</a:t>
              </a:r>
              <a:endParaRPr lang="en-US" altLang="zh-CN" sz="2400" i="1" dirty="0">
                <a:solidFill>
                  <a:srgbClr val="00000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58535" y="1891298"/>
            <a:ext cx="9225159" cy="3323987"/>
          </a:xfrm>
          <a:prstGeom prst="rect">
            <a:avLst/>
          </a:prstGeom>
        </p:spPr>
        <p:txBody>
          <a:bodyPr wrap="square">
            <a:spAutoFit/>
          </a:bodyPr>
          <a:lstStyle/>
          <a:p>
            <a:pPr indent="457200">
              <a:lnSpc>
                <a:spcPct val="150000"/>
              </a:lnSpc>
            </a:pPr>
            <a:endParaRPr lang="en-US" altLang="zh-CN" sz="2800" dirty="0">
              <a:solidFill>
                <a:srgbClr val="FF0000"/>
              </a:solidFill>
              <a:latin typeface="宋体" panose="02010600030101010101" pitchFamily="2" charset="-122"/>
              <a:ea typeface="宋体" panose="02010600030101010101" pitchFamily="2" charset="-122"/>
            </a:endParaRPr>
          </a:p>
          <a:p>
            <a:pPr indent="457200">
              <a:lnSpc>
                <a:spcPct val="150000"/>
              </a:lnSpc>
            </a:pPr>
            <a:r>
              <a:rPr lang="en-US" altLang="zh-CN" sz="2800" dirty="0">
                <a:latin typeface="宋体" panose="02010600030101010101" pitchFamily="2" charset="-122"/>
                <a:ea typeface="宋体" panose="02010600030101010101" pitchFamily="2" charset="-122"/>
              </a:rPr>
              <a:t> </a:t>
            </a:r>
            <a:r>
              <a:rPr lang="zh-CN" altLang="zh-CN" sz="2800" dirty="0">
                <a:latin typeface="宋体" panose="02010600030101010101" pitchFamily="2" charset="-122"/>
                <a:ea typeface="宋体" panose="02010600030101010101" pitchFamily="2" charset="-122"/>
              </a:rPr>
              <a:t>为了将皮亚杰和维果茨基的理论应用于当今的学校系统，需要对学校进行重大的重组。</a:t>
            </a:r>
            <a:r>
              <a:rPr lang="zh-CN" altLang="en-US" sz="2800" dirty="0">
                <a:latin typeface="宋体" panose="02010600030101010101" pitchFamily="2" charset="-122"/>
                <a:ea typeface="宋体" panose="02010600030101010101" pitchFamily="2" charset="-122"/>
              </a:rPr>
              <a:t>融合这些理念的模范学校就会出现。</a:t>
            </a:r>
            <a:endParaRPr lang="zh-CN" altLang="en-US" sz="2800" dirty="0">
              <a:latin typeface="宋体" panose="02010600030101010101" pitchFamily="2" charset="-122"/>
              <a:ea typeface="宋体" panose="02010600030101010101" pitchFamily="2" charset="-122"/>
            </a:endParaRPr>
          </a:p>
          <a:p>
            <a:pPr indent="457200">
              <a:lnSpc>
                <a:spcPct val="150000"/>
              </a:lnSpc>
            </a:pPr>
            <a:endParaRPr lang="zh-CN" altLang="en-US" sz="2800" dirty="0"/>
          </a:p>
        </p:txBody>
      </p:sp>
      <p:grpSp>
        <p:nvGrpSpPr>
          <p:cNvPr id="14" name="组合 13"/>
          <p:cNvGrpSpPr/>
          <p:nvPr/>
        </p:nvGrpSpPr>
        <p:grpSpPr>
          <a:xfrm>
            <a:off x="259889" y="329496"/>
            <a:ext cx="9707245" cy="852118"/>
            <a:chOff x="477086" y="358713"/>
            <a:chExt cx="9707245" cy="852118"/>
          </a:xfrm>
        </p:grpSpPr>
        <p:grpSp>
          <p:nvGrpSpPr>
            <p:cNvPr id="15" name="组合 14"/>
            <p:cNvGrpSpPr/>
            <p:nvPr/>
          </p:nvGrpSpPr>
          <p:grpSpPr>
            <a:xfrm>
              <a:off x="477086" y="440950"/>
              <a:ext cx="5126211" cy="769881"/>
              <a:chOff x="477086" y="440950"/>
              <a:chExt cx="2757910" cy="769881"/>
            </a:xfrm>
          </p:grpSpPr>
          <p:grpSp>
            <p:nvGrpSpPr>
              <p:cNvPr id="17" name="组合 16"/>
              <p:cNvGrpSpPr/>
              <p:nvPr/>
            </p:nvGrpSpPr>
            <p:grpSpPr>
              <a:xfrm>
                <a:off x="477086" y="440950"/>
                <a:ext cx="785657" cy="739766"/>
                <a:chOff x="4047600" y="12678"/>
                <a:chExt cx="3444796" cy="3243581"/>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18" name="文本框 17"/>
              <p:cNvSpPr txBox="1"/>
              <p:nvPr/>
            </p:nvSpPr>
            <p:spPr>
              <a:xfrm>
                <a:off x="1262743" y="810721"/>
                <a:ext cx="1972253"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维果斯基理论在教育中的应用</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grpSp>
        <p:sp>
          <p:nvSpPr>
            <p:cNvPr id="16" name="文本框 15"/>
            <p:cNvSpPr txBox="1"/>
            <p:nvPr/>
          </p:nvSpPr>
          <p:spPr>
            <a:xfrm>
              <a:off x="1920441" y="358713"/>
              <a:ext cx="8263890" cy="460375"/>
            </a:xfrm>
            <a:prstGeom prst="rect">
              <a:avLst/>
            </a:prstGeom>
            <a:noFill/>
          </p:spPr>
          <p:txBody>
            <a:bodyPr wrap="square">
              <a:spAutoFit/>
            </a:bodyPr>
            <a:lstStyle/>
            <a:p>
              <a:r>
                <a:rPr lang="en-US" altLang="zh-CN" sz="2400" i="1" dirty="0">
                  <a:solidFill>
                    <a:srgbClr val="000000"/>
                  </a:solidFill>
                  <a:latin typeface="+mj-ea"/>
                  <a:ea typeface="+mj-ea"/>
                </a:rPr>
                <a:t>The application of </a:t>
              </a:r>
              <a:r>
                <a:rPr lang="en-US" altLang="zh-CN" sz="2400" i="1" dirty="0" err="1">
                  <a:solidFill>
                    <a:srgbClr val="000000"/>
                  </a:solidFill>
                  <a:latin typeface="+mj-ea"/>
                  <a:ea typeface="+mj-ea"/>
                </a:rPr>
                <a:t>Vigoski</a:t>
              </a:r>
              <a:r>
                <a:rPr lang="en-US" altLang="zh-CN" sz="2400" i="1" dirty="0">
                  <a:solidFill>
                    <a:srgbClr val="000000"/>
                  </a:solidFill>
                  <a:latin typeface="+mj-ea"/>
                  <a:ea typeface="+mj-ea"/>
                </a:rPr>
                <a:t> theory in education.</a:t>
              </a:r>
              <a:endParaRPr lang="en-US" altLang="zh-CN" sz="2400" i="1" dirty="0">
                <a:solidFill>
                  <a:srgbClr val="00000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039" y="2427855"/>
            <a:ext cx="3334358" cy="274429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16650">
            <a:off x="2851967" y="3901311"/>
            <a:ext cx="3137543" cy="17329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8420">
            <a:off x="2396229" y="2132529"/>
            <a:ext cx="2368347" cy="29915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406" y="966315"/>
            <a:ext cx="5098810" cy="4925370"/>
          </a:xfrm>
          <a:prstGeom prst="rect">
            <a:avLst/>
          </a:prstGeom>
          <a:solidFill>
            <a:schemeClr val="bg1"/>
          </a:solidFill>
        </p:spPr>
      </p:pic>
      <p:sp>
        <p:nvSpPr>
          <p:cNvPr id="7" name="TextBox 3"/>
          <p:cNvSpPr txBox="1"/>
          <p:nvPr/>
        </p:nvSpPr>
        <p:spPr>
          <a:xfrm>
            <a:off x="4177706" y="2377607"/>
            <a:ext cx="3836588" cy="1884170"/>
          </a:xfrm>
          <a:prstGeom prst="rect">
            <a:avLst/>
          </a:prstGeom>
          <a:noFill/>
        </p:spPr>
        <p:txBody>
          <a:bodyPr wrap="square" lIns="0" rtlCol="0">
            <a:spAutoFit/>
          </a:bodyPr>
          <a:lstStyle/>
          <a:p>
            <a:pPr>
              <a:lnSpc>
                <a:spcPct val="150000"/>
              </a:lnSpc>
            </a:pP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PART </a:t>
            </a:r>
            <a:r>
              <a:rPr lang="zh-CN" alt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04</a:t>
            </a:r>
            <a:endPar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ctr">
              <a:lnSpc>
                <a:spcPct val="150000"/>
              </a:lnSpc>
            </a:pPr>
            <a:r>
              <a:rPr 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B</a:t>
            </a:r>
            <a:r>
              <a:rPr lang="en-US" alt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&amp;P</a:t>
            </a: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 模式学校</a:t>
            </a:r>
            <a:endParaRPr 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043211">
            <a:off x="7378231" y="4047882"/>
            <a:ext cx="2368347" cy="2991595"/>
          </a:xfrm>
          <a:prstGeom prst="rect">
            <a:avLst/>
          </a:prstGeom>
        </p:spPr>
      </p:pic>
      <p:pic>
        <p:nvPicPr>
          <p:cNvPr id="57" name="图片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42852">
            <a:off x="5414989" y="1049191"/>
            <a:ext cx="3137543" cy="1732985"/>
          </a:xfrm>
          <a:prstGeom prst="rect">
            <a:avLst/>
          </a:prstGeom>
        </p:spPr>
      </p:pic>
      <p:pic>
        <p:nvPicPr>
          <p:cNvPr id="56" name="图片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951" y="1828339"/>
            <a:ext cx="6244791" cy="3201319"/>
          </a:xfrm>
          <a:prstGeom prst="rect">
            <a:avLst/>
          </a:prstGeom>
          <a:solidFill>
            <a:schemeClr val="bg1"/>
          </a:solidFill>
        </p:spPr>
      </p:pic>
      <p:pic>
        <p:nvPicPr>
          <p:cNvPr id="51" name="图片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58" y="2114751"/>
            <a:ext cx="3068618" cy="2653075"/>
          </a:xfrm>
          <a:prstGeom prst="rect">
            <a:avLst/>
          </a:prstGeom>
        </p:spPr>
      </p:pic>
      <p:grpSp>
        <p:nvGrpSpPr>
          <p:cNvPr id="40" name="组合 39"/>
          <p:cNvGrpSpPr/>
          <p:nvPr/>
        </p:nvGrpSpPr>
        <p:grpSpPr>
          <a:xfrm>
            <a:off x="313936" y="474506"/>
            <a:ext cx="5266991" cy="914822"/>
            <a:chOff x="477086" y="440950"/>
            <a:chExt cx="5123483" cy="739766"/>
          </a:xfrm>
        </p:grpSpPr>
        <p:grpSp>
          <p:nvGrpSpPr>
            <p:cNvPr id="41" name="组合 40"/>
            <p:cNvGrpSpPr/>
            <p:nvPr/>
          </p:nvGrpSpPr>
          <p:grpSpPr>
            <a:xfrm>
              <a:off x="477086" y="440950"/>
              <a:ext cx="785657" cy="739766"/>
              <a:chOff x="4047600" y="12678"/>
              <a:chExt cx="3444796" cy="3243581"/>
            </a:xfrm>
          </p:grpSpPr>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42" name="组合 41"/>
            <p:cNvGrpSpPr/>
            <p:nvPr/>
          </p:nvGrpSpPr>
          <p:grpSpPr>
            <a:xfrm>
              <a:off x="1434194" y="445883"/>
              <a:ext cx="4166375" cy="688385"/>
              <a:chOff x="473592" y="2840063"/>
              <a:chExt cx="4166375" cy="688385"/>
            </a:xfrm>
          </p:grpSpPr>
          <p:sp>
            <p:nvSpPr>
              <p:cNvPr id="43" name="文本框 21"/>
              <p:cNvSpPr txBox="1"/>
              <p:nvPr/>
            </p:nvSpPr>
            <p:spPr>
              <a:xfrm>
                <a:off x="837523" y="3204901"/>
                <a:ext cx="1764963" cy="323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rgbClr val="454545"/>
                    </a:solidFill>
                    <a:ea typeface="字魂105号-简雅黑" panose="00000500000000000000" pitchFamily="2" charset="-122"/>
                    <a:cs typeface="+mn-ea"/>
                    <a:sym typeface="字魂105号-简雅黑" panose="00000500000000000000" pitchFamily="2" charset="-122"/>
                  </a:rPr>
                  <a:t>B&amp;P</a:t>
                </a:r>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模式学校</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44" name="文本框 19"/>
              <p:cNvSpPr txBox="1"/>
              <p:nvPr/>
            </p:nvSpPr>
            <p:spPr>
              <a:xfrm>
                <a:off x="473592" y="2840063"/>
                <a:ext cx="4166375" cy="3722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latin typeface="+mj-ea"/>
                    <a:ea typeface="+mj-ea"/>
                    <a:sym typeface="字魂105号-简雅黑" panose="00000500000000000000" pitchFamily="2" charset="-122"/>
                  </a:rPr>
                  <a:t>B&amp;P Model School</a:t>
                </a:r>
                <a:endParaRPr lang="en-US" altLang="zh-CN" sz="2400" i="1" dirty="0">
                  <a:solidFill>
                    <a:srgbClr val="000000"/>
                  </a:solidFill>
                  <a:latin typeface="+mj-ea"/>
                  <a:ea typeface="+mj-ea"/>
                  <a:sym typeface="字魂105号-简雅黑" panose="00000500000000000000" pitchFamily="2" charset="-122"/>
                </a:endParaRPr>
              </a:p>
            </p:txBody>
          </p:sp>
        </p:grpSp>
      </p:grpSp>
      <p:sp>
        <p:nvSpPr>
          <p:cNvPr id="49" name="文本框 48"/>
          <p:cNvSpPr txBox="1"/>
          <p:nvPr/>
        </p:nvSpPr>
        <p:spPr>
          <a:xfrm>
            <a:off x="967539" y="3128033"/>
            <a:ext cx="3068618" cy="461665"/>
          </a:xfrm>
          <a:prstGeom prst="rect">
            <a:avLst/>
          </a:prstGeom>
          <a:noFill/>
        </p:spPr>
        <p:txBody>
          <a:bodyPr wrap="square" rtlCol="0">
            <a:spAutoFit/>
          </a:bodyPr>
          <a:lstStyle/>
          <a:p>
            <a:r>
              <a:rPr lang="zh-CN" altLang="en-US" sz="2400" b="1" dirty="0">
                <a:solidFill>
                  <a:schemeClr val="accent4">
                    <a:lumMod val="50000"/>
                  </a:schemeClr>
                </a:solidFill>
                <a:latin typeface="黑体" panose="02010609060101010101" pitchFamily="49" charset="-122"/>
                <a:ea typeface="黑体" panose="02010609060101010101" pitchFamily="49" charset="-122"/>
              </a:rPr>
              <a:t>什么是</a:t>
            </a:r>
            <a:r>
              <a:rPr lang="en-US" altLang="zh-CN" sz="2400" b="1" dirty="0">
                <a:solidFill>
                  <a:schemeClr val="accent4">
                    <a:lumMod val="50000"/>
                  </a:schemeClr>
                </a:solidFill>
                <a:latin typeface="黑体" panose="02010609060101010101" pitchFamily="49" charset="-122"/>
                <a:ea typeface="黑体" panose="02010609060101010101" pitchFamily="49" charset="-122"/>
              </a:rPr>
              <a:t>B&amp;P</a:t>
            </a:r>
            <a:r>
              <a:rPr lang="zh-CN" altLang="en-US" sz="2400" b="1" dirty="0">
                <a:solidFill>
                  <a:schemeClr val="accent4">
                    <a:lumMod val="50000"/>
                  </a:schemeClr>
                </a:solidFill>
                <a:latin typeface="黑体" panose="02010609060101010101" pitchFamily="49" charset="-122"/>
                <a:ea typeface="黑体" panose="02010609060101010101" pitchFamily="49" charset="-122"/>
              </a:rPr>
              <a:t>模式学校？</a:t>
            </a:r>
            <a:endParaRPr lang="zh-CN" altLang="en-US" sz="2400" b="1" dirty="0">
              <a:solidFill>
                <a:schemeClr val="accent4">
                  <a:lumMod val="50000"/>
                </a:schemeClr>
              </a:solidFill>
              <a:latin typeface="黑体" panose="02010609060101010101" pitchFamily="49" charset="-122"/>
              <a:ea typeface="黑体" panose="02010609060101010101" pitchFamily="49" charset="-122"/>
            </a:endParaRPr>
          </a:p>
        </p:txBody>
      </p:sp>
      <p:sp>
        <p:nvSpPr>
          <p:cNvPr id="53" name="箭头: 上 52"/>
          <p:cNvSpPr/>
          <p:nvPr/>
        </p:nvSpPr>
        <p:spPr>
          <a:xfrm rot="5400000">
            <a:off x="4104138" y="2894368"/>
            <a:ext cx="805505" cy="1093840"/>
          </a:xfrm>
          <a:prstGeom prst="upArrow">
            <a:avLst>
              <a:gd name="adj1" fmla="val 50000"/>
              <a:gd name="adj2" fmla="val 42225"/>
            </a:avLst>
          </a:prstGeom>
          <a:solidFill>
            <a:schemeClr val="accent4">
              <a:lumMod val="50000"/>
            </a:schemeClr>
          </a:solidFill>
          <a:ln>
            <a:noFill/>
          </a:ln>
          <a:effectLst>
            <a:outerShdw blurRad="215900" dir="2700000" sx="102000" sy="102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字魂59号-创粗黑" panose="00000500000000000000" pitchFamily="2" charset="-122"/>
              <a:ea typeface="字魂59号-创粗黑" panose="00000500000000000000" pitchFamily="2" charset="-122"/>
              <a:sym typeface="字魂59号-创粗黑" panose="00000500000000000000" pitchFamily="2" charset="-122"/>
            </a:endParaRPr>
          </a:p>
        </p:txBody>
      </p:sp>
      <p:sp>
        <p:nvSpPr>
          <p:cNvPr id="55" name="文本框 54"/>
          <p:cNvSpPr txBox="1"/>
          <p:nvPr/>
        </p:nvSpPr>
        <p:spPr>
          <a:xfrm>
            <a:off x="5242232" y="2425386"/>
            <a:ext cx="6024926" cy="2246769"/>
          </a:xfrm>
          <a:prstGeom prst="rect">
            <a:avLst/>
          </a:prstGeom>
          <a:noFill/>
        </p:spPr>
        <p:txBody>
          <a:bodyPr wrap="square" rtlCol="0">
            <a:spAutoFit/>
          </a:bodyPr>
          <a:lstStyle/>
          <a:p>
            <a:pPr indent="355600"/>
            <a:r>
              <a:rPr lang="en-US" altLang="zh-CN" sz="20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B &amp; P</a:t>
            </a:r>
            <a:r>
              <a:rPr lang="zh-CN" altLang="en-US"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模式</a:t>
            </a:r>
            <a:r>
              <a:rPr lang="zh-CN"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学校是一个运用了</a:t>
            </a:r>
            <a:r>
              <a:rPr lang="zh-CN" altLang="en-US"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sym typeface="+mn-ea"/>
              </a:rPr>
              <a:t>皮亚杰的认知发展理论和维果茨基的最近发展区理论所</a:t>
            </a:r>
            <a:r>
              <a:rPr lang="zh-CN"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虚拟的</a:t>
            </a:r>
            <a:r>
              <a:rPr lang="zh-CN" altLang="en-US"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小班</a:t>
            </a:r>
            <a:r>
              <a:rPr lang="zh-CN"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学校</a:t>
            </a:r>
            <a:r>
              <a:rPr lang="zh-CN" altLang="en-US"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，目的是</a:t>
            </a:r>
            <a:r>
              <a:rPr lang="zh-CN"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rPr>
              <a:t>展示如何将这些理论结合起来，并用来提高学生的成绩。</a:t>
            </a:r>
            <a:endParaRPr lang="zh-CN" altLang="zh-CN" sz="2800" kern="100" dirty="0">
              <a:solidFill>
                <a:schemeClr val="accent4">
                  <a:lumMod val="50000"/>
                </a:schemeClr>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strVal val="#ppt_w*0.70"/>
                                          </p:val>
                                        </p:tav>
                                        <p:tav tm="100000">
                                          <p:val>
                                            <p:strVal val="#ppt_w"/>
                                          </p:val>
                                        </p:tav>
                                      </p:tavLst>
                                    </p:anim>
                                    <p:anim calcmode="lin" valueType="num">
                                      <p:cBhvr>
                                        <p:cTn id="20" dur="500" fill="hold"/>
                                        <p:tgtEl>
                                          <p:spTgt spid="53"/>
                                        </p:tgtEl>
                                        <p:attrNameLst>
                                          <p:attrName>ppt_h</p:attrName>
                                        </p:attrNameLst>
                                      </p:cBhvr>
                                      <p:tavLst>
                                        <p:tav tm="0">
                                          <p:val>
                                            <p:strVal val="#ppt_h"/>
                                          </p:val>
                                        </p:tav>
                                        <p:tav tm="100000">
                                          <p:val>
                                            <p:strVal val="#ppt_h"/>
                                          </p:val>
                                        </p:tav>
                                      </p:tavLst>
                                    </p:anim>
                                    <p:animEffect transition="in" filter="fade">
                                      <p:cBhvr>
                                        <p:cTn id="21" dur="500"/>
                                        <p:tgtEl>
                                          <p:spTgt spid="53"/>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strips(downLeft)">
                                      <p:cBhvr>
                                        <p:cTn id="25" dur="500"/>
                                        <p:tgtEl>
                                          <p:spTgt spid="5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strips(downLeft)">
                                      <p:cBhvr>
                                        <p:cTn id="28" dur="500"/>
                                        <p:tgtEl>
                                          <p:spTgt spid="5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reate awesome and Unique presentation slides with these creative layouts, each slide is proven useful in real-world presentations.It’s easy to change colors and modify shapes, texts and charts it’s a minimal design, This presentation has been developed"/>
          <p:cNvSpPr/>
          <p:nvPr>
            <p:custDataLst>
              <p:tags r:id="rId1"/>
            </p:custDataLst>
          </p:nvPr>
        </p:nvSpPr>
        <p:spPr>
          <a:xfrm>
            <a:off x="2450463" y="5372565"/>
            <a:ext cx="7539136" cy="966162"/>
          </a:xfrm>
          <a:prstGeom prst="rect">
            <a:avLst/>
          </a:prstGeom>
          <a:ln w="12700">
            <a:miter lim="400000"/>
          </a:ln>
        </p:spPr>
        <p:txBody>
          <a:bodyPr wrap="square" lIns="25400" tIns="25400" rIns="25400" bIns="25400" anchor="ctr">
            <a:spAutoFit/>
          </a:bodyPr>
          <a:lstStyle>
            <a:lvl1pPr>
              <a:lnSpc>
                <a:spcPct val="130000"/>
              </a:lnSpc>
              <a:defRPr sz="2400">
                <a:solidFill>
                  <a:srgbClr val="53585F"/>
                </a:solidFill>
                <a:latin typeface="Lato Light"/>
                <a:ea typeface="Lato Light"/>
                <a:cs typeface="Lato Light"/>
                <a:sym typeface="Lato Light"/>
              </a:defRPr>
            </a:lvl1pPr>
          </a:lstStyle>
          <a:p>
            <a:r>
              <a:rPr lang="en-US" altLang="zh-CN" sz="1600" b="1" i="1" dirty="0">
                <a:solidFill>
                  <a:schemeClr val="accent6">
                    <a:lumMod val="50000"/>
                  </a:schemeClr>
                </a:solidFill>
                <a:latin typeface="楷体" panose="02010609060101010101" pitchFamily="49" charset="-122"/>
                <a:ea typeface="楷体" panose="02010609060101010101" pitchFamily="49" charset="-122"/>
              </a:rPr>
              <a:t>A Typical School Day </a:t>
            </a:r>
            <a:r>
              <a:rPr lang="zh-CN" altLang="en-US" sz="1600" b="1" dirty="0">
                <a:solidFill>
                  <a:schemeClr val="accent6">
                    <a:lumMod val="50000"/>
                  </a:schemeClr>
                </a:solidFill>
                <a:latin typeface="楷体" panose="02010609060101010101" pitchFamily="49" charset="-122"/>
                <a:ea typeface="楷体" panose="02010609060101010101" pitchFamily="49" charset="-122"/>
              </a:rPr>
              <a:t>概括了</a:t>
            </a:r>
            <a:r>
              <a:rPr lang="en-US" altLang="zh-CN" sz="1600" b="1" dirty="0">
                <a:solidFill>
                  <a:schemeClr val="accent6">
                    <a:lumMod val="50000"/>
                  </a:schemeClr>
                </a:solidFill>
                <a:latin typeface="楷体" panose="02010609060101010101" pitchFamily="49" charset="-122"/>
                <a:ea typeface="楷体" panose="02010609060101010101" pitchFamily="49" charset="-122"/>
              </a:rPr>
              <a:t>B&amp;P</a:t>
            </a:r>
            <a:r>
              <a:rPr lang="zh-CN" altLang="en-US" sz="1600" b="1" dirty="0">
                <a:solidFill>
                  <a:schemeClr val="accent6">
                    <a:lumMod val="50000"/>
                  </a:schemeClr>
                </a:solidFill>
                <a:latin typeface="楷体" panose="02010609060101010101" pitchFamily="49" charset="-122"/>
                <a:ea typeface="楷体" panose="02010609060101010101" pitchFamily="49" charset="-122"/>
              </a:rPr>
              <a:t>模式学校的作息时间内容，其中包括学习书本上的理论知识，还包括参与音乐、体育等实践操作活动，以及对学生们进行思想上的科学指导。学生们将接受所有科目的日常教学，而不是特定科目的隔日教学。</a:t>
            </a:r>
            <a:endParaRPr lang="zh-CN" altLang="en-US" sz="2000" b="1" dirty="0">
              <a:solidFill>
                <a:schemeClr val="accent6">
                  <a:lumMod val="50000"/>
                </a:schemeClr>
              </a:solidFill>
              <a:latin typeface="楷体" panose="02010609060101010101" pitchFamily="49" charset="-122"/>
              <a:ea typeface="楷体" panose="02010609060101010101" pitchFamily="49" charset="-122"/>
              <a:cs typeface="+mn-ea"/>
              <a:sym typeface="字魂105号-简雅黑" panose="00000500000000000000" pitchFamily="2" charset="-122"/>
            </a:endParaRPr>
          </a:p>
        </p:txBody>
      </p:sp>
      <p:grpSp>
        <p:nvGrpSpPr>
          <p:cNvPr id="22" name="组合 21"/>
          <p:cNvGrpSpPr/>
          <p:nvPr/>
        </p:nvGrpSpPr>
        <p:grpSpPr>
          <a:xfrm>
            <a:off x="477086" y="440950"/>
            <a:ext cx="5809615" cy="739766"/>
            <a:chOff x="477086" y="440950"/>
            <a:chExt cx="5809615" cy="739766"/>
          </a:xfrm>
        </p:grpSpPr>
        <p:grpSp>
          <p:nvGrpSpPr>
            <p:cNvPr id="23" name="组合 22"/>
            <p:cNvGrpSpPr/>
            <p:nvPr/>
          </p:nvGrpSpPr>
          <p:grpSpPr>
            <a:xfrm>
              <a:off x="477086" y="440950"/>
              <a:ext cx="785657" cy="739766"/>
              <a:chOff x="4047600" y="12678"/>
              <a:chExt cx="3444796" cy="3243581"/>
            </a:xfrm>
          </p:grpSpPr>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sp>
          <p:nvSpPr>
            <p:cNvPr id="26" name="文本框 19"/>
            <p:cNvSpPr txBox="1"/>
            <p:nvPr/>
          </p:nvSpPr>
          <p:spPr>
            <a:xfrm>
              <a:off x="1434031" y="526040"/>
              <a:ext cx="4852670" cy="46037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effectLst/>
                  <a:latin typeface="+mj-ea"/>
                  <a:ea typeface="+mj-ea"/>
                </a:rPr>
                <a:t>A Typical School Day </a:t>
              </a:r>
              <a:endParaRPr lang="en-US" altLang="zh-CN" sz="2400" b="1" i="1" dirty="0">
                <a:solidFill>
                  <a:srgbClr val="000000"/>
                </a:solidFill>
                <a:effectLst/>
                <a:latin typeface="+mj-ea"/>
                <a:ea typeface="+mj-ea"/>
                <a:cs typeface="+mn-ea"/>
                <a:sym typeface="字魂105号-简雅黑" panose="00000500000000000000" pitchFamily="2" charset="-122"/>
              </a:endParaRPr>
            </a:p>
          </p:txBody>
        </p:sp>
      </p:grpSp>
      <p:grpSp>
        <p:nvGrpSpPr>
          <p:cNvPr id="38" name="组合 37"/>
          <p:cNvGrpSpPr/>
          <p:nvPr/>
        </p:nvGrpSpPr>
        <p:grpSpPr>
          <a:xfrm>
            <a:off x="1181418" y="2345811"/>
            <a:ext cx="9932887" cy="2908075"/>
            <a:chOff x="1181418" y="2345811"/>
            <a:chExt cx="9932887" cy="2908075"/>
          </a:xfrm>
        </p:grpSpPr>
        <p:grpSp>
          <p:nvGrpSpPr>
            <p:cNvPr id="29" name="组合 28"/>
            <p:cNvGrpSpPr/>
            <p:nvPr/>
          </p:nvGrpSpPr>
          <p:grpSpPr>
            <a:xfrm>
              <a:off x="1181418" y="2760768"/>
              <a:ext cx="9932887" cy="2493118"/>
              <a:chOff x="1185794" y="2244927"/>
              <a:chExt cx="9932887" cy="2493118"/>
            </a:xfrm>
          </p:grpSpPr>
          <p:sp>
            <p:nvSpPr>
              <p:cNvPr id="3" name="PA_库_形状 "/>
              <p:cNvSpPr/>
              <p:nvPr>
                <p:custDataLst>
                  <p:tags r:id="rId4"/>
                </p:custDataLst>
              </p:nvPr>
            </p:nvSpPr>
            <p:spPr>
              <a:xfrm>
                <a:off x="4890095" y="3218984"/>
                <a:ext cx="2411810" cy="11332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28" y="0"/>
                      <a:pt x="5255" y="2250"/>
                      <a:pt x="3140" y="6751"/>
                    </a:cubicBezTo>
                    <a:cubicBezTo>
                      <a:pt x="1199" y="10882"/>
                      <a:pt x="160" y="16194"/>
                      <a:pt x="0" y="21600"/>
                    </a:cubicBezTo>
                    <a:lnTo>
                      <a:pt x="21600" y="21600"/>
                    </a:lnTo>
                    <a:cubicBezTo>
                      <a:pt x="21440" y="16194"/>
                      <a:pt x="20401" y="10882"/>
                      <a:pt x="18460" y="6751"/>
                    </a:cubicBezTo>
                    <a:cubicBezTo>
                      <a:pt x="16345" y="2250"/>
                      <a:pt x="13572" y="0"/>
                      <a:pt x="10800" y="0"/>
                    </a:cubicBezTo>
                    <a:close/>
                  </a:path>
                </a:pathLst>
              </a:custGeom>
              <a:solidFill>
                <a:srgbClr val="F6D4CD"/>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 name="PA_库_形状 "/>
              <p:cNvSpPr/>
              <p:nvPr>
                <p:custDataLst>
                  <p:tags r:id="rId5"/>
                </p:custDataLst>
              </p:nvPr>
            </p:nvSpPr>
            <p:spPr>
              <a:xfrm>
                <a:off x="3854205" y="2244927"/>
                <a:ext cx="4483591" cy="210678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28" y="0"/>
                      <a:pt x="5255" y="2250"/>
                      <a:pt x="3140" y="6751"/>
                    </a:cubicBezTo>
                    <a:cubicBezTo>
                      <a:pt x="1199" y="10882"/>
                      <a:pt x="160" y="16194"/>
                      <a:pt x="0" y="21600"/>
                    </a:cubicBezTo>
                    <a:lnTo>
                      <a:pt x="21600" y="21600"/>
                    </a:lnTo>
                    <a:cubicBezTo>
                      <a:pt x="21440" y="16194"/>
                      <a:pt x="20401" y="10882"/>
                      <a:pt x="18460" y="6751"/>
                    </a:cubicBezTo>
                    <a:cubicBezTo>
                      <a:pt x="16345" y="2250"/>
                      <a:pt x="13572" y="0"/>
                      <a:pt x="10800" y="0"/>
                    </a:cubicBezTo>
                    <a:close/>
                  </a:path>
                </a:pathLst>
              </a:custGeom>
              <a:ln w="12700">
                <a:solidFill>
                  <a:srgbClr val="D6D2CE"/>
                </a:solidFill>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PA_库_Circle "/>
              <p:cNvSpPr/>
              <p:nvPr>
                <p:custDataLst>
                  <p:tags r:id="rId6"/>
                </p:custDataLst>
              </p:nvPr>
            </p:nvSpPr>
            <p:spPr>
              <a:xfrm>
                <a:off x="7886700" y="3976044"/>
                <a:ext cx="762000" cy="762001"/>
              </a:xfrm>
              <a:prstGeom prst="ellipse">
                <a:avLst/>
              </a:prstGeom>
              <a:solidFill>
                <a:schemeClr val="accent1"/>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 name="PA_库_Circle "/>
              <p:cNvSpPr/>
              <p:nvPr>
                <p:custDataLst>
                  <p:tags r:id="rId7"/>
                </p:custDataLst>
              </p:nvPr>
            </p:nvSpPr>
            <p:spPr>
              <a:xfrm>
                <a:off x="3496733" y="3976044"/>
                <a:ext cx="762001" cy="762001"/>
              </a:xfrm>
              <a:prstGeom prst="ellipse">
                <a:avLst/>
              </a:prstGeom>
              <a:solidFill>
                <a:schemeClr val="accent4"/>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 name="PA_库_形状 "/>
              <p:cNvSpPr/>
              <p:nvPr>
                <p:custDataLst>
                  <p:tags r:id="rId8"/>
                </p:custDataLst>
              </p:nvPr>
            </p:nvSpPr>
            <p:spPr>
              <a:xfrm>
                <a:off x="3728847" y="4223994"/>
                <a:ext cx="297773" cy="266100"/>
              </a:xfrm>
              <a:custGeom>
                <a:avLst/>
                <a:gdLst/>
                <a:ahLst/>
                <a:cxnLst>
                  <a:cxn ang="0">
                    <a:pos x="wd2" y="hd2"/>
                  </a:cxn>
                  <a:cxn ang="5400000">
                    <a:pos x="wd2" y="hd2"/>
                  </a:cxn>
                  <a:cxn ang="10800000">
                    <a:pos x="wd2" y="hd2"/>
                  </a:cxn>
                  <a:cxn ang="16200000">
                    <a:pos x="wd2" y="hd2"/>
                  </a:cxn>
                </a:cxnLst>
                <a:rect l="0" t="0" r="r" b="b"/>
                <a:pathLst>
                  <a:path w="21600" h="21600" extrusionOk="0">
                    <a:moveTo>
                      <a:pt x="19292" y="3413"/>
                    </a:moveTo>
                    <a:cubicBezTo>
                      <a:pt x="18552" y="3413"/>
                      <a:pt x="18552" y="3413"/>
                      <a:pt x="18552" y="3413"/>
                    </a:cubicBezTo>
                    <a:cubicBezTo>
                      <a:pt x="18552" y="21600"/>
                      <a:pt x="18552" y="21600"/>
                      <a:pt x="18552" y="21600"/>
                    </a:cubicBezTo>
                    <a:cubicBezTo>
                      <a:pt x="19292" y="21600"/>
                      <a:pt x="19292" y="21600"/>
                      <a:pt x="19292" y="21600"/>
                    </a:cubicBezTo>
                    <a:cubicBezTo>
                      <a:pt x="20860" y="21600"/>
                      <a:pt x="21600" y="20722"/>
                      <a:pt x="21600" y="19406"/>
                    </a:cubicBezTo>
                    <a:cubicBezTo>
                      <a:pt x="21600" y="6046"/>
                      <a:pt x="21600" y="6046"/>
                      <a:pt x="21600" y="6046"/>
                    </a:cubicBezTo>
                    <a:cubicBezTo>
                      <a:pt x="21600" y="4730"/>
                      <a:pt x="20860" y="3413"/>
                      <a:pt x="19292" y="3413"/>
                    </a:cubicBezTo>
                    <a:close/>
                    <a:moveTo>
                      <a:pt x="0" y="6046"/>
                    </a:moveTo>
                    <a:cubicBezTo>
                      <a:pt x="0" y="19406"/>
                      <a:pt x="0" y="19406"/>
                      <a:pt x="0" y="19406"/>
                    </a:cubicBezTo>
                    <a:cubicBezTo>
                      <a:pt x="0" y="20722"/>
                      <a:pt x="1132" y="21600"/>
                      <a:pt x="2308" y="21600"/>
                    </a:cubicBezTo>
                    <a:cubicBezTo>
                      <a:pt x="3092" y="21600"/>
                      <a:pt x="3092" y="21600"/>
                      <a:pt x="3092" y="21600"/>
                    </a:cubicBezTo>
                    <a:cubicBezTo>
                      <a:pt x="3092" y="3413"/>
                      <a:pt x="3092" y="3413"/>
                      <a:pt x="3092" y="3413"/>
                    </a:cubicBezTo>
                    <a:cubicBezTo>
                      <a:pt x="2308" y="3413"/>
                      <a:pt x="2308" y="3413"/>
                      <a:pt x="2308" y="3413"/>
                    </a:cubicBezTo>
                    <a:cubicBezTo>
                      <a:pt x="1132" y="3413"/>
                      <a:pt x="0" y="4730"/>
                      <a:pt x="0" y="6046"/>
                    </a:cubicBezTo>
                    <a:close/>
                    <a:moveTo>
                      <a:pt x="14676" y="1268"/>
                    </a:moveTo>
                    <a:cubicBezTo>
                      <a:pt x="13892" y="829"/>
                      <a:pt x="12716" y="0"/>
                      <a:pt x="10800" y="0"/>
                    </a:cubicBezTo>
                    <a:cubicBezTo>
                      <a:pt x="8884" y="0"/>
                      <a:pt x="7708" y="829"/>
                      <a:pt x="6968" y="1268"/>
                    </a:cubicBezTo>
                    <a:cubicBezTo>
                      <a:pt x="6968" y="3413"/>
                      <a:pt x="6968" y="3413"/>
                      <a:pt x="6968" y="3413"/>
                    </a:cubicBezTo>
                    <a:cubicBezTo>
                      <a:pt x="4660" y="3413"/>
                      <a:pt x="4660" y="3413"/>
                      <a:pt x="4660" y="3413"/>
                    </a:cubicBezTo>
                    <a:cubicBezTo>
                      <a:pt x="4660" y="21600"/>
                      <a:pt x="4660" y="21600"/>
                      <a:pt x="4660" y="21600"/>
                    </a:cubicBezTo>
                    <a:cubicBezTo>
                      <a:pt x="16984" y="21600"/>
                      <a:pt x="16984" y="21600"/>
                      <a:pt x="16984" y="21600"/>
                    </a:cubicBezTo>
                    <a:cubicBezTo>
                      <a:pt x="16984" y="3413"/>
                      <a:pt x="16984" y="3413"/>
                      <a:pt x="16984" y="3413"/>
                    </a:cubicBezTo>
                    <a:cubicBezTo>
                      <a:pt x="14676" y="3413"/>
                      <a:pt x="14676" y="3413"/>
                      <a:pt x="14676" y="3413"/>
                    </a:cubicBezTo>
                    <a:lnTo>
                      <a:pt x="14676" y="1268"/>
                    </a:lnTo>
                    <a:close/>
                    <a:moveTo>
                      <a:pt x="13108" y="3413"/>
                    </a:moveTo>
                    <a:cubicBezTo>
                      <a:pt x="8492" y="3413"/>
                      <a:pt x="8492" y="3413"/>
                      <a:pt x="8492" y="3413"/>
                    </a:cubicBezTo>
                    <a:cubicBezTo>
                      <a:pt x="8492" y="2145"/>
                      <a:pt x="8492" y="2145"/>
                      <a:pt x="8492" y="2145"/>
                    </a:cubicBezTo>
                    <a:cubicBezTo>
                      <a:pt x="8884" y="1707"/>
                      <a:pt x="9668" y="1268"/>
                      <a:pt x="10800" y="1268"/>
                    </a:cubicBezTo>
                    <a:cubicBezTo>
                      <a:pt x="11976" y="1268"/>
                      <a:pt x="12716" y="1707"/>
                      <a:pt x="13108" y="2145"/>
                    </a:cubicBezTo>
                    <a:lnTo>
                      <a:pt x="13108" y="3413"/>
                    </a:lnTo>
                    <a:close/>
                  </a:path>
                </a:pathLst>
              </a:custGeom>
              <a:solidFill>
                <a:srgbClr val="FFFFFF"/>
              </a:solidFill>
              <a:ln w="12700">
                <a:miter lim="400000"/>
              </a:ln>
            </p:spPr>
            <p:txBody>
              <a:bodyPr lIns="22860" rIns="22860" anchor="ctr"/>
              <a:lstStyle/>
              <a:p>
                <a:pPr defTabSz="914400">
                  <a:defRPr sz="3600">
                    <a:solidFill>
                      <a:srgbClr val="7E7E7E"/>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 name="PA_库_形状 "/>
              <p:cNvSpPr/>
              <p:nvPr>
                <p:custDataLst>
                  <p:tags r:id="rId9"/>
                </p:custDataLst>
              </p:nvPr>
            </p:nvSpPr>
            <p:spPr>
              <a:xfrm>
                <a:off x="4719393" y="2373979"/>
                <a:ext cx="256815" cy="262682"/>
              </a:xfrm>
              <a:custGeom>
                <a:avLst/>
                <a:gdLst/>
                <a:ahLst/>
                <a:cxnLst>
                  <a:cxn ang="0">
                    <a:pos x="wd2" y="hd2"/>
                  </a:cxn>
                  <a:cxn ang="5400000">
                    <a:pos x="wd2" y="hd2"/>
                  </a:cxn>
                  <a:cxn ang="10800000">
                    <a:pos x="wd2" y="hd2"/>
                  </a:cxn>
                  <a:cxn ang="16200000">
                    <a:pos x="wd2" y="hd2"/>
                  </a:cxn>
                </a:cxnLst>
                <a:rect l="0" t="0" r="r" b="b"/>
                <a:pathLst>
                  <a:path w="20525" h="20507"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4"/>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FFFF"/>
              </a:solidFill>
              <a:ln w="12700">
                <a:miter lim="400000"/>
              </a:ln>
            </p:spPr>
            <p:txBody>
              <a:bodyPr lIns="22860" rIns="22860" anchor="ctr"/>
              <a:lstStyle/>
              <a:p>
                <a:pPr defTabSz="914400">
                  <a:defRPr sz="3600">
                    <a:solidFill>
                      <a:srgbClr val="7E7E7E"/>
                    </a:solidFill>
                    <a:latin typeface="Lato Light"/>
                    <a:ea typeface="Lato Light"/>
                    <a:cs typeface="Lato Light"/>
                    <a:sym typeface="Lato Light"/>
                  </a:defRPr>
                </a:pPr>
                <a:endParaRPr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2" name="PA_库_形状 "/>
              <p:cNvSpPr/>
              <p:nvPr>
                <p:custDataLst>
                  <p:tags r:id="rId10"/>
                </p:custDataLst>
              </p:nvPr>
            </p:nvSpPr>
            <p:spPr>
              <a:xfrm>
                <a:off x="8165380" y="4216856"/>
                <a:ext cx="288647" cy="280376"/>
              </a:xfrm>
              <a:custGeom>
                <a:avLst/>
                <a:gdLst/>
                <a:ahLst/>
                <a:cxnLst>
                  <a:cxn ang="0">
                    <a:pos x="wd2" y="hd2"/>
                  </a:cxn>
                  <a:cxn ang="5400000">
                    <a:pos x="wd2" y="hd2"/>
                  </a:cxn>
                  <a:cxn ang="10800000">
                    <a:pos x="wd2" y="hd2"/>
                  </a:cxn>
                  <a:cxn ang="16200000">
                    <a:pos x="wd2" y="hd2"/>
                  </a:cxn>
                </a:cxnLst>
                <a:rect l="0" t="0" r="r" b="b"/>
                <a:pathLst>
                  <a:path w="20220" h="20333" extrusionOk="0">
                    <a:moveTo>
                      <a:pt x="2643" y="13922"/>
                    </a:moveTo>
                    <a:cubicBezTo>
                      <a:pt x="1172" y="15443"/>
                      <a:pt x="2307" y="17356"/>
                      <a:pt x="79" y="19703"/>
                    </a:cubicBezTo>
                    <a:cubicBezTo>
                      <a:pt x="-677" y="20876"/>
                      <a:pt x="4198" y="20441"/>
                      <a:pt x="6425" y="18138"/>
                    </a:cubicBezTo>
                    <a:cubicBezTo>
                      <a:pt x="7518" y="16965"/>
                      <a:pt x="7139" y="15443"/>
                      <a:pt x="6047" y="14313"/>
                    </a:cubicBezTo>
                    <a:cubicBezTo>
                      <a:pt x="4870" y="13140"/>
                      <a:pt x="3399" y="13140"/>
                      <a:pt x="2643" y="13922"/>
                    </a:cubicBezTo>
                    <a:close/>
                    <a:moveTo>
                      <a:pt x="20167" y="58"/>
                    </a:moveTo>
                    <a:cubicBezTo>
                      <a:pt x="19452" y="-724"/>
                      <a:pt x="10123" y="6577"/>
                      <a:pt x="7518" y="9315"/>
                    </a:cubicBezTo>
                    <a:cubicBezTo>
                      <a:pt x="6425" y="10837"/>
                      <a:pt x="6047" y="11619"/>
                      <a:pt x="5248" y="12010"/>
                    </a:cubicBezTo>
                    <a:cubicBezTo>
                      <a:pt x="5248" y="12358"/>
                      <a:pt x="5627" y="12358"/>
                      <a:pt x="5627" y="12358"/>
                    </a:cubicBezTo>
                    <a:cubicBezTo>
                      <a:pt x="6047" y="12749"/>
                      <a:pt x="6425" y="12749"/>
                      <a:pt x="7139" y="13531"/>
                    </a:cubicBezTo>
                    <a:cubicBezTo>
                      <a:pt x="7518" y="13922"/>
                      <a:pt x="7896" y="14313"/>
                      <a:pt x="7896" y="14661"/>
                    </a:cubicBezTo>
                    <a:cubicBezTo>
                      <a:pt x="7896" y="15052"/>
                      <a:pt x="8274" y="15052"/>
                      <a:pt x="8274" y="15052"/>
                    </a:cubicBezTo>
                    <a:cubicBezTo>
                      <a:pt x="8988" y="14661"/>
                      <a:pt x="9745" y="13922"/>
                      <a:pt x="10879" y="12749"/>
                    </a:cubicBezTo>
                    <a:cubicBezTo>
                      <a:pt x="13443" y="10054"/>
                      <a:pt x="20923" y="797"/>
                      <a:pt x="20167" y="58"/>
                    </a:cubicBezTo>
                    <a:close/>
                  </a:path>
                </a:pathLst>
              </a:custGeom>
              <a:solidFill>
                <a:srgbClr val="FFFFFF"/>
              </a:solidFill>
              <a:ln w="12700">
                <a:miter lim="400000"/>
              </a:ln>
            </p:spPr>
            <p:txBody>
              <a:bodyPr lIns="22860" rIns="22860" anchor="ctr"/>
              <a:lstStyle/>
              <a:p>
                <a:pPr defTabSz="914400">
                  <a:defRPr sz="3600">
                    <a:solidFill>
                      <a:srgbClr val="7E7E7E"/>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 name="PA_库_CreateawesomeandUniquepresentationslideswiththesecreative "/>
              <p:cNvSpPr/>
              <p:nvPr>
                <p:custDataLst>
                  <p:tags r:id="rId11"/>
                </p:custDataLst>
              </p:nvPr>
            </p:nvSpPr>
            <p:spPr>
              <a:xfrm>
                <a:off x="9177727" y="3594434"/>
                <a:ext cx="1940954" cy="660309"/>
              </a:xfrm>
              <a:prstGeom prst="rect">
                <a:avLst/>
              </a:prstGeom>
              <a:ln w="12700">
                <a:miter lim="400000"/>
              </a:ln>
            </p:spPr>
            <p:txBody>
              <a:bodyPr wrap="square" lIns="25400" tIns="25400" rIns="25400" bIns="25400" anchor="ctr">
                <a:spAutoFit/>
              </a:bodyPr>
              <a:lstStyle>
                <a:lvl1pPr algn="l">
                  <a:lnSpc>
                    <a:spcPct val="130000"/>
                  </a:lnSpc>
                  <a:defRPr sz="2400">
                    <a:solidFill>
                      <a:srgbClr val="53585F"/>
                    </a:solidFill>
                    <a:latin typeface="Lato Light"/>
                    <a:ea typeface="Lato Light"/>
                    <a:cs typeface="Lato Light"/>
                    <a:sym typeface="Lato Light"/>
                  </a:defRPr>
                </a:lvl1pPr>
              </a:lstStyle>
              <a:p>
                <a:r>
                  <a:rPr lang="zh-CN" altLang="en-US"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学生们将接收科学和社会研究方面的指导</a:t>
                </a:r>
                <a:endParaRPr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4" name="PA_库_UniqueSlides "/>
              <p:cNvSpPr/>
              <p:nvPr>
                <p:custDataLst>
                  <p:tags r:id="rId12"/>
                </p:custDataLst>
              </p:nvPr>
            </p:nvSpPr>
            <p:spPr>
              <a:xfrm>
                <a:off x="9298612" y="2945081"/>
                <a:ext cx="1699183" cy="543739"/>
              </a:xfrm>
              <a:prstGeom prst="rect">
                <a:avLst/>
              </a:prstGeom>
              <a:ln w="12700">
                <a:miter lim="400000"/>
              </a:ln>
            </p:spPr>
            <p:txBody>
              <a:bodyPr wrap="none" lIns="25400" tIns="25400" rIns="25400" bIns="25400" anchor="ctr">
                <a:spAutoFit/>
              </a:bodyPr>
              <a:lstStyle>
                <a:lvl1pPr algn="l">
                  <a:defRPr sz="4000">
                    <a:solidFill>
                      <a:srgbClr val="A6AAA9"/>
                    </a:solidFill>
                    <a:latin typeface="Lato Light"/>
                    <a:ea typeface="Lato Light"/>
                    <a:cs typeface="Lato Light"/>
                    <a:sym typeface="Lato Light"/>
                  </a:defRPr>
                </a:lvl1pPr>
              </a:lstStyle>
              <a:p>
                <a:r>
                  <a:rPr lang="zh-CN" altLang="en-US"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rPr>
                  <a:t>课间休息</a:t>
                </a:r>
                <a:endParaRPr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
            <p:nvSpPr>
              <p:cNvPr id="15" name="PA_库_CreateawesomeandUniquepresentationslideswiththesecreative "/>
              <p:cNvSpPr/>
              <p:nvPr>
                <p:custDataLst>
                  <p:tags r:id="rId13"/>
                </p:custDataLst>
              </p:nvPr>
            </p:nvSpPr>
            <p:spPr>
              <a:xfrm>
                <a:off x="1185794" y="3591134"/>
                <a:ext cx="1890318" cy="660309"/>
              </a:xfrm>
              <a:prstGeom prst="rect">
                <a:avLst/>
              </a:prstGeom>
              <a:ln w="12700">
                <a:miter lim="400000"/>
              </a:ln>
            </p:spPr>
            <p:txBody>
              <a:bodyPr wrap="square" lIns="25400" tIns="25400" rIns="25400" bIns="25400" anchor="ctr">
                <a:spAutoFit/>
              </a:bodyPr>
              <a:lstStyle>
                <a:lvl1pPr algn="r">
                  <a:lnSpc>
                    <a:spcPct val="130000"/>
                  </a:lnSpc>
                  <a:defRPr sz="2400">
                    <a:solidFill>
                      <a:srgbClr val="53585F"/>
                    </a:solidFill>
                    <a:latin typeface="Lato Light"/>
                    <a:ea typeface="Lato Light"/>
                    <a:cs typeface="Lato Light"/>
                    <a:sym typeface="Lato Light"/>
                  </a:defRPr>
                </a:lvl1pPr>
              </a:lstStyle>
              <a:p>
                <a:r>
                  <a:rPr lang="zh-CN" altLang="en-US"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根据年龄不同，授课时间约为</a:t>
                </a:r>
                <a:r>
                  <a:rPr lang="en-US" altLang="zh-CN"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2~3</a:t>
                </a:r>
                <a:r>
                  <a:rPr lang="zh-CN" altLang="en-US"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个小时 </a:t>
                </a:r>
                <a:endParaRPr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 name="PA_库_UniqueSlides "/>
              <p:cNvSpPr/>
              <p:nvPr>
                <p:custDataLst>
                  <p:tags r:id="rId14"/>
                </p:custDataLst>
              </p:nvPr>
            </p:nvSpPr>
            <p:spPr>
              <a:xfrm>
                <a:off x="1687273" y="2945081"/>
                <a:ext cx="887359" cy="543739"/>
              </a:xfrm>
              <a:prstGeom prst="rect">
                <a:avLst/>
              </a:prstGeom>
              <a:ln w="12700">
                <a:miter lim="400000"/>
              </a:ln>
            </p:spPr>
            <p:txBody>
              <a:bodyPr wrap="square" lIns="25400" tIns="25400" rIns="25400" bIns="25400" anchor="ctr">
                <a:spAutoFit/>
              </a:bodyPr>
              <a:lstStyle>
                <a:lvl1pPr algn="r">
                  <a:defRPr sz="4000">
                    <a:solidFill>
                      <a:srgbClr val="A6AAA9"/>
                    </a:solidFill>
                    <a:latin typeface="Lato Light"/>
                    <a:ea typeface="Lato Light"/>
                    <a:cs typeface="Lato Light"/>
                    <a:sym typeface="Lato Light"/>
                  </a:defRPr>
                </a:lvl1pPr>
              </a:lstStyle>
              <a:p>
                <a:r>
                  <a:rPr lang="zh-CN" altLang="en-US"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rPr>
                  <a:t>授课</a:t>
                </a:r>
                <a:endParaRPr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
            <p:nvSpPr>
              <p:cNvPr id="18" name="PA_库_958"/>
              <p:cNvSpPr/>
              <p:nvPr>
                <p:custDataLst>
                  <p:tags r:id="rId15"/>
                </p:custDataLst>
              </p:nvPr>
            </p:nvSpPr>
            <p:spPr>
              <a:xfrm>
                <a:off x="5065997" y="3760760"/>
                <a:ext cx="2324100" cy="327660"/>
              </a:xfrm>
              <a:prstGeom prst="rect">
                <a:avLst/>
              </a:prstGeom>
              <a:ln w="12700">
                <a:miter lim="400000"/>
              </a:ln>
            </p:spPr>
            <p:txBody>
              <a:bodyPr wrap="none" lIns="25400" tIns="25400" rIns="25400" bIns="25400" anchor="ctr">
                <a:spAutoFit/>
              </a:bodyPr>
              <a:lstStyle>
                <a:lvl1pPr>
                  <a:defRPr sz="9000">
                    <a:solidFill>
                      <a:srgbClr val="FFFFFF"/>
                    </a:solidFill>
                    <a:latin typeface="Lato Light"/>
                    <a:ea typeface="Lato Light"/>
                    <a:cs typeface="Lato Light"/>
                    <a:sym typeface="Lato Light"/>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200" cap="none" spc="0" normalizeH="0" baseline="0" noProof="0" dirty="0">
                    <a:ln>
                      <a:noFill/>
                    </a:ln>
                    <a:solidFill>
                      <a:srgbClr val="000000"/>
                    </a:solidFill>
                    <a:effectLst/>
                    <a:uLnTx/>
                    <a:uFillTx/>
                    <a:latin typeface="+mj-ea"/>
                    <a:ea typeface="+mj-ea"/>
                    <a:cs typeface="+mn-cs"/>
                  </a:rPr>
                  <a:t>A Typical School Day </a:t>
                </a:r>
                <a:endParaRPr kumimoji="0" lang="en-US" altLang="zh-CN" sz="1800" b="0" i="1" u="none" strike="noStrike" kern="1200" cap="none" spc="0" normalizeH="0" baseline="0" noProof="0" dirty="0">
                  <a:ln>
                    <a:noFill/>
                  </a:ln>
                  <a:solidFill>
                    <a:srgbClr val="000000"/>
                  </a:solidFill>
                  <a:effectLst/>
                  <a:uLnTx/>
                  <a:uFillTx/>
                  <a:latin typeface="+mj-ea"/>
                  <a:ea typeface="+mj-ea"/>
                  <a:cs typeface="+mn-cs"/>
                  <a:sym typeface="字魂105号-简雅黑" panose="00000500000000000000" pitchFamily="2" charset="-122"/>
                </a:endParaRPr>
              </a:p>
            </p:txBody>
          </p:sp>
        </p:grpSp>
        <p:sp>
          <p:nvSpPr>
            <p:cNvPr id="2" name="PA_库_Circle "/>
            <p:cNvSpPr/>
            <p:nvPr>
              <p:custDataLst>
                <p:tags r:id="rId16"/>
              </p:custDataLst>
            </p:nvPr>
          </p:nvSpPr>
          <p:spPr>
            <a:xfrm>
              <a:off x="5720177" y="2345811"/>
              <a:ext cx="762000" cy="762001"/>
            </a:xfrm>
            <a:prstGeom prst="ellipse">
              <a:avLst/>
            </a:prstGeom>
            <a:solidFill>
              <a:schemeClr val="accent3"/>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9" name="PA_库_形状 "/>
            <p:cNvSpPr/>
            <p:nvPr>
              <p:custDataLst>
                <p:tags r:id="rId17"/>
              </p:custDataLst>
            </p:nvPr>
          </p:nvSpPr>
          <p:spPr>
            <a:xfrm>
              <a:off x="5963216" y="2628873"/>
              <a:ext cx="256815" cy="262682"/>
            </a:xfrm>
            <a:custGeom>
              <a:avLst/>
              <a:gdLst/>
              <a:ahLst/>
              <a:cxnLst>
                <a:cxn ang="0">
                  <a:pos x="wd2" y="hd2"/>
                </a:cxn>
                <a:cxn ang="5400000">
                  <a:pos x="wd2" y="hd2"/>
                </a:cxn>
                <a:cxn ang="10800000">
                  <a:pos x="wd2" y="hd2"/>
                </a:cxn>
                <a:cxn ang="16200000">
                  <a:pos x="wd2" y="hd2"/>
                </a:cxn>
              </a:cxnLst>
              <a:rect l="0" t="0" r="r" b="b"/>
              <a:pathLst>
                <a:path w="20525" h="20507" extrusionOk="0">
                  <a:moveTo>
                    <a:pt x="12855" y="13320"/>
                  </a:moveTo>
                  <a:cubicBezTo>
                    <a:pt x="12855" y="13320"/>
                    <a:pt x="21284" y="7135"/>
                    <a:pt x="20470" y="435"/>
                  </a:cubicBezTo>
                  <a:lnTo>
                    <a:pt x="20470" y="60"/>
                  </a:lnTo>
                  <a:cubicBezTo>
                    <a:pt x="20039" y="60"/>
                    <a:pt x="20039" y="60"/>
                    <a:pt x="20039" y="60"/>
                  </a:cubicBezTo>
                  <a:cubicBezTo>
                    <a:pt x="13286" y="-783"/>
                    <a:pt x="7299" y="7557"/>
                    <a:pt x="7299" y="7557"/>
                  </a:cubicBezTo>
                  <a:cubicBezTo>
                    <a:pt x="2222" y="6667"/>
                    <a:pt x="2653" y="7932"/>
                    <a:pt x="115" y="13320"/>
                  </a:cubicBezTo>
                  <a:cubicBezTo>
                    <a:pt x="-316" y="14585"/>
                    <a:pt x="546" y="14585"/>
                    <a:pt x="1360" y="14585"/>
                  </a:cubicBezTo>
                  <a:cubicBezTo>
                    <a:pt x="2222" y="14164"/>
                    <a:pt x="3899" y="13742"/>
                    <a:pt x="3899" y="13742"/>
                  </a:cubicBezTo>
                  <a:cubicBezTo>
                    <a:pt x="6916" y="16647"/>
                    <a:pt x="6916" y="16647"/>
                    <a:pt x="6916" y="16647"/>
                  </a:cubicBezTo>
                  <a:cubicBezTo>
                    <a:pt x="6916" y="16647"/>
                    <a:pt x="6437" y="18287"/>
                    <a:pt x="6054" y="19130"/>
                  </a:cubicBezTo>
                  <a:cubicBezTo>
                    <a:pt x="5623" y="19974"/>
                    <a:pt x="6054" y="20817"/>
                    <a:pt x="6916" y="20395"/>
                  </a:cubicBezTo>
                  <a:cubicBezTo>
                    <a:pt x="12424" y="17865"/>
                    <a:pt x="13669" y="18287"/>
                    <a:pt x="12855" y="13320"/>
                  </a:cubicBezTo>
                  <a:close/>
                  <a:moveTo>
                    <a:pt x="14100" y="6245"/>
                  </a:moveTo>
                  <a:cubicBezTo>
                    <a:pt x="13286" y="5449"/>
                    <a:pt x="13286" y="4605"/>
                    <a:pt x="14100" y="3762"/>
                  </a:cubicBezTo>
                  <a:cubicBezTo>
                    <a:pt x="14962" y="2965"/>
                    <a:pt x="16207" y="2965"/>
                    <a:pt x="16638" y="3762"/>
                  </a:cubicBezTo>
                  <a:cubicBezTo>
                    <a:pt x="17500" y="4605"/>
                    <a:pt x="17500" y="5449"/>
                    <a:pt x="16638" y="6245"/>
                  </a:cubicBezTo>
                  <a:cubicBezTo>
                    <a:pt x="16207" y="7135"/>
                    <a:pt x="14962" y="7135"/>
                    <a:pt x="14100" y="6245"/>
                  </a:cubicBezTo>
                  <a:close/>
                </a:path>
              </a:pathLst>
            </a:custGeom>
            <a:solidFill>
              <a:srgbClr val="FFFFFF"/>
            </a:solidFill>
            <a:ln w="12700">
              <a:miter lim="400000"/>
            </a:ln>
          </p:spPr>
          <p:txBody>
            <a:bodyPr lIns="22860" rIns="22860" anchor="ctr"/>
            <a:lstStyle/>
            <a:p>
              <a:pPr defTabSz="914400">
                <a:defRPr sz="3600">
                  <a:solidFill>
                    <a:srgbClr val="7E7E7E"/>
                  </a:solidFill>
                  <a:latin typeface="Lato Light"/>
                  <a:ea typeface="Lato Light"/>
                  <a:cs typeface="Lato Light"/>
                  <a:sym typeface="Lato Light"/>
                </a:defRPr>
              </a:pPr>
              <a:endParaRPr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20" name="PA_库_UniqueSlides "/>
          <p:cNvSpPr/>
          <p:nvPr>
            <p:custDataLst>
              <p:tags r:id="rId18"/>
            </p:custDataLst>
          </p:nvPr>
        </p:nvSpPr>
        <p:spPr>
          <a:xfrm>
            <a:off x="5318113" y="1071156"/>
            <a:ext cx="1699183" cy="543739"/>
          </a:xfrm>
          <a:prstGeom prst="rect">
            <a:avLst/>
          </a:prstGeom>
          <a:ln w="12700">
            <a:miter lim="400000"/>
          </a:ln>
        </p:spPr>
        <p:txBody>
          <a:bodyPr wrap="none" lIns="25400" tIns="25400" rIns="25400" bIns="25400" anchor="ctr">
            <a:spAutoFit/>
          </a:bodyPr>
          <a:lstStyle>
            <a:lvl1pPr>
              <a:defRPr sz="4000">
                <a:solidFill>
                  <a:srgbClr val="A6AAA9"/>
                </a:solidFill>
                <a:latin typeface="Lato Light"/>
                <a:ea typeface="Lato Light"/>
                <a:cs typeface="Lato Light"/>
                <a:sym typeface="Lato Light"/>
              </a:defRPr>
            </a:lvl1pPr>
          </a:lstStyle>
          <a:p>
            <a:r>
              <a:rPr lang="zh-CN" altLang="en-US"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rPr>
              <a:t>特别活动</a:t>
            </a:r>
            <a:endParaRPr lang="zh-CN" altLang="en-US" sz="3200" b="1" dirty="0">
              <a:solidFill>
                <a:srgbClr val="CD9C3F"/>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
        <p:nvSpPr>
          <p:cNvPr id="21" name="PA_库_CreateawesomeandUniquepresentationslideswiththesecreative "/>
          <p:cNvSpPr/>
          <p:nvPr>
            <p:custDataLst>
              <p:tags r:id="rId19"/>
            </p:custDataLst>
          </p:nvPr>
        </p:nvSpPr>
        <p:spPr>
          <a:xfrm>
            <a:off x="4641991" y="1638537"/>
            <a:ext cx="2899264" cy="660309"/>
          </a:xfrm>
          <a:prstGeom prst="rect">
            <a:avLst/>
          </a:prstGeom>
          <a:ln w="12700">
            <a:miter lim="400000"/>
          </a:ln>
        </p:spPr>
        <p:txBody>
          <a:bodyPr wrap="square" lIns="25400" tIns="25400" rIns="25400" bIns="25400" anchor="ctr">
            <a:spAutoFit/>
          </a:bodyPr>
          <a:lstStyle>
            <a:lvl1pPr algn="l">
              <a:lnSpc>
                <a:spcPct val="130000"/>
              </a:lnSpc>
              <a:defRPr sz="2400">
                <a:solidFill>
                  <a:srgbClr val="53585F"/>
                </a:solidFill>
                <a:latin typeface="Lato Light"/>
                <a:ea typeface="Lato Light"/>
                <a:cs typeface="Lato Light"/>
                <a:sym typeface="Lato Light"/>
              </a:defRPr>
            </a:lvl1pPr>
          </a:lstStyle>
          <a:p>
            <a:r>
              <a:rPr lang="zh-CN" altLang="en-US"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学生们将参与音乐、艺术、图书馆、计算机、体育等特别活动</a:t>
            </a:r>
            <a:endParaRPr sz="16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5" name="文本框 21"/>
          <p:cNvSpPr txBox="1"/>
          <p:nvPr/>
        </p:nvSpPr>
        <p:spPr>
          <a:xfrm>
            <a:off x="1400110" y="893024"/>
            <a:ext cx="189031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典型的上课日</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8" decel="100000" fill="hold" grpId="0" nodeType="afterEffect">
                                  <p:stCondLst>
                                    <p:cond delay="0"/>
                                  </p:stCondLst>
                                  <p:childTnLst>
                                    <p:set>
                                      <p:cBhvr>
                                        <p:cTn id="26"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27" dur="1500" fill="hold"/>
                                        <p:tgtEl>
                                          <p:spTgt spid="1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17">
                                            <p:txEl>
                                              <p:charRg st="4294967295" end="4294967295"/>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17">
                                            <p:txEl>
                                              <p:charRg st="4294967295" end="4294967295"/>
                                            </p:txEl>
                                          </p:spTgt>
                                        </p:tgtEl>
                                        <p:attrNameLst>
                                          <p:attrName>style.visibility</p:attrName>
                                        </p:attrNameLst>
                                      </p:cBhvr>
                                      <p:to>
                                        <p:strVal val="visible"/>
                                      </p:to>
                                    </p:set>
                                    <p:anim to="" calcmode="lin" valueType="num">
                                      <p:cBhvr>
                                        <p:cTn id="30" dur="1500" fill="hold">
                                          <p:stCondLst>
                                            <p:cond delay="0"/>
                                          </p:stCondLst>
                                        </p:cTn>
                                        <p:tgtEl>
                                          <p:spTgt spid="17">
                                            <p:txEl>
                                              <p:charRg st="4294967295" end="4294967295"/>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7">
                                            <p:txEl>
                                              <p:charRg st="4294967295" end="4294967295"/>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1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nimBg="1"/>
      <p:bldP spid="21" grpId="0" animBg="1"/>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519886">
            <a:off x="-731979" y="2714713"/>
            <a:ext cx="3546145" cy="3065937"/>
          </a:xfrm>
          <a:prstGeom prst="rect">
            <a:avLst/>
          </a:prstGeom>
        </p:spPr>
      </p:pic>
      <p:grpSp>
        <p:nvGrpSpPr>
          <p:cNvPr id="40" name="组合 39"/>
          <p:cNvGrpSpPr/>
          <p:nvPr/>
        </p:nvGrpSpPr>
        <p:grpSpPr>
          <a:xfrm>
            <a:off x="384807" y="689591"/>
            <a:ext cx="5301283" cy="977351"/>
            <a:chOff x="477086" y="390386"/>
            <a:chExt cx="5156840" cy="790330"/>
          </a:xfrm>
        </p:grpSpPr>
        <p:grpSp>
          <p:nvGrpSpPr>
            <p:cNvPr id="41" name="组合 40"/>
            <p:cNvGrpSpPr/>
            <p:nvPr/>
          </p:nvGrpSpPr>
          <p:grpSpPr>
            <a:xfrm>
              <a:off x="477086" y="440950"/>
              <a:ext cx="785657" cy="739766"/>
              <a:chOff x="4047600" y="12678"/>
              <a:chExt cx="3444796" cy="3243582"/>
            </a:xfrm>
          </p:grpSpPr>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7" y="511968"/>
                <a:ext cx="3334359" cy="2744292"/>
              </a:xfrm>
              <a:prstGeom prst="rect">
                <a:avLst/>
              </a:prstGeom>
            </p:spPr>
          </p:pic>
        </p:grpSp>
        <p:grpSp>
          <p:nvGrpSpPr>
            <p:cNvPr id="42" name="组合 41"/>
            <p:cNvGrpSpPr/>
            <p:nvPr/>
          </p:nvGrpSpPr>
          <p:grpSpPr>
            <a:xfrm>
              <a:off x="1302025" y="390386"/>
              <a:ext cx="4331901" cy="730716"/>
              <a:chOff x="341423" y="2784566"/>
              <a:chExt cx="4331901" cy="730716"/>
            </a:xfrm>
          </p:grpSpPr>
          <p:sp>
            <p:nvSpPr>
              <p:cNvPr id="43" name="文本框 21"/>
              <p:cNvSpPr txBox="1"/>
              <p:nvPr/>
            </p:nvSpPr>
            <p:spPr>
              <a:xfrm>
                <a:off x="1165741" y="3191735"/>
                <a:ext cx="1987496" cy="323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儿童教室的模式</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44" name="文本框 19"/>
              <p:cNvSpPr txBox="1"/>
              <p:nvPr/>
            </p:nvSpPr>
            <p:spPr>
              <a:xfrm>
                <a:off x="341423" y="2784566"/>
                <a:ext cx="4331901" cy="3722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latin typeface="+mj-ea"/>
                    <a:ea typeface="+mj-ea"/>
                    <a:sym typeface="字魂105号-简雅黑" panose="00000500000000000000" pitchFamily="2" charset="-122"/>
                  </a:rPr>
                  <a:t>Children's classroom model</a:t>
                </a:r>
                <a:endParaRPr lang="zh-CN" altLang="en-US" sz="2400" i="1" dirty="0">
                  <a:solidFill>
                    <a:srgbClr val="000000"/>
                  </a:solidFill>
                  <a:latin typeface="+mj-ea"/>
                  <a:ea typeface="+mj-ea"/>
                  <a:sym typeface="字魂105号-简雅黑" panose="00000500000000000000" pitchFamily="2" charset="-122"/>
                </a:endParaRPr>
              </a:p>
            </p:txBody>
          </p:sp>
        </p:grpSp>
      </p:gr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5529" y="1498703"/>
            <a:ext cx="3334358" cy="2744290"/>
          </a:xfrm>
          <a:prstGeom prst="rect">
            <a:avLst/>
          </a:prstGeom>
        </p:spPr>
      </p:pic>
      <p:sp>
        <p:nvSpPr>
          <p:cNvPr id="2" name="文本框 1"/>
          <p:cNvSpPr txBox="1"/>
          <p:nvPr/>
        </p:nvSpPr>
        <p:spPr>
          <a:xfrm>
            <a:off x="2418709" y="2104069"/>
            <a:ext cx="7587693" cy="2676525"/>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    </a:t>
            </a:r>
            <a:r>
              <a:rPr lang="zh-CN" altLang="en-US" sz="2800" dirty="0">
                <a:solidFill>
                  <a:schemeClr val="accent6">
                    <a:lumMod val="50000"/>
                  </a:schemeClr>
                </a:solidFill>
                <a:latin typeface="楷体" panose="02010609060101010101" pitchFamily="49" charset="-122"/>
                <a:ea typeface="楷体" panose="02010609060101010101" pitchFamily="49" charset="-122"/>
              </a:rPr>
              <a:t>在</a:t>
            </a:r>
            <a:r>
              <a:rPr lang="en-US" altLang="zh-CN" sz="2800" dirty="0">
                <a:solidFill>
                  <a:schemeClr val="accent6">
                    <a:lumMod val="50000"/>
                  </a:schemeClr>
                </a:solidFill>
                <a:latin typeface="楷体" panose="02010609060101010101" pitchFamily="49" charset="-122"/>
                <a:ea typeface="楷体" panose="02010609060101010101" pitchFamily="49" charset="-122"/>
              </a:rPr>
              <a:t>B&amp;P</a:t>
            </a:r>
            <a:r>
              <a:rPr lang="zh-CN" altLang="en-US" sz="2800" dirty="0">
                <a:solidFill>
                  <a:schemeClr val="accent6">
                    <a:lumMod val="50000"/>
                  </a:schemeClr>
                </a:solidFill>
                <a:latin typeface="楷体" panose="02010609060101010101" pitchFamily="49" charset="-122"/>
                <a:ea typeface="楷体" panose="02010609060101010101" pitchFamily="49" charset="-122"/>
              </a:rPr>
              <a:t>学校中，</a:t>
            </a:r>
            <a:r>
              <a:rPr lang="zh-CN" altLang="en-US" sz="2800" kern="100" dirty="0">
                <a:solidFill>
                  <a:schemeClr val="accent6">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根据年龄和发展水平的不同对儿童进行了不同的分组，进入不同模式的儿童教室学习。</a:t>
            </a:r>
            <a:endParaRPr lang="zh-CN" altLang="en-US" sz="2800" kern="100" dirty="0">
              <a:solidFill>
                <a:schemeClr val="accent6">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endParaRPr>
          </a:p>
          <a:p>
            <a:endParaRPr lang="zh-CN" altLang="en-US" sz="2800" kern="100" dirty="0">
              <a:solidFill>
                <a:schemeClr val="accent6">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a:solidFill>
                  <a:schemeClr val="accent6">
                    <a:lumMod val="50000"/>
                  </a:schemeClr>
                </a:solidFill>
                <a:latin typeface="楷体" panose="02010609060101010101" pitchFamily="49" charset="-122"/>
                <a:ea typeface="楷体" panose="02010609060101010101" pitchFamily="49" charset="-122"/>
              </a:rPr>
              <a:t>一般分为：</a:t>
            </a:r>
            <a:r>
              <a:rPr lang="zh-CN" altLang="en-US" sz="2800" dirty="0">
                <a:solidFill>
                  <a:schemeClr val="accent3">
                    <a:lumMod val="50000"/>
                  </a:schemeClr>
                </a:solidFill>
                <a:latin typeface="楷体" panose="02010609060101010101" pitchFamily="49" charset="-122"/>
                <a:ea typeface="楷体" panose="02010609060101010101" pitchFamily="49" charset="-122"/>
              </a:rPr>
              <a:t>初级水平教室、中级水平教室、高级水平教室。</a:t>
            </a:r>
            <a:endParaRPr lang="zh-CN" altLang="en-US" sz="2400" dirty="0">
              <a:solidFill>
                <a:schemeClr val="accent3">
                  <a:lumMod val="5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7" presetClass="entr" presetSubtype="0" fill="hold"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5791" y="2958788"/>
            <a:ext cx="3143632" cy="4256329"/>
          </a:xfrm>
          <a:prstGeom prst="rect">
            <a:avLst/>
          </a:prstGeom>
        </p:spPr>
      </p:pic>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1218" y="-988129"/>
            <a:ext cx="3143632" cy="4256329"/>
          </a:xfrm>
          <a:prstGeom prst="rect">
            <a:avLst/>
          </a:prstGeom>
        </p:spPr>
      </p:pic>
      <p:grpSp>
        <p:nvGrpSpPr>
          <p:cNvPr id="26" name="Group 56"/>
          <p:cNvGrpSpPr/>
          <p:nvPr/>
        </p:nvGrpSpPr>
        <p:grpSpPr>
          <a:xfrm>
            <a:off x="981686" y="2849144"/>
            <a:ext cx="5763156" cy="1961129"/>
            <a:chOff x="830423" y="1741009"/>
            <a:chExt cx="4322367" cy="1470846"/>
          </a:xfrm>
        </p:grpSpPr>
        <p:sp>
          <p:nvSpPr>
            <p:cNvPr id="28" name="Rectangle 7"/>
            <p:cNvSpPr/>
            <p:nvPr/>
          </p:nvSpPr>
          <p:spPr>
            <a:xfrm rot="2700000">
              <a:off x="958574" y="1741009"/>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27" name="Group 46"/>
            <p:cNvGrpSpPr/>
            <p:nvPr/>
          </p:nvGrpSpPr>
          <p:grpSpPr>
            <a:xfrm>
              <a:off x="830423" y="2055298"/>
              <a:ext cx="4322367" cy="438581"/>
              <a:chOff x="830423" y="2055298"/>
              <a:chExt cx="4322367" cy="438581"/>
            </a:xfrm>
          </p:grpSpPr>
          <p:sp>
            <p:nvSpPr>
              <p:cNvPr id="31" name="Rectangle 16"/>
              <p:cNvSpPr/>
              <p:nvPr/>
            </p:nvSpPr>
            <p:spPr>
              <a:xfrm>
                <a:off x="3509716" y="2055298"/>
                <a:ext cx="1643074" cy="207749"/>
              </a:xfrm>
              <a:prstGeom prst="rect">
                <a:avLst/>
              </a:prstGeom>
            </p:spPr>
            <p:txBody>
              <a:bodyPr wrap="square">
                <a:spAutoFit/>
              </a:bodyPr>
              <a:lstStyle/>
              <a:p>
                <a:pPr algn="ctr"/>
                <a:endParaRPr lang="en-US" sz="12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2" name="Rectangle 17"/>
              <p:cNvSpPr/>
              <p:nvPr/>
            </p:nvSpPr>
            <p:spPr>
              <a:xfrm>
                <a:off x="830423" y="2055298"/>
                <a:ext cx="1369607" cy="438581"/>
              </a:xfrm>
              <a:prstGeom prst="rect">
                <a:avLst/>
              </a:prstGeom>
            </p:spPr>
            <p:txBody>
              <a:bodyPr wrap="none">
                <a:spAutoFit/>
              </a:bodyPr>
              <a:lstStyle/>
              <a:p>
                <a:pPr algn="ctr"/>
                <a:r>
                  <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初级水平</a:t>
                </a:r>
                <a:endPar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29"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48" name="组合 47"/>
          <p:cNvGrpSpPr/>
          <p:nvPr/>
        </p:nvGrpSpPr>
        <p:grpSpPr>
          <a:xfrm>
            <a:off x="412946" y="588947"/>
            <a:ext cx="5301283" cy="977351"/>
            <a:chOff x="477086" y="390386"/>
            <a:chExt cx="5156840" cy="790330"/>
          </a:xfrm>
        </p:grpSpPr>
        <p:grpSp>
          <p:nvGrpSpPr>
            <p:cNvPr id="49" name="组合 48"/>
            <p:cNvGrpSpPr/>
            <p:nvPr/>
          </p:nvGrpSpPr>
          <p:grpSpPr>
            <a:xfrm>
              <a:off x="477086" y="440950"/>
              <a:ext cx="785657" cy="739766"/>
              <a:chOff x="4047600" y="12678"/>
              <a:chExt cx="3444796" cy="3243582"/>
            </a:xfrm>
          </p:grpSpPr>
          <p:pic>
            <p:nvPicPr>
              <p:cNvPr id="53" name="图片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7" y="511968"/>
                <a:ext cx="3334359" cy="2744292"/>
              </a:xfrm>
              <a:prstGeom prst="rect">
                <a:avLst/>
              </a:prstGeom>
            </p:spPr>
          </p:pic>
        </p:grpSp>
        <p:grpSp>
          <p:nvGrpSpPr>
            <p:cNvPr id="50" name="组合 49"/>
            <p:cNvGrpSpPr/>
            <p:nvPr/>
          </p:nvGrpSpPr>
          <p:grpSpPr>
            <a:xfrm>
              <a:off x="1302025" y="390386"/>
              <a:ext cx="4331901" cy="743881"/>
              <a:chOff x="341423" y="2784566"/>
              <a:chExt cx="4331901" cy="743881"/>
            </a:xfrm>
          </p:grpSpPr>
          <p:sp>
            <p:nvSpPr>
              <p:cNvPr id="51" name="文本框 21"/>
              <p:cNvSpPr txBox="1"/>
              <p:nvPr/>
            </p:nvSpPr>
            <p:spPr>
              <a:xfrm>
                <a:off x="1060094" y="3204900"/>
                <a:ext cx="1963738" cy="323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儿童教室的模式</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52" name="文本框 19"/>
              <p:cNvSpPr txBox="1"/>
              <p:nvPr/>
            </p:nvSpPr>
            <p:spPr>
              <a:xfrm>
                <a:off x="341423" y="2784566"/>
                <a:ext cx="4331901" cy="3722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latin typeface="+mj-ea"/>
                    <a:ea typeface="+mj-ea"/>
                    <a:sym typeface="字魂105号-简雅黑" panose="00000500000000000000" pitchFamily="2" charset="-122"/>
                  </a:rPr>
                  <a:t>Children's classroom model</a:t>
                </a:r>
                <a:endParaRPr lang="zh-CN" altLang="en-US" sz="2400" i="1" dirty="0">
                  <a:solidFill>
                    <a:srgbClr val="000000"/>
                  </a:solidFill>
                  <a:latin typeface="+mj-ea"/>
                  <a:ea typeface="+mj-ea"/>
                  <a:sym typeface="字魂105号-简雅黑" panose="00000500000000000000" pitchFamily="2" charset="-122"/>
                </a:endParaRPr>
              </a:p>
            </p:txBody>
          </p:sp>
        </p:grpSp>
      </p:grpSp>
      <p:sp>
        <p:nvSpPr>
          <p:cNvPr id="56" name="文本框 55"/>
          <p:cNvSpPr txBox="1"/>
          <p:nvPr/>
        </p:nvSpPr>
        <p:spPr>
          <a:xfrm>
            <a:off x="6560191" y="13976059"/>
            <a:ext cx="184731" cy="369332"/>
          </a:xfrm>
          <a:prstGeom prst="rect">
            <a:avLst/>
          </a:prstGeom>
          <a:noFill/>
        </p:spPr>
        <p:txBody>
          <a:bodyPr wrap="none" rtlCol="0">
            <a:spAutoFit/>
          </a:bodyPr>
          <a:lstStyle/>
          <a:p>
            <a:endParaRPr lang="zh-CN" altLang="en-US" dirty="0"/>
          </a:p>
        </p:txBody>
      </p:sp>
      <p:sp>
        <p:nvSpPr>
          <p:cNvPr id="2" name="文本框 1"/>
          <p:cNvSpPr txBox="1"/>
          <p:nvPr/>
        </p:nvSpPr>
        <p:spPr>
          <a:xfrm>
            <a:off x="1395730" y="3803015"/>
            <a:ext cx="1303020" cy="368300"/>
          </a:xfrm>
          <a:prstGeom prst="rect">
            <a:avLst/>
          </a:prstGeom>
          <a:noFill/>
        </p:spPr>
        <p:txBody>
          <a:bodyPr wrap="square" rtlCol="0">
            <a:spAutoFit/>
          </a:bodyPr>
          <a:lstStyle/>
          <a:p>
            <a:r>
              <a:rPr lang="en-US"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4</a:t>
            </a:r>
            <a:r>
              <a:rPr lang="zh-CN"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岁和</a:t>
            </a:r>
            <a:r>
              <a:rPr lang="en-US"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5</a:t>
            </a:r>
            <a:r>
              <a:rPr lang="zh-CN"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岁</a:t>
            </a:r>
            <a:endParaRPr lang="zh-CN" altLang="en-US"/>
          </a:p>
        </p:txBody>
      </p:sp>
      <p:sp>
        <p:nvSpPr>
          <p:cNvPr id="941" name="Кружок"/>
          <p:cNvSpPr/>
          <p:nvPr>
            <p:custDataLst>
              <p:tags r:id="rId4"/>
            </p:custDataLst>
          </p:nvPr>
        </p:nvSpPr>
        <p:spPr>
          <a:xfrm>
            <a:off x="3615444" y="3259567"/>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42" name="Фигура"/>
          <p:cNvSpPr/>
          <p:nvPr>
            <p:custDataLst>
              <p:tags r:id="rId5"/>
            </p:custDataLst>
          </p:nvPr>
        </p:nvSpPr>
        <p:spPr>
          <a:xfrm>
            <a:off x="3491654" y="3136408"/>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dirty="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53" name="Text Box 3"/>
          <p:cNvSpPr txBox="1"/>
          <p:nvPr>
            <p:custDataLst>
              <p:tags r:id="rId6"/>
            </p:custDataLst>
          </p:nvPr>
        </p:nvSpPr>
        <p:spPr>
          <a:xfrm>
            <a:off x="3539490" y="3393440"/>
            <a:ext cx="1233170" cy="812165"/>
          </a:xfrm>
          <a:prstGeom prst="rect">
            <a:avLst/>
          </a:prstGeom>
          <a:noFill/>
          <a:ln w="12700" cap="flat">
            <a:noFill/>
            <a:miter lim="400000"/>
          </a:ln>
          <a:effectLst/>
        </p:spPr>
        <p:txBody>
          <a:bodyPr wrap="square" lIns="90000" tIns="46800" rIns="90000" bIns="46800" numCol="1" anchor="ctr"/>
          <a:lstStyle>
            <a:lvl1pPr>
              <a:lnSpc>
                <a:spcPct val="90000"/>
              </a:lnSpc>
              <a:defRPr sz="3500" b="0">
                <a:solidFill>
                  <a:srgbClr val="252D30"/>
                </a:solidFill>
                <a:latin typeface="Impact" panose="020B0806030902050204"/>
                <a:ea typeface="Impact" panose="020B0806030902050204"/>
                <a:cs typeface="Impact" panose="020B0806030902050204"/>
                <a:sym typeface="Impact" panose="020B0806030902050204"/>
              </a:defRPr>
            </a:lvl1pPr>
          </a:lstStyle>
          <a:p>
            <a:pPr lvl="0" algn="ctr" defTabSz="457200">
              <a:lnSpc>
                <a:spcPct val="120000"/>
              </a:lnSpc>
              <a:defRPr/>
            </a:pPr>
            <a:r>
              <a:rPr lang="zh-CN" altLang="en-US" sz="2000" spc="30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上午学习</a:t>
            </a:r>
            <a:endParaRPr lang="zh-CN" altLang="en-US" sz="2000" spc="30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8" name="矩形 7"/>
          <p:cNvSpPr/>
          <p:nvPr>
            <p:custDataLst>
              <p:tags r:id="rId7"/>
            </p:custDataLst>
          </p:nvPr>
        </p:nvSpPr>
        <p:spPr>
          <a:xfrm>
            <a:off x="2472055" y="5009515"/>
            <a:ext cx="3655060" cy="435610"/>
          </a:xfrm>
          <a:prstGeom prst="rect">
            <a:avLst/>
          </a:prstGeom>
        </p:spPr>
        <p:txBody>
          <a:bodyPr wrap="square" bIns="0" anchor="ctr" anchorCtr="0"/>
          <a:lstStyle/>
          <a:p>
            <a:pPr lvl="0" algn="l" defTabSz="457200">
              <a:lnSpc>
                <a:spcPct val="120000"/>
              </a:lnSpc>
              <a:defRPr/>
            </a:pPr>
            <a:r>
              <a:rPr lang="zh-CN" altLang="zh-CN"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rPr>
              <a:t>皮亚杰认为该水平儿童需要参与</a:t>
            </a:r>
            <a:r>
              <a:rPr lang="zh-CN" altLang="en-US" sz="2000" kern="100" dirty="0">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活动</a:t>
            </a:r>
            <a:r>
              <a:rPr lang="zh-CN" altLang="zh-CN"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rPr>
              <a:t>才能学习</a:t>
            </a:r>
            <a:r>
              <a:rPr lang="zh-CN" altLang="en-US"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en-US"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endParaRPr>
          </a:p>
          <a:p>
            <a:pPr lvl="0" algn="l" defTabSz="457200">
              <a:lnSpc>
                <a:spcPct val="120000"/>
              </a:lnSpc>
              <a:defRPr/>
            </a:pPr>
            <a:r>
              <a:rPr lang="zh-CN" altLang="en-US"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rPr>
              <a:t>比如参加游戏或艺术、音乐、电脑、体育等其他活动</a:t>
            </a:r>
            <a:r>
              <a:rPr lang="zh-CN" altLang="zh-CN"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zh-CN" sz="2000" b="1" kern="100" spc="3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943" name="Кружок"/>
          <p:cNvSpPr/>
          <p:nvPr>
            <p:custDataLst>
              <p:tags r:id="rId8"/>
            </p:custDataLst>
          </p:nvPr>
        </p:nvSpPr>
        <p:spPr>
          <a:xfrm>
            <a:off x="5943756" y="3237342"/>
            <a:ext cx="1064983" cy="107223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54" name="Text Box 3"/>
          <p:cNvSpPr txBox="1"/>
          <p:nvPr>
            <p:custDataLst>
              <p:tags r:id="rId9"/>
            </p:custDataLst>
          </p:nvPr>
        </p:nvSpPr>
        <p:spPr>
          <a:xfrm>
            <a:off x="6040902" y="3299363"/>
            <a:ext cx="921777" cy="812263"/>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20000"/>
              </a:lnSpc>
              <a:defRPr/>
            </a:pPr>
            <a:r>
              <a:rPr lang="zh-CN" altLang="en-US" sz="2000" spc="300" dirty="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中午休息</a:t>
            </a:r>
            <a:endParaRPr lang="zh-CN" altLang="en-US" sz="2000" spc="300" dirty="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75" name="矩形 74"/>
          <p:cNvSpPr/>
          <p:nvPr>
            <p:custDataLst>
              <p:tags r:id="rId10"/>
            </p:custDataLst>
          </p:nvPr>
        </p:nvSpPr>
        <p:spPr>
          <a:xfrm>
            <a:off x="5584825" y="2124710"/>
            <a:ext cx="3491865" cy="435610"/>
          </a:xfrm>
          <a:prstGeom prst="rect">
            <a:avLst/>
          </a:prstGeom>
        </p:spPr>
        <p:txBody>
          <a:bodyPr wrap="square" tIns="0" anchor="ctr" anchorCtr="0">
            <a:noAutofit/>
          </a:bodyPr>
          <a:lstStyle/>
          <a:p>
            <a:pPr lvl="0" algn="l" defTabSz="457200">
              <a:lnSpc>
                <a:spcPct val="120000"/>
              </a:lnSpc>
              <a:buClrTx/>
              <a:buSzTx/>
              <a:buNone/>
              <a:defRPr/>
            </a:pP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sym typeface="+mn-ea"/>
              </a:rPr>
              <a:t>可能会睡觉，看一本书，或者单独与老师们一起工作。</a:t>
            </a:r>
            <a:endPar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945" name="Кружок"/>
          <p:cNvSpPr/>
          <p:nvPr>
            <p:custDataLst>
              <p:tags r:id="rId11"/>
            </p:custDataLst>
          </p:nvPr>
        </p:nvSpPr>
        <p:spPr>
          <a:xfrm>
            <a:off x="8244963" y="3233532"/>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46" name="Фигура"/>
          <p:cNvSpPr/>
          <p:nvPr>
            <p:custDataLst>
              <p:tags r:id="rId12"/>
            </p:custDataLst>
          </p:nvPr>
        </p:nvSpPr>
        <p:spPr>
          <a:xfrm>
            <a:off x="8085386" y="3126798"/>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55" name="Text Box 3"/>
          <p:cNvSpPr txBox="1"/>
          <p:nvPr>
            <p:custDataLst>
              <p:tags r:id="rId13"/>
            </p:custDataLst>
          </p:nvPr>
        </p:nvSpPr>
        <p:spPr>
          <a:xfrm>
            <a:off x="8324003" y="3359074"/>
            <a:ext cx="921777" cy="812263"/>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20000"/>
              </a:lnSpc>
              <a:defRPr/>
            </a:pPr>
            <a:r>
              <a:rPr lang="zh-CN" altLang="en-US" sz="2000" spc="300" dirty="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下午社交</a:t>
            </a:r>
            <a:endParaRPr lang="zh-CN" altLang="en-US" sz="2000" spc="300" dirty="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4" name="矩形 3"/>
          <p:cNvSpPr/>
          <p:nvPr>
            <p:custDataLst>
              <p:tags r:id="rId14"/>
            </p:custDataLst>
          </p:nvPr>
        </p:nvSpPr>
        <p:spPr>
          <a:xfrm>
            <a:off x="7807325" y="4705985"/>
            <a:ext cx="1955165" cy="1042670"/>
          </a:xfrm>
          <a:prstGeom prst="rect">
            <a:avLst/>
          </a:prstGeom>
        </p:spPr>
        <p:txBody>
          <a:bodyPr wrap="square" tIns="0"/>
          <a:lstStyle/>
          <a:p>
            <a:pPr lvl="0" algn="ctr" defTabSz="457200">
              <a:lnSpc>
                <a:spcPct val="120000"/>
              </a:lnSpc>
              <a:defRPr/>
            </a:pPr>
            <a:r>
              <a:rPr lang="zh-CN" altLang="zh-CN"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Arial" panose="020B0604020202020204" pitchFamily="34" charset="0"/>
              </a:rPr>
              <a:t>交谈、角色扮演、玩耍</a:t>
            </a:r>
            <a:endParaRPr lang="zh-CN" altLang="zh-CN" sz="20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sym typeface="Arial" panose="020B0604020202020204" pitchFamily="34" charset="0"/>
            </a:endParaRPr>
          </a:p>
        </p:txBody>
      </p:sp>
      <p:sp>
        <p:nvSpPr>
          <p:cNvPr id="7" name="Фигура"/>
          <p:cNvSpPr/>
          <p:nvPr>
            <p:custDataLst>
              <p:tags r:id="rId15"/>
            </p:custDataLst>
          </p:nvPr>
        </p:nvSpPr>
        <p:spPr>
          <a:xfrm>
            <a:off x="9991250" y="3136408"/>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2" name="Кружок"/>
          <p:cNvSpPr/>
          <p:nvPr>
            <p:custDataLst>
              <p:tags r:id="rId16"/>
            </p:custDataLst>
          </p:nvPr>
        </p:nvSpPr>
        <p:spPr>
          <a:xfrm>
            <a:off x="10094083" y="3268457"/>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9" name="Text Box 3"/>
          <p:cNvSpPr txBox="1"/>
          <p:nvPr>
            <p:custDataLst>
              <p:tags r:id="rId17"/>
            </p:custDataLst>
          </p:nvPr>
        </p:nvSpPr>
        <p:spPr>
          <a:xfrm>
            <a:off x="10251863" y="3402254"/>
            <a:ext cx="921777" cy="812263"/>
          </a:xfrm>
          <a:prstGeom prst="rect">
            <a:avLst/>
          </a:prstGeom>
          <a:noFill/>
          <a:ln w="12700" cap="flat">
            <a:noFill/>
            <a:miter lim="400000"/>
          </a:ln>
          <a:effectLst/>
        </p:spPr>
        <p:txBody>
          <a:bodyPr wrap="square" lIns="90000" tIns="46800" rIns="90000" bIns="46800" numCol="1" anchor="ctr">
            <a:normAutofit fontScale="97500"/>
          </a:bodyPr>
          <a:lstStyle>
            <a:defPPr>
              <a:defRPr lang="en-US"/>
            </a:defPPr>
            <a:lvl1pPr algn="ctr">
              <a:lnSpc>
                <a:spcPct val="100000"/>
              </a:lnSpc>
              <a:defRPr sz="1600" b="0">
                <a:cs typeface="Impact" panose="020B0806030902050204"/>
              </a:defRPr>
            </a:lvl1pPr>
          </a:lstStyle>
          <a:p>
            <a:pPr lvl="0" defTabSz="457200">
              <a:lnSpc>
                <a:spcPct val="120000"/>
              </a:lnSpc>
              <a:defRPr/>
            </a:pPr>
            <a:r>
              <a:rPr lang="zh-CN" altLang="en-US" sz="2000" spc="30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复习收集</a:t>
            </a:r>
            <a:endParaRPr lang="zh-CN" altLang="en-US" sz="2000" spc="300">
              <a:solidFill>
                <a:sysClr val="windowText" lastClr="000000">
                  <a:lumMod val="90000"/>
                  <a:lumOff val="10000"/>
                </a:sysClr>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3" name="Фигура"/>
          <p:cNvSpPr/>
          <p:nvPr>
            <p:custDataLst>
              <p:tags r:id="rId18"/>
            </p:custDataLst>
          </p:nvPr>
        </p:nvSpPr>
        <p:spPr>
          <a:xfrm flipV="1">
            <a:off x="5809117" y="3109244"/>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38A9C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300"/>
                                        <p:tgtEl>
                                          <p:spTgt spid="17"/>
                                        </p:tgtEl>
                                      </p:cBhvr>
                                    </p:animEffect>
                                  </p:childTnLst>
                                </p:cTn>
                              </p:par>
                              <p:par>
                                <p:cTn id="12" presetID="10" presetClass="entr" presetSubtype="0" fill="hold" nodeType="withEffect">
                                  <p:stCondLst>
                                    <p:cond delay="3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285" y="1812903"/>
            <a:ext cx="3143632" cy="4256329"/>
          </a:xfrm>
          <a:prstGeom prst="rect">
            <a:avLst/>
          </a:prstGeom>
        </p:spPr>
      </p:pic>
      <p:pic>
        <p:nvPicPr>
          <p:cNvPr id="67" name="图片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6624" y="-485288"/>
            <a:ext cx="3135376" cy="3960474"/>
          </a:xfrm>
          <a:prstGeom prst="rect">
            <a:avLst/>
          </a:prstGeom>
        </p:spPr>
      </p:pic>
      <p:grpSp>
        <p:nvGrpSpPr>
          <p:cNvPr id="59" name="Group 57"/>
          <p:cNvGrpSpPr/>
          <p:nvPr/>
        </p:nvGrpSpPr>
        <p:grpSpPr>
          <a:xfrm>
            <a:off x="596338" y="2883269"/>
            <a:ext cx="2061264" cy="1484408"/>
            <a:chOff x="2554002" y="1659314"/>
            <a:chExt cx="1545948" cy="1113306"/>
          </a:xfrm>
        </p:grpSpPr>
        <p:sp>
          <p:nvSpPr>
            <p:cNvPr id="61"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2"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7" name="Group 46"/>
          <p:cNvGrpSpPr/>
          <p:nvPr/>
        </p:nvGrpSpPr>
        <p:grpSpPr>
          <a:xfrm>
            <a:off x="1046457" y="3300581"/>
            <a:ext cx="5763155" cy="584775"/>
            <a:chOff x="830424" y="2055298"/>
            <a:chExt cx="4322366" cy="438581"/>
          </a:xfrm>
        </p:grpSpPr>
        <p:sp>
          <p:nvSpPr>
            <p:cNvPr id="31" name="Rectangle 16"/>
            <p:cNvSpPr/>
            <p:nvPr/>
          </p:nvSpPr>
          <p:spPr>
            <a:xfrm>
              <a:off x="3509716" y="2055298"/>
              <a:ext cx="1643074" cy="207749"/>
            </a:xfrm>
            <a:prstGeom prst="rect">
              <a:avLst/>
            </a:prstGeom>
          </p:spPr>
          <p:txBody>
            <a:bodyPr wrap="square">
              <a:spAutoFit/>
            </a:bodyPr>
            <a:lstStyle/>
            <a:p>
              <a:pPr algn="ctr"/>
              <a:endParaRPr lang="en-US" sz="12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2" name="Rectangle 17"/>
            <p:cNvSpPr/>
            <p:nvPr/>
          </p:nvSpPr>
          <p:spPr>
            <a:xfrm>
              <a:off x="830424" y="2055298"/>
              <a:ext cx="1369606" cy="438581"/>
            </a:xfrm>
            <a:prstGeom prst="rect">
              <a:avLst/>
            </a:prstGeom>
          </p:spPr>
          <p:txBody>
            <a:bodyPr wrap="none">
              <a:spAutoFit/>
            </a:bodyPr>
            <a:lstStyle/>
            <a:p>
              <a:pPr algn="ctr"/>
              <a:r>
                <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中级水平</a:t>
              </a:r>
              <a:endPar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48" name="组合 47"/>
          <p:cNvGrpSpPr/>
          <p:nvPr/>
        </p:nvGrpSpPr>
        <p:grpSpPr>
          <a:xfrm>
            <a:off x="384807" y="689591"/>
            <a:ext cx="5301283" cy="977351"/>
            <a:chOff x="477086" y="390386"/>
            <a:chExt cx="5156840" cy="790330"/>
          </a:xfrm>
        </p:grpSpPr>
        <p:grpSp>
          <p:nvGrpSpPr>
            <p:cNvPr id="49" name="组合 48"/>
            <p:cNvGrpSpPr/>
            <p:nvPr/>
          </p:nvGrpSpPr>
          <p:grpSpPr>
            <a:xfrm>
              <a:off x="477086" y="440950"/>
              <a:ext cx="785657" cy="739766"/>
              <a:chOff x="4047600" y="12678"/>
              <a:chExt cx="3444796" cy="3243582"/>
            </a:xfrm>
          </p:grpSpPr>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037" y="511968"/>
                <a:ext cx="3334359" cy="2744292"/>
              </a:xfrm>
              <a:prstGeom prst="rect">
                <a:avLst/>
              </a:prstGeom>
            </p:spPr>
          </p:pic>
        </p:grpSp>
        <p:grpSp>
          <p:nvGrpSpPr>
            <p:cNvPr id="50" name="组合 49"/>
            <p:cNvGrpSpPr/>
            <p:nvPr/>
          </p:nvGrpSpPr>
          <p:grpSpPr>
            <a:xfrm>
              <a:off x="1302025" y="390386"/>
              <a:ext cx="4331901" cy="775225"/>
              <a:chOff x="341423" y="2784566"/>
              <a:chExt cx="4331901" cy="775225"/>
            </a:xfrm>
          </p:grpSpPr>
          <p:sp>
            <p:nvSpPr>
              <p:cNvPr id="51" name="文本框 21"/>
              <p:cNvSpPr txBox="1"/>
              <p:nvPr/>
            </p:nvSpPr>
            <p:spPr>
              <a:xfrm>
                <a:off x="1058012" y="3236244"/>
                <a:ext cx="1936789" cy="323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儿童教室的模式</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52" name="文本框 19"/>
              <p:cNvSpPr txBox="1"/>
              <p:nvPr/>
            </p:nvSpPr>
            <p:spPr>
              <a:xfrm>
                <a:off x="341423" y="2784566"/>
                <a:ext cx="4331901" cy="3722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latin typeface="+mj-ea"/>
                    <a:ea typeface="+mj-ea"/>
                    <a:sym typeface="字魂105号-简雅黑" panose="00000500000000000000" pitchFamily="2" charset="-122"/>
                  </a:rPr>
                  <a:t>Children's classroom model</a:t>
                </a:r>
                <a:endParaRPr lang="zh-CN" altLang="en-US" sz="2400" i="1" dirty="0">
                  <a:solidFill>
                    <a:srgbClr val="000000"/>
                  </a:solidFill>
                  <a:latin typeface="+mj-ea"/>
                  <a:ea typeface="+mj-ea"/>
                  <a:sym typeface="字魂105号-简雅黑" panose="00000500000000000000" pitchFamily="2" charset="-122"/>
                </a:endParaRPr>
              </a:p>
            </p:txBody>
          </p:sp>
        </p:grpSp>
      </p:grpSp>
      <p:sp>
        <p:nvSpPr>
          <p:cNvPr id="55" name="文本框 54"/>
          <p:cNvSpPr txBox="1"/>
          <p:nvPr/>
        </p:nvSpPr>
        <p:spPr>
          <a:xfrm>
            <a:off x="2965033" y="2549153"/>
            <a:ext cx="8622030" cy="3169285"/>
          </a:xfrm>
          <a:prstGeom prst="rect">
            <a:avLst/>
          </a:prstGeom>
          <a:noFill/>
        </p:spPr>
        <p:txBody>
          <a:bodyPr wrap="square" rtlCol="0">
            <a:spAutoFit/>
          </a:bodyPr>
          <a:lstStyle/>
          <a:p>
            <a:pPr indent="355600" algn="l"/>
            <a: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这一阶段充分将</a:t>
            </a:r>
            <a:r>
              <a:rPr lang="zh-CN" altLang="zh-CN" sz="32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sym typeface="+mn-ea"/>
              </a:rPr>
              <a:t>维果茨基的理论</a:t>
            </a:r>
            <a:r>
              <a:rPr lang="en-US" altLang="zh-CN" sz="32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sym typeface="+mn-ea"/>
              </a:rPr>
              <a:t>-</a:t>
            </a:r>
            <a:r>
              <a:rPr lang="zh-CN" altLang="zh-CN" sz="32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sym typeface="+mn-ea"/>
              </a:rPr>
              <a:t>最近发展区</a:t>
            </a:r>
            <a:r>
              <a:rPr lang="en-US" altLang="zh-CN" sz="32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sym typeface="+mn-ea"/>
              </a:rPr>
              <a:t>(ZPD)</a:t>
            </a:r>
            <a:r>
              <a:rPr lang="zh-CN" altLang="en-US"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运用到实践中。</a:t>
            </a:r>
            <a:r>
              <a:rPr lang="zh-CN" altLang="zh-CN"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每个教室</a:t>
            </a:r>
            <a:r>
              <a:rPr lang="zh-CN" altLang="en-US"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的孩子们</a:t>
            </a:r>
            <a:r>
              <a:rPr lang="zh-CN" altLang="zh-CN"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都有一个引导期，之后是直接指导，活动实践紧随其后。活动内容在初级水平的教学内容基础上着重添加了阅读和写作。</a:t>
            </a:r>
            <a:endParaRPr lang="zh-CN" altLang="zh-CN" sz="32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endParaRPr lang="zh-CN" altLang="en-US" sz="20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endParaRPr lang="zh-CN" altLang="zh-CN" sz="2000"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56" name="文本框 55"/>
          <p:cNvSpPr txBox="1"/>
          <p:nvPr/>
        </p:nvSpPr>
        <p:spPr>
          <a:xfrm>
            <a:off x="6560191" y="13976059"/>
            <a:ext cx="184731" cy="369332"/>
          </a:xfrm>
          <a:prstGeom prst="rect">
            <a:avLst/>
          </a:prstGeom>
          <a:noFill/>
        </p:spPr>
        <p:txBody>
          <a:bodyPr wrap="none" rtlCol="0">
            <a:spAutoFit/>
          </a:bodyPr>
          <a:lstStyle/>
          <a:p>
            <a:endParaRPr lang="zh-CN" altLang="en-US" dirty="0"/>
          </a:p>
        </p:txBody>
      </p:sp>
      <p:sp>
        <p:nvSpPr>
          <p:cNvPr id="2" name="文本框 1"/>
          <p:cNvSpPr txBox="1"/>
          <p:nvPr/>
        </p:nvSpPr>
        <p:spPr>
          <a:xfrm>
            <a:off x="1192530" y="3885565"/>
            <a:ext cx="1174115" cy="645160"/>
          </a:xfrm>
          <a:prstGeom prst="rect">
            <a:avLst/>
          </a:prstGeom>
          <a:noFill/>
        </p:spPr>
        <p:txBody>
          <a:bodyPr wrap="square" rtlCol="0">
            <a:spAutoFit/>
          </a:bodyPr>
          <a:lstStyle/>
          <a:p>
            <a:r>
              <a:rPr lang="en-US"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6</a:t>
            </a:r>
            <a:r>
              <a:rPr lang="zh-CN"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岁和</a:t>
            </a:r>
            <a:r>
              <a:rPr lang="en-US"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7</a:t>
            </a:r>
            <a:r>
              <a:rPr lang="zh-CN"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sym typeface="+mn-ea"/>
              </a:rPr>
              <a:t>岁</a:t>
            </a:r>
            <a:endParaRPr lang="zh-CN" altLang="en-US"/>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414836">
            <a:off x="9687426" y="5035746"/>
            <a:ext cx="3923297" cy="2166987"/>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3" y="1899733"/>
            <a:ext cx="3143632" cy="4256329"/>
          </a:xfrm>
          <a:prstGeom prst="rect">
            <a:avLst/>
          </a:prstGeom>
        </p:spPr>
      </p:pic>
      <p:grpSp>
        <p:nvGrpSpPr>
          <p:cNvPr id="48" name="组合 47"/>
          <p:cNvGrpSpPr/>
          <p:nvPr/>
        </p:nvGrpSpPr>
        <p:grpSpPr>
          <a:xfrm>
            <a:off x="384807" y="689591"/>
            <a:ext cx="5301283" cy="977351"/>
            <a:chOff x="477086" y="390386"/>
            <a:chExt cx="5156840" cy="790330"/>
          </a:xfrm>
        </p:grpSpPr>
        <p:grpSp>
          <p:nvGrpSpPr>
            <p:cNvPr id="49" name="组合 48"/>
            <p:cNvGrpSpPr/>
            <p:nvPr/>
          </p:nvGrpSpPr>
          <p:grpSpPr>
            <a:xfrm>
              <a:off x="477086" y="440950"/>
              <a:ext cx="785657" cy="739766"/>
              <a:chOff x="4047600" y="12678"/>
              <a:chExt cx="3444796" cy="3243582"/>
            </a:xfrm>
          </p:grpSpPr>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037" y="511968"/>
                <a:ext cx="3334359" cy="2744292"/>
              </a:xfrm>
              <a:prstGeom prst="rect">
                <a:avLst/>
              </a:prstGeom>
            </p:spPr>
          </p:pic>
        </p:grpSp>
        <p:grpSp>
          <p:nvGrpSpPr>
            <p:cNvPr id="50" name="组合 49"/>
            <p:cNvGrpSpPr/>
            <p:nvPr/>
          </p:nvGrpSpPr>
          <p:grpSpPr>
            <a:xfrm>
              <a:off x="1302025" y="390386"/>
              <a:ext cx="4331901" cy="743168"/>
              <a:chOff x="341423" y="2784566"/>
              <a:chExt cx="4331901" cy="743168"/>
            </a:xfrm>
          </p:grpSpPr>
          <p:sp>
            <p:nvSpPr>
              <p:cNvPr id="51" name="文本框 21"/>
              <p:cNvSpPr txBox="1"/>
              <p:nvPr/>
            </p:nvSpPr>
            <p:spPr>
              <a:xfrm>
                <a:off x="1195370" y="3204187"/>
                <a:ext cx="2042073" cy="323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儿童教室的模式</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52" name="文本框 19"/>
              <p:cNvSpPr txBox="1"/>
              <p:nvPr/>
            </p:nvSpPr>
            <p:spPr>
              <a:xfrm>
                <a:off x="341423" y="2784566"/>
                <a:ext cx="4331901" cy="37228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i="1" dirty="0">
                    <a:solidFill>
                      <a:srgbClr val="000000"/>
                    </a:solidFill>
                    <a:latin typeface="+mj-ea"/>
                    <a:ea typeface="+mj-ea"/>
                    <a:sym typeface="字魂105号-简雅黑" panose="00000500000000000000" pitchFamily="2" charset="-122"/>
                  </a:rPr>
                  <a:t>Children's classroom model</a:t>
                </a:r>
                <a:endParaRPr lang="zh-CN" altLang="en-US" sz="2400" i="1" dirty="0">
                  <a:solidFill>
                    <a:srgbClr val="000000"/>
                  </a:solidFill>
                  <a:latin typeface="+mj-ea"/>
                  <a:ea typeface="+mj-ea"/>
                  <a:sym typeface="字魂105号-简雅黑" panose="00000500000000000000" pitchFamily="2" charset="-122"/>
                </a:endParaRPr>
              </a:p>
            </p:txBody>
          </p:sp>
        </p:grpSp>
      </p:grpSp>
      <p:sp>
        <p:nvSpPr>
          <p:cNvPr id="55" name="文本框 54"/>
          <p:cNvSpPr txBox="1"/>
          <p:nvPr/>
        </p:nvSpPr>
        <p:spPr>
          <a:xfrm>
            <a:off x="3210882" y="1859131"/>
            <a:ext cx="7213226" cy="3970318"/>
          </a:xfrm>
          <a:prstGeom prst="rect">
            <a:avLst/>
          </a:prstGeom>
          <a:noFill/>
        </p:spPr>
        <p:txBody>
          <a:bodyPr wrap="square" rtlCol="0">
            <a:spAutoFit/>
          </a:bodyPr>
          <a:lstStyle/>
          <a:p>
            <a:pPr indent="355600" algn="l"/>
            <a:r>
              <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该阶段更加强调</a:t>
            </a:r>
            <a:r>
              <a:rPr lang="zh-CN" altLang="zh-CN" sz="28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rPr>
              <a:t>语言艺术、数学、科学和社会研究</a:t>
            </a:r>
            <a:r>
              <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。在课堂上，</a:t>
            </a:r>
            <a:r>
              <a:rPr lang="zh-CN" altLang="zh-CN" sz="28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rPr>
              <a:t>维果茨基的理论</a:t>
            </a:r>
            <a:r>
              <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在教学策略中发挥了更大的作用，其支架理论成为这些课程、同伴辅导、小组活动和讨论以及引导学习的重要技术。</a:t>
            </a:r>
            <a:endPar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r>
              <a:rPr lang="zh-CN" altLang="en-US"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这个阶段学生可通过</a:t>
            </a:r>
            <a:r>
              <a:rPr lang="zh-CN" altLang="zh-CN" sz="28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rPr>
              <a:t>独立工作、小组活动</a:t>
            </a:r>
            <a:r>
              <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交替进行的直接教学发现个人学习风格。</a:t>
            </a:r>
            <a:endParaRPr lang="zh-CN" altLang="zh-CN"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r>
              <a:rPr lang="zh-CN" altLang="en-US" sz="2800" kern="100" dirty="0">
                <a:solidFill>
                  <a:schemeClr val="accent2">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此外还要对学生进行</a:t>
            </a:r>
            <a:r>
              <a:rPr lang="zh-CN" altLang="zh-CN" sz="28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rPr>
              <a:t>科学的指导以及接受教学评估。</a:t>
            </a:r>
            <a:endParaRPr lang="zh-CN" altLang="zh-CN" sz="2800" kern="100" dirty="0">
              <a:solidFill>
                <a:srgbClr val="00B0F0"/>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56" name="文本框 55"/>
          <p:cNvSpPr txBox="1"/>
          <p:nvPr/>
        </p:nvSpPr>
        <p:spPr>
          <a:xfrm>
            <a:off x="6560191" y="13976059"/>
            <a:ext cx="184731" cy="369332"/>
          </a:xfrm>
          <a:prstGeom prst="rect">
            <a:avLst/>
          </a:prstGeom>
          <a:noFill/>
        </p:spPr>
        <p:txBody>
          <a:bodyPr wrap="none" rtlCol="0">
            <a:spAutoFit/>
          </a:bodyPr>
          <a:lstStyle/>
          <a:p>
            <a:endParaRPr lang="zh-CN" altLang="en-US" dirty="0"/>
          </a:p>
        </p:txBody>
      </p:sp>
      <p:grpSp>
        <p:nvGrpSpPr>
          <p:cNvPr id="3" name="组合 2"/>
          <p:cNvGrpSpPr/>
          <p:nvPr/>
        </p:nvGrpSpPr>
        <p:grpSpPr>
          <a:xfrm>
            <a:off x="1046480" y="2881630"/>
            <a:ext cx="5763260" cy="1960880"/>
            <a:chOff x="1648" y="4538"/>
            <a:chExt cx="9076" cy="3088"/>
          </a:xfrm>
        </p:grpSpPr>
        <p:grpSp>
          <p:nvGrpSpPr>
            <p:cNvPr id="26" name="Group 56"/>
            <p:cNvGrpSpPr/>
            <p:nvPr/>
          </p:nvGrpSpPr>
          <p:grpSpPr>
            <a:xfrm>
              <a:off x="1648" y="4538"/>
              <a:ext cx="9076" cy="3088"/>
              <a:chOff x="830424" y="1741009"/>
              <a:chExt cx="4322366" cy="1470846"/>
            </a:xfrm>
          </p:grpSpPr>
          <p:sp>
            <p:nvSpPr>
              <p:cNvPr id="28" name="Rectangle 7"/>
              <p:cNvSpPr/>
              <p:nvPr/>
            </p:nvSpPr>
            <p:spPr>
              <a:xfrm rot="2700000">
                <a:off x="958574" y="1741009"/>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27" name="Group 46"/>
              <p:cNvGrpSpPr/>
              <p:nvPr/>
            </p:nvGrpSpPr>
            <p:grpSpPr>
              <a:xfrm>
                <a:off x="830424" y="2055298"/>
                <a:ext cx="4322366" cy="438581"/>
                <a:chOff x="830424" y="2055298"/>
                <a:chExt cx="4322366" cy="438581"/>
              </a:xfrm>
            </p:grpSpPr>
            <p:sp>
              <p:nvSpPr>
                <p:cNvPr id="31" name="Rectangle 16"/>
                <p:cNvSpPr/>
                <p:nvPr/>
              </p:nvSpPr>
              <p:spPr>
                <a:xfrm>
                  <a:off x="3509716" y="2055298"/>
                  <a:ext cx="1643074" cy="207749"/>
                </a:xfrm>
                <a:prstGeom prst="rect">
                  <a:avLst/>
                </a:prstGeom>
              </p:spPr>
              <p:txBody>
                <a:bodyPr wrap="square">
                  <a:spAutoFit/>
                </a:bodyPr>
                <a:lstStyle/>
                <a:p>
                  <a:pPr algn="ctr"/>
                  <a:endParaRPr lang="en-US" sz="1200"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2" name="Rectangle 17"/>
                <p:cNvSpPr/>
                <p:nvPr/>
              </p:nvSpPr>
              <p:spPr>
                <a:xfrm>
                  <a:off x="830424" y="2055298"/>
                  <a:ext cx="1369606" cy="438581"/>
                </a:xfrm>
                <a:prstGeom prst="rect">
                  <a:avLst/>
                </a:prstGeom>
              </p:spPr>
              <p:txBody>
                <a:bodyPr wrap="none">
                  <a:spAutoFit/>
                </a:bodyPr>
                <a:lstStyle/>
                <a:p>
                  <a:pPr algn="ctr"/>
                  <a:r>
                    <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高级水平</a:t>
                  </a:r>
                  <a:endParaRPr lang="zh-CN" altLang="en-US" sz="3200" b="1" dirty="0">
                    <a:solidFill>
                      <a:schemeClr val="accent2">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29"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2" name="文本框 1"/>
            <p:cNvSpPr txBox="1"/>
            <p:nvPr/>
          </p:nvSpPr>
          <p:spPr>
            <a:xfrm>
              <a:off x="2250" y="6054"/>
              <a:ext cx="1672" cy="580"/>
            </a:xfrm>
            <a:prstGeom prst="rect">
              <a:avLst/>
            </a:prstGeom>
            <a:noFill/>
          </p:spPr>
          <p:txBody>
            <a:bodyPr wrap="square" rtlCol="0">
              <a:spAutoFit/>
            </a:bodyPr>
            <a:lstStyle/>
            <a:p>
              <a:r>
                <a:rPr lang="en-US" altLang="zh-CN" kern="100" dirty="0">
                  <a:solidFill>
                    <a:schemeClr val="accent3">
                      <a:lumMod val="50000"/>
                    </a:schemeClr>
                  </a:solidFill>
                  <a:effectLst/>
                  <a:latin typeface="楷体" panose="02010609060101010101" pitchFamily="49" charset="-122"/>
                  <a:ea typeface="楷体" panose="02010609060101010101" pitchFamily="49" charset="-122"/>
                  <a:cs typeface="Times New Roman" panose="02020603050405020304" pitchFamily="18" charset="0"/>
                </a:rPr>
                <a:t>8-10岁</a:t>
              </a: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600"/>
                                        <p:tgtEl>
                                          <p:spTgt spid="17"/>
                                        </p:tgtEl>
                                      </p:cBhvr>
                                    </p:animEffect>
                                  </p:childTnLst>
                                </p:cTn>
                              </p:par>
                              <p:par>
                                <p:cTn id="8" presetID="22" presetClass="entr" presetSubtype="2" fill="hold" nodeType="withEffect">
                                  <p:stCondLst>
                                    <p:cond delay="110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6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039" y="2427855"/>
            <a:ext cx="3334358" cy="274429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16650">
            <a:off x="2851967" y="3901311"/>
            <a:ext cx="3137543" cy="17329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8420">
            <a:off x="2396229" y="2132529"/>
            <a:ext cx="2368347" cy="29915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406" y="966315"/>
            <a:ext cx="5098810" cy="4925370"/>
          </a:xfrm>
          <a:prstGeom prst="rect">
            <a:avLst/>
          </a:prstGeom>
          <a:solidFill>
            <a:schemeClr val="bg1"/>
          </a:solidFill>
        </p:spPr>
      </p:pic>
      <p:sp>
        <p:nvSpPr>
          <p:cNvPr id="7" name="TextBox 3"/>
          <p:cNvSpPr txBox="1"/>
          <p:nvPr/>
        </p:nvSpPr>
        <p:spPr>
          <a:xfrm>
            <a:off x="4141517" y="2209756"/>
            <a:ext cx="3836588" cy="2438488"/>
          </a:xfrm>
          <a:prstGeom prst="rect">
            <a:avLst/>
          </a:prstGeom>
          <a:noFill/>
        </p:spPr>
        <p:txBody>
          <a:bodyPr wrap="square" lIns="0" rtlCol="0">
            <a:spAutoFit/>
          </a:bodyPr>
          <a:lstStyle/>
          <a:p>
            <a:pPr>
              <a:lnSpc>
                <a:spcPct val="150000"/>
              </a:lnSpc>
            </a:pP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PART </a:t>
            </a:r>
            <a:r>
              <a:rPr lang="zh-CN" alt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05</a:t>
            </a:r>
            <a:endPar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ctr">
              <a:lnSpc>
                <a:spcPct val="150000"/>
              </a:lnSpc>
            </a:pPr>
            <a:r>
              <a:rPr lang="en-US" altLang="zh-CN"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结  论</a:t>
            </a:r>
            <a:endParaRPr 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039" y="2427855"/>
            <a:ext cx="3334358" cy="274429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16650">
            <a:off x="2851967" y="3901311"/>
            <a:ext cx="3137543" cy="17329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8420">
            <a:off x="2396229" y="2132529"/>
            <a:ext cx="2368347" cy="29915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406" y="966315"/>
            <a:ext cx="5098810" cy="4925370"/>
          </a:xfrm>
          <a:prstGeom prst="rect">
            <a:avLst/>
          </a:prstGeom>
          <a:solidFill>
            <a:schemeClr val="bg1"/>
          </a:solidFill>
        </p:spPr>
      </p:pic>
      <p:sp>
        <p:nvSpPr>
          <p:cNvPr id="7" name="TextBox 3"/>
          <p:cNvSpPr txBox="1"/>
          <p:nvPr/>
        </p:nvSpPr>
        <p:spPr>
          <a:xfrm>
            <a:off x="4020697" y="2276857"/>
            <a:ext cx="4150605" cy="2304285"/>
          </a:xfrm>
          <a:prstGeom prst="rect">
            <a:avLst/>
          </a:prstGeom>
          <a:noFill/>
        </p:spPr>
        <p:txBody>
          <a:bodyPr wrap="square" lIns="0" rtlCol="0">
            <a:spAutoFit/>
          </a:bodyPr>
          <a:lstStyle/>
          <a:p>
            <a:pPr algn="ctr">
              <a:lnSpc>
                <a:spcPct val="150000"/>
              </a:lnSpc>
            </a:pP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PART</a:t>
            </a:r>
            <a:r>
              <a:rPr lang="zh-CN" alt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a:t>
            </a: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 01</a:t>
            </a:r>
            <a:endPar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gn="ctr">
              <a:lnSpc>
                <a:spcPct val="120000"/>
              </a:lnSpc>
            </a:pP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 发展心理学 认知心理学</a:t>
            </a:r>
            <a:endParaRPr lang="en-US" alt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a:p>
            <a:pPr algn="ctr">
              <a:lnSpc>
                <a:spcPct val="120000"/>
              </a:lnSpc>
            </a:pPr>
            <a:r>
              <a:rPr lang="zh-CN" alt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  皮亚杰    维果斯基</a:t>
            </a:r>
            <a:endParaRPr lang="en-US"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47482" y="4497069"/>
            <a:ext cx="3059365" cy="3655845"/>
          </a:xfrm>
          <a:prstGeom prst="rect">
            <a:avLst/>
          </a:prstGeom>
        </p:spPr>
      </p:pic>
      <p:pic>
        <p:nvPicPr>
          <p:cNvPr id="32" name="图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490" y="-182509"/>
            <a:ext cx="2368347" cy="2991595"/>
          </a:xfrm>
          <a:prstGeom prst="rect">
            <a:avLst/>
          </a:prstGeom>
        </p:spPr>
      </p:pic>
      <p:sp>
        <p:nvSpPr>
          <p:cNvPr id="14" name="PA_库_形状 "/>
          <p:cNvSpPr/>
          <p:nvPr>
            <p:custDataLst>
              <p:tags r:id="rId3"/>
            </p:custDataLst>
          </p:nvPr>
        </p:nvSpPr>
        <p:spPr>
          <a:xfrm>
            <a:off x="6231282" y="4787316"/>
            <a:ext cx="222604" cy="221662"/>
          </a:xfrm>
          <a:custGeom>
            <a:avLst/>
            <a:gdLst/>
            <a:ahLst/>
            <a:cxnLst>
              <a:cxn ang="0">
                <a:pos x="wd2" y="hd2"/>
              </a:cxn>
              <a:cxn ang="5400000">
                <a:pos x="wd2" y="hd2"/>
              </a:cxn>
              <a:cxn ang="10800000">
                <a:pos x="wd2" y="hd2"/>
              </a:cxn>
              <a:cxn ang="16200000">
                <a:pos x="wd2" y="hd2"/>
              </a:cxn>
            </a:cxnLst>
            <a:rect l="0" t="0" r="r" b="b"/>
            <a:pathLst>
              <a:path w="19273" h="19365" extrusionOk="0">
                <a:moveTo>
                  <a:pt x="11045" y="11319"/>
                </a:moveTo>
                <a:cubicBezTo>
                  <a:pt x="9338" y="13030"/>
                  <a:pt x="7144" y="14740"/>
                  <a:pt x="6315" y="13909"/>
                </a:cubicBezTo>
                <a:cubicBezTo>
                  <a:pt x="4999" y="12590"/>
                  <a:pt x="4121" y="11710"/>
                  <a:pt x="1537" y="13909"/>
                </a:cubicBezTo>
                <a:cubicBezTo>
                  <a:pt x="-1486" y="16060"/>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5" name="PA_库_形状 "/>
          <p:cNvSpPr/>
          <p:nvPr>
            <p:custDataLst>
              <p:tags r:id="rId4"/>
            </p:custDataLst>
          </p:nvPr>
        </p:nvSpPr>
        <p:spPr>
          <a:xfrm>
            <a:off x="6273817" y="1890224"/>
            <a:ext cx="152367" cy="273219"/>
          </a:xfrm>
          <a:custGeom>
            <a:avLst/>
            <a:gdLst/>
            <a:ahLst/>
            <a:cxnLst>
              <a:cxn ang="0">
                <a:pos x="wd2" y="hd2"/>
              </a:cxn>
              <a:cxn ang="5400000">
                <a:pos x="wd2" y="hd2"/>
              </a:cxn>
              <a:cxn ang="10800000">
                <a:pos x="wd2" y="hd2"/>
              </a:cxn>
              <a:cxn ang="16200000">
                <a:pos x="wd2" y="hd2"/>
              </a:cxn>
            </a:cxnLst>
            <a:rect l="0" t="0" r="r" b="b"/>
            <a:pathLst>
              <a:path w="19935" h="21123" extrusionOk="0">
                <a:moveTo>
                  <a:pt x="19598" y="15284"/>
                </a:moveTo>
                <a:cubicBezTo>
                  <a:pt x="15163" y="7074"/>
                  <a:pt x="15163" y="7074"/>
                  <a:pt x="15163" y="7074"/>
                </a:cubicBezTo>
                <a:cubicBezTo>
                  <a:pt x="13876" y="5221"/>
                  <a:pt x="9441" y="3705"/>
                  <a:pt x="5651" y="4463"/>
                </a:cubicBezTo>
                <a:cubicBezTo>
                  <a:pt x="2504" y="379"/>
                  <a:pt x="2504" y="379"/>
                  <a:pt x="2504" y="379"/>
                </a:cubicBezTo>
                <a:cubicBezTo>
                  <a:pt x="1860" y="0"/>
                  <a:pt x="1288" y="0"/>
                  <a:pt x="644" y="0"/>
                </a:cubicBezTo>
                <a:cubicBezTo>
                  <a:pt x="0" y="379"/>
                  <a:pt x="0" y="758"/>
                  <a:pt x="0" y="1137"/>
                </a:cubicBezTo>
                <a:cubicBezTo>
                  <a:pt x="3791" y="5221"/>
                  <a:pt x="3791" y="5221"/>
                  <a:pt x="3791" y="5221"/>
                </a:cubicBezTo>
                <a:cubicBezTo>
                  <a:pt x="1288" y="5937"/>
                  <a:pt x="-715" y="8168"/>
                  <a:pt x="644" y="10063"/>
                </a:cubicBezTo>
                <a:cubicBezTo>
                  <a:pt x="4435" y="18274"/>
                  <a:pt x="4435" y="18274"/>
                  <a:pt x="4435" y="18274"/>
                </a:cubicBezTo>
                <a:cubicBezTo>
                  <a:pt x="5078" y="20505"/>
                  <a:pt x="9441" y="21600"/>
                  <a:pt x="13876" y="20926"/>
                </a:cubicBezTo>
                <a:cubicBezTo>
                  <a:pt x="18382" y="19747"/>
                  <a:pt x="20885" y="17137"/>
                  <a:pt x="19598" y="15284"/>
                </a:cubicBezTo>
                <a:close/>
                <a:moveTo>
                  <a:pt x="8225" y="9347"/>
                </a:moveTo>
                <a:cubicBezTo>
                  <a:pt x="6938" y="9726"/>
                  <a:pt x="5651" y="9347"/>
                  <a:pt x="5078" y="8547"/>
                </a:cubicBezTo>
                <a:cubicBezTo>
                  <a:pt x="4435" y="7832"/>
                  <a:pt x="5078" y="6695"/>
                  <a:pt x="6294" y="6695"/>
                </a:cubicBezTo>
                <a:cubicBezTo>
                  <a:pt x="8225" y="6316"/>
                  <a:pt x="9441" y="6695"/>
                  <a:pt x="9441" y="7495"/>
                </a:cubicBezTo>
                <a:cubicBezTo>
                  <a:pt x="10085" y="8168"/>
                  <a:pt x="9441" y="9347"/>
                  <a:pt x="8225" y="9347"/>
                </a:cubicBezTo>
                <a:close/>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 name="PA_库_形状 "/>
          <p:cNvSpPr/>
          <p:nvPr>
            <p:custDataLst>
              <p:tags r:id="rId5"/>
            </p:custDataLst>
          </p:nvPr>
        </p:nvSpPr>
        <p:spPr>
          <a:xfrm>
            <a:off x="6265765" y="3323965"/>
            <a:ext cx="144045" cy="249238"/>
          </a:xfrm>
          <a:custGeom>
            <a:avLst/>
            <a:gdLst/>
            <a:ahLst/>
            <a:cxnLst>
              <a:cxn ang="0">
                <a:pos x="wd2" y="hd2"/>
              </a:cxn>
              <a:cxn ang="5400000">
                <a:pos x="wd2" y="hd2"/>
              </a:cxn>
              <a:cxn ang="10800000">
                <a:pos x="wd2" y="hd2"/>
              </a:cxn>
              <a:cxn ang="16200000">
                <a:pos x="wd2" y="hd2"/>
              </a:cxn>
            </a:cxnLst>
            <a:rect l="0" t="0" r="r" b="b"/>
            <a:pathLst>
              <a:path w="21600" h="21600" extrusionOk="0">
                <a:moveTo>
                  <a:pt x="18230" y="0"/>
                </a:moveTo>
                <a:cubicBezTo>
                  <a:pt x="3370" y="0"/>
                  <a:pt x="3370" y="0"/>
                  <a:pt x="3370" y="0"/>
                </a:cubicBezTo>
                <a:cubicBezTo>
                  <a:pt x="1302" y="0"/>
                  <a:pt x="0" y="797"/>
                  <a:pt x="0" y="1948"/>
                </a:cubicBezTo>
                <a:cubicBezTo>
                  <a:pt x="0" y="19210"/>
                  <a:pt x="0" y="19210"/>
                  <a:pt x="0" y="19210"/>
                </a:cubicBezTo>
                <a:cubicBezTo>
                  <a:pt x="0" y="20361"/>
                  <a:pt x="1302" y="21600"/>
                  <a:pt x="3370" y="21600"/>
                </a:cubicBezTo>
                <a:cubicBezTo>
                  <a:pt x="18230" y="21600"/>
                  <a:pt x="18230" y="21600"/>
                  <a:pt x="18230" y="21600"/>
                </a:cubicBezTo>
                <a:cubicBezTo>
                  <a:pt x="20298" y="21600"/>
                  <a:pt x="21600" y="20361"/>
                  <a:pt x="21600" y="19210"/>
                </a:cubicBezTo>
                <a:cubicBezTo>
                  <a:pt x="21600" y="1948"/>
                  <a:pt x="21600" y="1948"/>
                  <a:pt x="21600" y="1948"/>
                </a:cubicBezTo>
                <a:cubicBezTo>
                  <a:pt x="21600" y="797"/>
                  <a:pt x="20298" y="0"/>
                  <a:pt x="18230" y="0"/>
                </a:cubicBezTo>
                <a:close/>
                <a:moveTo>
                  <a:pt x="10800" y="20361"/>
                </a:moveTo>
                <a:cubicBezTo>
                  <a:pt x="9421" y="20361"/>
                  <a:pt x="8119" y="19962"/>
                  <a:pt x="8119" y="19608"/>
                </a:cubicBezTo>
                <a:cubicBezTo>
                  <a:pt x="8119" y="18811"/>
                  <a:pt x="9421" y="18413"/>
                  <a:pt x="10800" y="18413"/>
                </a:cubicBezTo>
                <a:cubicBezTo>
                  <a:pt x="12179" y="18413"/>
                  <a:pt x="13481" y="18811"/>
                  <a:pt x="13481" y="19608"/>
                </a:cubicBezTo>
                <a:cubicBezTo>
                  <a:pt x="13481" y="19962"/>
                  <a:pt x="12179" y="20361"/>
                  <a:pt x="10800" y="20361"/>
                </a:cubicBezTo>
                <a:close/>
                <a:moveTo>
                  <a:pt x="18919" y="17262"/>
                </a:moveTo>
                <a:cubicBezTo>
                  <a:pt x="2681" y="17262"/>
                  <a:pt x="2681" y="17262"/>
                  <a:pt x="2681" y="17262"/>
                </a:cubicBezTo>
                <a:cubicBezTo>
                  <a:pt x="2681" y="2744"/>
                  <a:pt x="2681" y="2744"/>
                  <a:pt x="2681" y="2744"/>
                </a:cubicBezTo>
                <a:cubicBezTo>
                  <a:pt x="18919" y="2744"/>
                  <a:pt x="18919" y="2744"/>
                  <a:pt x="18919" y="2744"/>
                </a:cubicBezTo>
                <a:lnTo>
                  <a:pt x="18919" y="17262"/>
                </a:lnTo>
                <a:close/>
              </a:path>
            </a:pathLst>
          </a:custGeom>
          <a:solidFill>
            <a:srgbClr val="FFFFFF"/>
          </a:solidFill>
          <a:ln w="12700">
            <a:miter lim="400000"/>
          </a:ln>
        </p:spPr>
        <p:txBody>
          <a:bodyPr lIns="22860" rIns="22860" anchor="ctr"/>
          <a:lstStyle/>
          <a:p>
            <a:pPr defTabSz="609600">
              <a:defRPr sz="3600">
                <a:solidFill>
                  <a:srgbClr val="7F7F7F"/>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31" name="组合 30"/>
          <p:cNvGrpSpPr/>
          <p:nvPr/>
        </p:nvGrpSpPr>
        <p:grpSpPr>
          <a:xfrm>
            <a:off x="113937" y="2968912"/>
            <a:ext cx="3406612" cy="3433234"/>
            <a:chOff x="1472299" y="1847850"/>
            <a:chExt cx="3406612" cy="3433234"/>
          </a:xfrm>
        </p:grpSpPr>
        <p:sp>
          <p:nvSpPr>
            <p:cNvPr id="2" name="Polygon"/>
            <p:cNvSpPr/>
            <p:nvPr/>
          </p:nvSpPr>
          <p:spPr>
            <a:xfrm>
              <a:off x="2348598" y="1847850"/>
              <a:ext cx="1649779" cy="1905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 name="Polygon"/>
            <p:cNvSpPr/>
            <p:nvPr/>
          </p:nvSpPr>
          <p:spPr>
            <a:xfrm>
              <a:off x="1472299" y="3376083"/>
              <a:ext cx="1649779" cy="1905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4"/>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 name="Polygon"/>
            <p:cNvSpPr/>
            <p:nvPr/>
          </p:nvSpPr>
          <p:spPr>
            <a:xfrm>
              <a:off x="3229132" y="3376083"/>
              <a:ext cx="1649779" cy="1905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5"/>
            </a:solidFill>
            <a:ln w="12700">
              <a:miter lim="400000"/>
            </a:ln>
          </p:spPr>
          <p:txBody>
            <a:bodyPr lIns="22860" rIns="22860"/>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7" name="Shape"/>
            <p:cNvSpPr/>
            <p:nvPr/>
          </p:nvSpPr>
          <p:spPr>
            <a:xfrm>
              <a:off x="3815841" y="4091411"/>
              <a:ext cx="476361" cy="474346"/>
            </a:xfrm>
            <a:custGeom>
              <a:avLst/>
              <a:gdLst/>
              <a:ahLst/>
              <a:cxnLst>
                <a:cxn ang="0">
                  <a:pos x="wd2" y="hd2"/>
                </a:cxn>
                <a:cxn ang="5400000">
                  <a:pos x="wd2" y="hd2"/>
                </a:cxn>
                <a:cxn ang="10800000">
                  <a:pos x="wd2" y="hd2"/>
                </a:cxn>
                <a:cxn ang="16200000">
                  <a:pos x="wd2" y="hd2"/>
                </a:cxn>
              </a:cxnLst>
              <a:rect l="0" t="0" r="r" b="b"/>
              <a:pathLst>
                <a:path w="19273" h="19365" extrusionOk="0">
                  <a:moveTo>
                    <a:pt x="11045" y="11319"/>
                  </a:moveTo>
                  <a:cubicBezTo>
                    <a:pt x="9338" y="13030"/>
                    <a:pt x="7144" y="14740"/>
                    <a:pt x="6315" y="13909"/>
                  </a:cubicBezTo>
                  <a:cubicBezTo>
                    <a:pt x="4999" y="12590"/>
                    <a:pt x="4121" y="11710"/>
                    <a:pt x="1537" y="13909"/>
                  </a:cubicBezTo>
                  <a:cubicBezTo>
                    <a:pt x="-1486" y="16060"/>
                    <a:pt x="659" y="17770"/>
                    <a:pt x="1976" y="18650"/>
                  </a:cubicBezTo>
                  <a:cubicBezTo>
                    <a:pt x="3244" y="20360"/>
                    <a:pt x="8461" y="19089"/>
                    <a:pt x="13629" y="13909"/>
                  </a:cubicBezTo>
                  <a:cubicBezTo>
                    <a:pt x="18798" y="8729"/>
                    <a:pt x="20114" y="3500"/>
                    <a:pt x="18798" y="1741"/>
                  </a:cubicBezTo>
                  <a:cubicBezTo>
                    <a:pt x="17530" y="470"/>
                    <a:pt x="16213" y="-1240"/>
                    <a:pt x="14068" y="1350"/>
                  </a:cubicBezTo>
                  <a:cubicBezTo>
                    <a:pt x="11923" y="3940"/>
                    <a:pt x="12800" y="4771"/>
                    <a:pt x="14068" y="6139"/>
                  </a:cubicBezTo>
                  <a:cubicBezTo>
                    <a:pt x="14946" y="6921"/>
                    <a:pt x="13239" y="9120"/>
                    <a:pt x="11045" y="11319"/>
                  </a:cubicBezTo>
                </a:path>
              </a:pathLst>
            </a:custGeom>
            <a:ln w="12700">
              <a:solidFill>
                <a:srgbClr val="FFFFFF"/>
              </a:solidFill>
              <a:miter lim="400000"/>
            </a:ln>
          </p:spPr>
          <p:txBody>
            <a:bodyPr lIns="22860" rIns="22860" anchor="ctr"/>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8" name="Shape"/>
            <p:cNvSpPr/>
            <p:nvPr/>
          </p:nvSpPr>
          <p:spPr>
            <a:xfrm>
              <a:off x="3031839" y="2546350"/>
              <a:ext cx="283298" cy="508000"/>
            </a:xfrm>
            <a:custGeom>
              <a:avLst/>
              <a:gdLst/>
              <a:ahLst/>
              <a:cxnLst>
                <a:cxn ang="0">
                  <a:pos x="wd2" y="hd2"/>
                </a:cxn>
                <a:cxn ang="5400000">
                  <a:pos x="wd2" y="hd2"/>
                </a:cxn>
                <a:cxn ang="10800000">
                  <a:pos x="wd2" y="hd2"/>
                </a:cxn>
                <a:cxn ang="16200000">
                  <a:pos x="wd2" y="hd2"/>
                </a:cxn>
              </a:cxnLst>
              <a:rect l="0" t="0" r="r" b="b"/>
              <a:pathLst>
                <a:path w="19935" h="21123" extrusionOk="0">
                  <a:moveTo>
                    <a:pt x="19598" y="15284"/>
                  </a:moveTo>
                  <a:cubicBezTo>
                    <a:pt x="15163" y="7074"/>
                    <a:pt x="15163" y="7074"/>
                    <a:pt x="15163" y="7074"/>
                  </a:cubicBezTo>
                  <a:cubicBezTo>
                    <a:pt x="13876" y="5221"/>
                    <a:pt x="9441" y="3705"/>
                    <a:pt x="5651" y="4463"/>
                  </a:cubicBezTo>
                  <a:cubicBezTo>
                    <a:pt x="2504" y="379"/>
                    <a:pt x="2504" y="379"/>
                    <a:pt x="2504" y="379"/>
                  </a:cubicBezTo>
                  <a:cubicBezTo>
                    <a:pt x="1860" y="0"/>
                    <a:pt x="1288" y="0"/>
                    <a:pt x="644" y="0"/>
                  </a:cubicBezTo>
                  <a:cubicBezTo>
                    <a:pt x="0" y="379"/>
                    <a:pt x="0" y="758"/>
                    <a:pt x="0" y="1137"/>
                  </a:cubicBezTo>
                  <a:cubicBezTo>
                    <a:pt x="3791" y="5221"/>
                    <a:pt x="3791" y="5221"/>
                    <a:pt x="3791" y="5221"/>
                  </a:cubicBezTo>
                  <a:cubicBezTo>
                    <a:pt x="1288" y="5937"/>
                    <a:pt x="-715" y="8168"/>
                    <a:pt x="644" y="10063"/>
                  </a:cubicBezTo>
                  <a:cubicBezTo>
                    <a:pt x="4435" y="18274"/>
                    <a:pt x="4435" y="18274"/>
                    <a:pt x="4435" y="18274"/>
                  </a:cubicBezTo>
                  <a:cubicBezTo>
                    <a:pt x="5078" y="20505"/>
                    <a:pt x="9441" y="21600"/>
                    <a:pt x="13876" y="20926"/>
                  </a:cubicBezTo>
                  <a:cubicBezTo>
                    <a:pt x="18382" y="19747"/>
                    <a:pt x="20885" y="17137"/>
                    <a:pt x="19598" y="15284"/>
                  </a:cubicBezTo>
                  <a:close/>
                  <a:moveTo>
                    <a:pt x="8225" y="9347"/>
                  </a:moveTo>
                  <a:cubicBezTo>
                    <a:pt x="6938" y="9726"/>
                    <a:pt x="5651" y="9347"/>
                    <a:pt x="5078" y="8547"/>
                  </a:cubicBezTo>
                  <a:cubicBezTo>
                    <a:pt x="4435" y="7832"/>
                    <a:pt x="5078" y="6695"/>
                    <a:pt x="6294" y="6695"/>
                  </a:cubicBezTo>
                  <a:cubicBezTo>
                    <a:pt x="8225" y="6316"/>
                    <a:pt x="9441" y="6695"/>
                    <a:pt x="9441" y="7495"/>
                  </a:cubicBezTo>
                  <a:cubicBezTo>
                    <a:pt x="10085" y="8168"/>
                    <a:pt x="9441" y="9347"/>
                    <a:pt x="8225" y="9347"/>
                  </a:cubicBezTo>
                  <a:close/>
                </a:path>
              </a:pathLst>
            </a:custGeom>
            <a:ln w="12700">
              <a:solidFill>
                <a:srgbClr val="FFFFFF"/>
              </a:solidFill>
              <a:miter lim="400000"/>
            </a:ln>
          </p:spPr>
          <p:txBody>
            <a:bodyPr lIns="22860" rIns="22860" anchor="ctr"/>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9" name="Shape"/>
            <p:cNvSpPr/>
            <p:nvPr/>
          </p:nvSpPr>
          <p:spPr>
            <a:xfrm>
              <a:off x="2150390" y="4074583"/>
              <a:ext cx="293595" cy="508001"/>
            </a:xfrm>
            <a:custGeom>
              <a:avLst/>
              <a:gdLst/>
              <a:ahLst/>
              <a:cxnLst>
                <a:cxn ang="0">
                  <a:pos x="wd2" y="hd2"/>
                </a:cxn>
                <a:cxn ang="5400000">
                  <a:pos x="wd2" y="hd2"/>
                </a:cxn>
                <a:cxn ang="10800000">
                  <a:pos x="wd2" y="hd2"/>
                </a:cxn>
                <a:cxn ang="16200000">
                  <a:pos x="wd2" y="hd2"/>
                </a:cxn>
              </a:cxnLst>
              <a:rect l="0" t="0" r="r" b="b"/>
              <a:pathLst>
                <a:path w="21600" h="21600" extrusionOk="0">
                  <a:moveTo>
                    <a:pt x="18230" y="0"/>
                  </a:moveTo>
                  <a:cubicBezTo>
                    <a:pt x="3370" y="0"/>
                    <a:pt x="3370" y="0"/>
                    <a:pt x="3370" y="0"/>
                  </a:cubicBezTo>
                  <a:cubicBezTo>
                    <a:pt x="1302" y="0"/>
                    <a:pt x="0" y="797"/>
                    <a:pt x="0" y="1948"/>
                  </a:cubicBezTo>
                  <a:cubicBezTo>
                    <a:pt x="0" y="19210"/>
                    <a:pt x="0" y="19210"/>
                    <a:pt x="0" y="19210"/>
                  </a:cubicBezTo>
                  <a:cubicBezTo>
                    <a:pt x="0" y="20361"/>
                    <a:pt x="1302" y="21600"/>
                    <a:pt x="3370" y="21600"/>
                  </a:cubicBezTo>
                  <a:cubicBezTo>
                    <a:pt x="18230" y="21600"/>
                    <a:pt x="18230" y="21600"/>
                    <a:pt x="18230" y="21600"/>
                  </a:cubicBezTo>
                  <a:cubicBezTo>
                    <a:pt x="20298" y="21600"/>
                    <a:pt x="21600" y="20361"/>
                    <a:pt x="21600" y="19210"/>
                  </a:cubicBezTo>
                  <a:cubicBezTo>
                    <a:pt x="21600" y="1948"/>
                    <a:pt x="21600" y="1948"/>
                    <a:pt x="21600" y="1948"/>
                  </a:cubicBezTo>
                  <a:cubicBezTo>
                    <a:pt x="21600" y="797"/>
                    <a:pt x="20298" y="0"/>
                    <a:pt x="18230" y="0"/>
                  </a:cubicBezTo>
                  <a:close/>
                  <a:moveTo>
                    <a:pt x="10800" y="20361"/>
                  </a:moveTo>
                  <a:cubicBezTo>
                    <a:pt x="9421" y="20361"/>
                    <a:pt x="8119" y="19962"/>
                    <a:pt x="8119" y="19608"/>
                  </a:cubicBezTo>
                  <a:cubicBezTo>
                    <a:pt x="8119" y="18811"/>
                    <a:pt x="9421" y="18413"/>
                    <a:pt x="10800" y="18413"/>
                  </a:cubicBezTo>
                  <a:cubicBezTo>
                    <a:pt x="12179" y="18413"/>
                    <a:pt x="13481" y="18811"/>
                    <a:pt x="13481" y="19608"/>
                  </a:cubicBezTo>
                  <a:cubicBezTo>
                    <a:pt x="13481" y="19962"/>
                    <a:pt x="12179" y="20361"/>
                    <a:pt x="10800" y="20361"/>
                  </a:cubicBezTo>
                  <a:close/>
                  <a:moveTo>
                    <a:pt x="18919" y="17262"/>
                  </a:moveTo>
                  <a:cubicBezTo>
                    <a:pt x="2681" y="17262"/>
                    <a:pt x="2681" y="17262"/>
                    <a:pt x="2681" y="17262"/>
                  </a:cubicBezTo>
                  <a:cubicBezTo>
                    <a:pt x="2681" y="2744"/>
                    <a:pt x="2681" y="2744"/>
                    <a:pt x="2681" y="2744"/>
                  </a:cubicBezTo>
                  <a:cubicBezTo>
                    <a:pt x="18919" y="2744"/>
                    <a:pt x="18919" y="2744"/>
                    <a:pt x="18919" y="2744"/>
                  </a:cubicBezTo>
                  <a:lnTo>
                    <a:pt x="18919" y="17262"/>
                  </a:lnTo>
                  <a:close/>
                </a:path>
              </a:pathLst>
            </a:custGeom>
            <a:ln w="12700">
              <a:solidFill>
                <a:srgbClr val="FFFFFF"/>
              </a:solidFill>
              <a:miter lim="400000"/>
            </a:ln>
          </p:spPr>
          <p:txBody>
            <a:bodyPr lIns="22860" rIns="22860" anchor="ctr"/>
            <a:lstStyle/>
            <a:p>
              <a:pPr defTabSz="914400">
                <a:defRPr sz="3600">
                  <a:solidFill>
                    <a:srgbClr val="737572"/>
                  </a:solidFill>
                  <a:latin typeface="Lato Light"/>
                  <a:ea typeface="Lato Light"/>
                  <a:cs typeface="Lato Light"/>
                  <a:sym typeface="Lato Light"/>
                </a:defRPr>
              </a:pPr>
              <a:endParaRPr>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4" name="组合 23"/>
          <p:cNvGrpSpPr/>
          <p:nvPr/>
        </p:nvGrpSpPr>
        <p:grpSpPr>
          <a:xfrm>
            <a:off x="477086" y="425056"/>
            <a:ext cx="3500003" cy="877331"/>
            <a:chOff x="477086" y="425056"/>
            <a:chExt cx="3500003" cy="877331"/>
          </a:xfrm>
        </p:grpSpPr>
        <p:grpSp>
          <p:nvGrpSpPr>
            <p:cNvPr id="25" name="组合 24"/>
            <p:cNvGrpSpPr/>
            <p:nvPr/>
          </p:nvGrpSpPr>
          <p:grpSpPr>
            <a:xfrm>
              <a:off x="477086" y="440950"/>
              <a:ext cx="785657" cy="739766"/>
              <a:chOff x="4047600" y="12678"/>
              <a:chExt cx="3444796" cy="3243581"/>
            </a:xfrm>
          </p:grpSpPr>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26" name="组合 25"/>
            <p:cNvGrpSpPr/>
            <p:nvPr/>
          </p:nvGrpSpPr>
          <p:grpSpPr>
            <a:xfrm>
              <a:off x="1414229" y="425056"/>
              <a:ext cx="2562860" cy="877331"/>
              <a:chOff x="453627" y="2819236"/>
              <a:chExt cx="2562860" cy="877331"/>
            </a:xfrm>
          </p:grpSpPr>
          <p:sp>
            <p:nvSpPr>
              <p:cNvPr id="27" name="文本框 21"/>
              <p:cNvSpPr txBox="1"/>
              <p:nvPr/>
            </p:nvSpPr>
            <p:spPr>
              <a:xfrm>
                <a:off x="1097132" y="3296457"/>
                <a:ext cx="79948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454545"/>
                    </a:solidFill>
                    <a:ea typeface="字魂105号-简雅黑" panose="00000500000000000000" pitchFamily="2" charset="-122"/>
                    <a:cs typeface="+mn-ea"/>
                    <a:sym typeface="字魂105号-简雅黑" panose="00000500000000000000" pitchFamily="2" charset="-122"/>
                  </a:rPr>
                  <a:t>结论</a:t>
                </a:r>
                <a:endParaRPr lang="zh-CN" altLang="en-US" sz="2000" b="1" dirty="0">
                  <a:solidFill>
                    <a:srgbClr val="454545"/>
                  </a:solidFill>
                  <a:ea typeface="字魂105号-简雅黑" panose="00000500000000000000" pitchFamily="2" charset="-122"/>
                  <a:cs typeface="+mn-ea"/>
                  <a:sym typeface="字魂105号-简雅黑" panose="00000500000000000000" pitchFamily="2" charset="-122"/>
                </a:endParaRPr>
              </a:p>
            </p:txBody>
          </p:sp>
          <p:sp>
            <p:nvSpPr>
              <p:cNvPr id="28" name="文本框 19"/>
              <p:cNvSpPr txBox="1"/>
              <p:nvPr/>
            </p:nvSpPr>
            <p:spPr>
              <a:xfrm>
                <a:off x="453627" y="2819236"/>
                <a:ext cx="2562860" cy="46037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i="1" dirty="0">
                    <a:solidFill>
                      <a:srgbClr val="000000"/>
                    </a:solidFill>
                    <a:latin typeface="+mj-ea"/>
                    <a:ea typeface="+mj-ea"/>
                    <a:sym typeface="字魂105号-简雅黑" panose="00000500000000000000" pitchFamily="2" charset="-122"/>
                  </a:rPr>
                  <a:t>In conclusion</a:t>
                </a:r>
                <a:endParaRPr lang="en-US" altLang="zh-CN" sz="2400" i="1" dirty="0">
                  <a:solidFill>
                    <a:srgbClr val="000000"/>
                  </a:solidFill>
                  <a:latin typeface="+mj-ea"/>
                  <a:ea typeface="+mj-ea"/>
                  <a:sym typeface="字魂105号-简雅黑" panose="00000500000000000000" pitchFamily="2" charset="-122"/>
                </a:endParaRPr>
              </a:p>
            </p:txBody>
          </p:sp>
        </p:grpSp>
      </p:grpSp>
      <p:sp>
        <p:nvSpPr>
          <p:cNvPr id="20" name="文本框 19"/>
          <p:cNvSpPr txBox="1"/>
          <p:nvPr/>
        </p:nvSpPr>
        <p:spPr>
          <a:xfrm>
            <a:off x="3323256" y="1469738"/>
            <a:ext cx="7946390" cy="4707890"/>
          </a:xfrm>
          <a:prstGeom prst="rect">
            <a:avLst/>
          </a:prstGeom>
          <a:noFill/>
        </p:spPr>
        <p:txBody>
          <a:bodyPr wrap="square" rtlCol="0">
            <a:spAutoFit/>
          </a:bodyPr>
          <a:lstStyle/>
          <a:p>
            <a:pPr indent="355600" algn="l"/>
            <a:r>
              <a:rPr lang="zh-CN" altLang="en-US"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sym typeface="+mn-ea"/>
              </a:rPr>
              <a:t> 尽管皮亚杰和维果茨基对发展心理学持有不同的观点，但在课堂上使用这两种理论是有利的。</a:t>
            </a:r>
            <a:endParaRPr lang="zh-CN" altLang="en-US"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sym typeface="+mn-ea"/>
            </a:endParaRPr>
          </a:p>
          <a:p>
            <a:pPr indent="355600" algn="l"/>
            <a:r>
              <a:rPr lang="en-US" altLang="zh-CN" sz="2400" kern="100" dirty="0">
                <a:effectLst/>
                <a:latin typeface="楷体" panose="02010609060101010101" pitchFamily="49" charset="-122"/>
                <a:ea typeface="楷体" panose="02010609060101010101" pitchFamily="49" charset="-122"/>
                <a:cs typeface="Times New Roman" panose="02020603050405020304" pitchFamily="18" charset="0"/>
              </a:rPr>
              <a:t> </a:t>
            </a:r>
            <a:r>
              <a:rPr lang="en-US" altLang="zh-CN"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B &amp; P</a:t>
            </a:r>
            <a:r>
              <a:rPr lang="zh-CN" altLang="en-US"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模式</a:t>
            </a:r>
            <a:r>
              <a:rPr lang="zh-CN" altLang="zh-CN"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学校</a:t>
            </a:r>
            <a:r>
              <a:rPr lang="zh-CN" altLang="en-US"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只是</a:t>
            </a:r>
            <a:r>
              <a:rPr lang="zh-CN" altLang="zh-CN"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一个示范学校的例子，</a:t>
            </a:r>
            <a:r>
              <a:rPr lang="zh-CN" altLang="en-US"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它</a:t>
            </a:r>
            <a:r>
              <a:rPr lang="zh-CN" altLang="zh-CN" sz="2800" kern="100" dirty="0">
                <a:solidFill>
                  <a:srgbClr val="002060"/>
                </a:solidFill>
                <a:latin typeface="楷体" panose="02010609060101010101" pitchFamily="49" charset="-122"/>
                <a:ea typeface="楷体" panose="02010609060101010101" pitchFamily="49" charset="-122"/>
                <a:cs typeface="Times New Roman" panose="02020603050405020304" pitchFamily="18" charset="0"/>
              </a:rPr>
              <a:t>展示了皮亚杰和维果茨基的理论在小学的积极影响。</a:t>
            </a:r>
            <a:r>
              <a:rPr lang="zh-CN" altLang="zh-CN"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通过将皮亚杰和维果茨基的理论融入小学课堂教学策略，学生的学习</a:t>
            </a:r>
            <a:r>
              <a:rPr lang="zh-CN" altLang="en-US"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效率</a:t>
            </a:r>
            <a:r>
              <a:rPr lang="zh-CN" altLang="zh-CN"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可能会增加。</a:t>
            </a:r>
            <a:endParaRPr lang="zh-CN" altLang="zh-CN"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r>
              <a:rPr lang="zh-CN" altLang="zh-CN" sz="2800" kern="100" dirty="0">
                <a:solidFill>
                  <a:srgbClr val="D6A544"/>
                </a:solidFill>
                <a:effectLst/>
                <a:latin typeface="楷体" panose="02010609060101010101" pitchFamily="49" charset="-122"/>
                <a:ea typeface="楷体" panose="02010609060101010101" pitchFamily="49" charset="-122"/>
                <a:cs typeface="Times New Roman" panose="02020603050405020304" pitchFamily="18" charset="0"/>
                <a:sym typeface="+mn-ea"/>
              </a:rPr>
              <a:t>教师</a:t>
            </a:r>
            <a:r>
              <a:rPr lang="zh-CN" altLang="en-US" sz="2800" kern="100" dirty="0">
                <a:solidFill>
                  <a:srgbClr val="D6A544"/>
                </a:solidFill>
                <a:effectLst/>
                <a:latin typeface="楷体" panose="02010609060101010101" pitchFamily="49" charset="-122"/>
                <a:ea typeface="楷体" panose="02010609060101010101" pitchFamily="49" charset="-122"/>
                <a:cs typeface="Times New Roman" panose="02020603050405020304" pitchFamily="18" charset="0"/>
                <a:sym typeface="+mn-ea"/>
              </a:rPr>
              <a:t>需要</a:t>
            </a:r>
            <a:r>
              <a:rPr lang="zh-CN" altLang="zh-CN" sz="2800" kern="100" dirty="0">
                <a:solidFill>
                  <a:srgbClr val="D6A544"/>
                </a:solidFill>
                <a:effectLst/>
                <a:latin typeface="楷体" panose="02010609060101010101" pitchFamily="49" charset="-122"/>
                <a:ea typeface="楷体" panose="02010609060101010101" pitchFamily="49" charset="-122"/>
                <a:cs typeface="Times New Roman" panose="02020603050405020304" pitchFamily="18" charset="0"/>
                <a:sym typeface="+mn-ea"/>
              </a:rPr>
              <a:t>对皮亚杰和维果茨基的理论有扎实的理解</a:t>
            </a:r>
            <a:r>
              <a:rPr lang="zh-CN" altLang="en-US" sz="2800" kern="100" dirty="0">
                <a:solidFill>
                  <a:srgbClr val="D6A544"/>
                </a:solidFill>
                <a:effectLst/>
                <a:latin typeface="楷体" panose="02010609060101010101" pitchFamily="49" charset="-122"/>
                <a:ea typeface="楷体" panose="02010609060101010101" pitchFamily="49" charset="-122"/>
                <a:cs typeface="Times New Roman" panose="02020603050405020304" pitchFamily="18" charset="0"/>
                <a:sym typeface="+mn-ea"/>
              </a:rPr>
              <a:t>，</a:t>
            </a:r>
            <a:r>
              <a:rPr lang="zh-CN" altLang="en-US"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sym typeface="+mn-ea"/>
              </a:rPr>
              <a:t>这样才能让</a:t>
            </a:r>
            <a:r>
              <a:rPr lang="zh-CN" altLang="zh-CN"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sym typeface="+mn-ea"/>
              </a:rPr>
              <a:t>学生们有更多的机会和同龄人一起玩耍和学习。</a:t>
            </a:r>
            <a:endParaRPr lang="zh-CN" altLang="zh-CN" sz="28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lgn="l"/>
            <a:endParaRPr lang="zh-CN" altLang="zh-CN" sz="2400" kern="100" dirty="0">
              <a:solidFill>
                <a:srgbClr val="D6A544"/>
              </a:solidFill>
              <a:effectLst/>
              <a:latin typeface="楷体" panose="02010609060101010101" pitchFamily="49" charset="-122"/>
              <a:ea typeface="楷体" panose="02010609060101010101" pitchFamily="49" charset="-122"/>
              <a:cs typeface="Times New Roman" panose="02020603050405020304" pitchFamily="18" charset="0"/>
            </a:endParaRPr>
          </a:p>
          <a:p>
            <a:r>
              <a:rPr lang="en-US" altLang="zh-CN" sz="2400" kern="100" dirty="0">
                <a:solidFill>
                  <a:srgbClr val="002060"/>
                </a:solidFill>
                <a:effectLst/>
                <a:latin typeface="楷体" panose="02010609060101010101" pitchFamily="49" charset="-122"/>
                <a:ea typeface="楷体" panose="02010609060101010101" pitchFamily="49" charset="-122"/>
                <a:cs typeface="Times New Roman" panose="02020603050405020304" pitchFamily="18" charset="0"/>
              </a:rPr>
              <a:t>    </a:t>
            </a:r>
            <a:endParaRPr lang="zh-CN" altLang="en-US" sz="2400" dirty="0">
              <a:solidFill>
                <a:srgbClr val="00206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250"/>
                                  </p:stCondLst>
                                  <p:endCondLst>
                                    <p:cond evt="begin" delay="0">
                                      <p:tn val="5"/>
                                    </p:cond>
                                  </p:endCondLst>
                                  <p:childTnLst>
                                    <p:set>
                                      <p:cBhvr>
                                        <p:cTn id="6" dur="1" fill="hold">
                                          <p:stCondLst>
                                            <p:cond delay="0"/>
                                          </p:stCondLst>
                                        </p:cTn>
                                        <p:tgtEl>
                                          <p:spTgt spid="14">
                                            <p:txEl>
                                              <p:charRg st="4294967295" end="4294967295"/>
                                            </p:txEl>
                                          </p:spTgt>
                                        </p:tgtEl>
                                        <p:attrNameLst>
                                          <p:attrName>style.visibility</p:attrName>
                                        </p:attrNameLst>
                                      </p:cBhvr>
                                      <p:to>
                                        <p:strVal val="visible"/>
                                      </p:to>
                                    </p:set>
                                    <p:anim calcmode="lin" valueType="num">
                                      <p:cBhvr additive="base">
                                        <p:cTn id="7" dur="1500" fill="hold"/>
                                        <p:tgtEl>
                                          <p:spTgt spid="1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14">
                                            <p:txEl>
                                              <p:charRg st="4294967295" end="4294967295"/>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11" dur="1500" fill="hold"/>
                                        <p:tgtEl>
                                          <p:spTgt spid="1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5">
                                            <p:txEl>
                                              <p:charRg st="4294967295" end="4294967295"/>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15" dur="1500" fill="hold"/>
                                        <p:tgtEl>
                                          <p:spTgt spid="1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16">
                                            <p:txEl>
                                              <p:charRg st="4294967295" end="4294967295"/>
                                            </p:txEl>
                                          </p:spTgt>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22" presetClass="entr" presetSubtype="4" fill="hold" nodeType="withEffect">
                                  <p:stCondLst>
                                    <p:cond delay="70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nodeType="withEffect">
                                  <p:stCondLst>
                                    <p:cond delay="60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autoUpdateAnimBg="0"/>
      <p:bldP spid="15" grpId="0" bldLvl="0" animBg="1" autoUpdateAnimBg="0"/>
      <p:bldP spid="16" grpId="0" bldLvl="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2463" y="4775199"/>
            <a:ext cx="3059365" cy="3655845"/>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420" y="-1904986"/>
            <a:ext cx="4629180" cy="3809972"/>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4836">
            <a:off x="9016829" y="3626901"/>
            <a:ext cx="5896200" cy="3256697"/>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62" y="4613699"/>
            <a:ext cx="2368347" cy="2991595"/>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298" y="0"/>
            <a:ext cx="3242596" cy="280349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816" y="1668808"/>
            <a:ext cx="3143632" cy="4256329"/>
          </a:xfrm>
          <a:prstGeom prst="rect">
            <a:avLst/>
          </a:prstGeom>
        </p:spPr>
      </p:pic>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456" y="530784"/>
            <a:ext cx="9681780" cy="5576283"/>
          </a:xfrm>
          <a:prstGeom prst="rect">
            <a:avLst/>
          </a:prstGeom>
        </p:spPr>
      </p:pic>
      <p:sp>
        <p:nvSpPr>
          <p:cNvPr id="10" name="文本框 9"/>
          <p:cNvSpPr txBox="1"/>
          <p:nvPr/>
        </p:nvSpPr>
        <p:spPr>
          <a:xfrm>
            <a:off x="3039926" y="2091264"/>
            <a:ext cx="5913574"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30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感谢您的观看</a:t>
            </a:r>
            <a:endParaRPr kumimoji="0" lang="zh-CN" altLang="en-US" sz="6600" b="1" i="0" u="none" strike="noStrike" kern="1200" cap="none" spc="-30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2" name="文本框 11"/>
          <p:cNvSpPr txBox="1"/>
          <p:nvPr/>
        </p:nvSpPr>
        <p:spPr>
          <a:xfrm>
            <a:off x="3039926" y="3180533"/>
            <a:ext cx="5821907"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POWERPOINT TEMPLATE</a:t>
            </a:r>
            <a:endParaRPr kumimoji="0" lang="zh-CN" altLang="en-US" sz="1200" b="0" i="0" u="none" strike="noStrike" kern="1200" cap="none" spc="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3" name="文本框 12"/>
          <p:cNvSpPr txBox="1"/>
          <p:nvPr/>
        </p:nvSpPr>
        <p:spPr>
          <a:xfrm>
            <a:off x="3151505" y="4142105"/>
            <a:ext cx="5889625" cy="4603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汇报人：刘一博 郝亚萍 李诗婕 刘欣杨</a:t>
            </a:r>
            <a:endParaRPr kumimoji="0" lang="zh-CN" altLang="en-US" sz="2400" b="0" i="0" u="none" strike="noStrike" kern="1200" cap="none" spc="0" normalizeH="0" baseline="0" noProof="0" dirty="0">
              <a:ln>
                <a:noFill/>
              </a:ln>
              <a:solidFill>
                <a:srgbClr val="002060"/>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4" name="组合 13"/>
          <p:cNvGrpSpPr/>
          <p:nvPr/>
        </p:nvGrpSpPr>
        <p:grpSpPr>
          <a:xfrm>
            <a:off x="1670007" y="4310901"/>
            <a:ext cx="1369574" cy="72380"/>
            <a:chOff x="3580448" y="3392810"/>
            <a:chExt cx="1369574" cy="72380"/>
          </a:xfrm>
        </p:grpSpPr>
        <p:cxnSp>
          <p:nvCxnSpPr>
            <p:cNvPr id="20" name="直接连接符 19"/>
            <p:cNvCxnSpPr/>
            <p:nvPr/>
          </p:nvCxnSpPr>
          <p:spPr>
            <a:xfrm flipH="1" flipV="1">
              <a:off x="3580448" y="3416271"/>
              <a:ext cx="1329690" cy="12729"/>
            </a:xfrm>
            <a:prstGeom prst="line">
              <a:avLst/>
            </a:prstGeom>
            <a:ln w="635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4877642" y="3392810"/>
              <a:ext cx="72380" cy="723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5">
                    <a:lumMod val="50000"/>
                  </a:schemeClr>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4" name="组合 23"/>
          <p:cNvGrpSpPr/>
          <p:nvPr/>
        </p:nvGrpSpPr>
        <p:grpSpPr>
          <a:xfrm>
            <a:off x="9226666" y="4326112"/>
            <a:ext cx="1473396" cy="72380"/>
            <a:chOff x="7436657" y="3772204"/>
            <a:chExt cx="1473396" cy="72380"/>
          </a:xfrm>
        </p:grpSpPr>
        <p:cxnSp>
          <p:nvCxnSpPr>
            <p:cNvPr id="26" name="直接连接符 25"/>
            <p:cNvCxnSpPr/>
            <p:nvPr/>
          </p:nvCxnSpPr>
          <p:spPr>
            <a:xfrm>
              <a:off x="7476541" y="3817918"/>
              <a:ext cx="1433512" cy="1101"/>
            </a:xfrm>
            <a:prstGeom prst="line">
              <a:avLst/>
            </a:prstGeom>
            <a:ln w="635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flipH="1" flipV="1">
              <a:off x="7436657" y="3772204"/>
              <a:ext cx="72380" cy="723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5">
                    <a:lumMod val="50000"/>
                  </a:schemeClr>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0555" y="-301464"/>
            <a:ext cx="3143632" cy="42563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22" presetClass="entr" presetSubtype="8" fill="hold" nodeType="withEffect">
                                  <p:stCondLst>
                                    <p:cond delay="3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10" presetClass="entr" presetSubtype="0" fill="hold" nodeType="withEffect">
                                  <p:stCondLst>
                                    <p:cond delay="3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3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22" presetClass="entr" presetSubtype="4" fill="hold" nodeType="withEffect">
                                  <p:stCondLst>
                                    <p:cond delay="70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60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2" fill="hold" nodeType="withEffect">
                                  <p:stCondLst>
                                    <p:cond delay="90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par>
                                <p:cTn id="28" presetID="22" presetClass="entr" presetSubtype="2" fill="hold" nodeType="withEffect">
                                  <p:stCondLst>
                                    <p:cond delay="11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600"/>
                                        <p:tgtEl>
                                          <p:spTgt spid="23"/>
                                        </p:tgtEl>
                                      </p:cBhvr>
                                    </p:animEffect>
                                  </p:childTnLst>
                                </p:cTn>
                              </p:par>
                              <p:par>
                                <p:cTn id="31" presetID="53" presetClass="entr" presetSubtype="16" fill="hold" grpId="0" nodeType="withEffect">
                                  <p:stCondLst>
                                    <p:cond delay="1300"/>
                                  </p:stCondLst>
                                  <p:iterate type="lt">
                                    <p:tmPct val="10000"/>
                                  </p:iterate>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100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22" presetClass="entr" presetSubtype="8" fill="hold" nodeType="withEffect">
                                  <p:stCondLst>
                                    <p:cond delay="15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2" fill="hold" nodeType="withEffect">
                                  <p:stCondLst>
                                    <p:cond delay="2000"/>
                                  </p:stCondLst>
                                  <p:childTnLst>
                                    <p:set>
                                      <p:cBhvr>
                                        <p:cTn id="45" dur="1" fill="hold">
                                          <p:stCondLst>
                                            <p:cond delay="0"/>
                                          </p:stCondLst>
                                        </p:cTn>
                                        <p:tgtEl>
                                          <p:spTgt spid="24"/>
                                        </p:tgtEl>
                                        <p:attrNameLst>
                                          <p:attrName>style.visibility</p:attrName>
                                        </p:attrNameLst>
                                      </p:cBhvr>
                                      <p:to>
                                        <p:strVal val="visible"/>
                                      </p:to>
                                    </p:set>
                                    <p:animEffect transition="in" filter="wipe(right)">
                                      <p:cBhvr>
                                        <p:cTn id="46" dur="500"/>
                                        <p:tgtEl>
                                          <p:spTgt spid="24"/>
                                        </p:tgtEl>
                                      </p:cBhvr>
                                    </p:animEffect>
                                  </p:childTnLst>
                                </p:cTn>
                              </p:par>
                              <p:par>
                                <p:cTn id="47" presetID="42" presetClass="entr" presetSubtype="0" fill="hold" grpId="0" nodeType="withEffect">
                                  <p:stCondLst>
                                    <p:cond delay="20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C:\Users\Administrator\Pictures\1.jpg1"/>
          <p:cNvPicPr>
            <a:picLocks noChangeAspect="1"/>
          </p:cNvPicPr>
          <p:nvPr/>
        </p:nvPicPr>
        <p:blipFill>
          <a:blip r:embed="rId1"/>
          <a:srcRect/>
          <a:stretch>
            <a:fillRect/>
          </a:stretch>
        </p:blipFill>
        <p:spPr>
          <a:xfrm>
            <a:off x="63500" y="1979295"/>
            <a:ext cx="2998470" cy="3413125"/>
          </a:xfrm>
          <a:prstGeom prst="rect">
            <a:avLst/>
          </a:prstGeom>
        </p:spPr>
      </p:pic>
      <p:sp>
        <p:nvSpPr>
          <p:cNvPr id="15" name="矩形 14"/>
          <p:cNvSpPr/>
          <p:nvPr/>
        </p:nvSpPr>
        <p:spPr>
          <a:xfrm>
            <a:off x="5373696" y="1043569"/>
            <a:ext cx="640080" cy="368300"/>
          </a:xfrm>
          <a:prstGeom prst="rect">
            <a:avLst/>
          </a:prstGeom>
          <a:solidFill>
            <a:schemeClr val="accent3"/>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定义</a:t>
            </a:r>
            <a:endParaRPr kumimoji="0" lang="zh-CN" altLang="en-US" sz="18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6" name="矩形 15"/>
          <p:cNvSpPr/>
          <p:nvPr/>
        </p:nvSpPr>
        <p:spPr>
          <a:xfrm>
            <a:off x="4712335" y="1411605"/>
            <a:ext cx="7126605" cy="1337945"/>
          </a:xfrm>
          <a:prstGeom prst="rect">
            <a:avLst/>
          </a:prstGeom>
        </p:spPr>
        <p:txBody>
          <a:bodyPr wrap="square">
            <a:spAutoFit/>
          </a:bodyPr>
          <a:lstStyle/>
          <a:p>
            <a:pPr lvl="0" fontAlgn="base">
              <a:lnSpc>
                <a:spcPct val="150000"/>
              </a:lnSpc>
              <a:spcBef>
                <a:spcPct val="0"/>
              </a:spcBef>
              <a:spcAft>
                <a:spcPct val="0"/>
              </a:spcAft>
              <a:defRPr/>
            </a:pPr>
            <a:r>
              <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发展心理学是研究个体从受精卵开始到出生、成熟、衰老的生命历程中，心理发生、发展的特点和规律；简言之，就是研究个体毕生心理发展的特点和规律。</a:t>
            </a:r>
            <a:endPar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7" name="矩形 16"/>
          <p:cNvSpPr/>
          <p:nvPr/>
        </p:nvSpPr>
        <p:spPr>
          <a:xfrm>
            <a:off x="5285431" y="2749579"/>
            <a:ext cx="1097280" cy="368300"/>
          </a:xfrm>
          <a:prstGeom prst="rect">
            <a:avLst/>
          </a:prstGeom>
          <a:solidFill>
            <a:schemeClr val="accent5"/>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研究内容</a:t>
            </a:r>
            <a:endParaRPr kumimoji="0" lang="zh-CN" altLang="en-US" sz="18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8" name="矩形 17"/>
          <p:cNvSpPr/>
          <p:nvPr/>
        </p:nvSpPr>
        <p:spPr>
          <a:xfrm>
            <a:off x="4712335" y="3091180"/>
            <a:ext cx="7125970" cy="1337945"/>
          </a:xfrm>
          <a:prstGeom prst="rect">
            <a:avLst/>
          </a:prstGeom>
        </p:spPr>
        <p:txBody>
          <a:bodyPr wrap="square">
            <a:spAutoFit/>
          </a:bodyPr>
          <a:lstStyle/>
          <a:p>
            <a:pPr lvl="0" fontAlgn="base">
              <a:lnSpc>
                <a:spcPct val="150000"/>
              </a:lnSpc>
              <a:spcBef>
                <a:spcPct val="0"/>
              </a:spcBef>
              <a:spcAft>
                <a:spcPct val="0"/>
              </a:spcAft>
              <a:defRPr/>
            </a:pPr>
            <a:r>
              <a:rPr lang="zh-CN" altLang="da-DK" b="1"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它描述了人类随着年龄的增长所经历的生物、认知和社会情感变化的顺序，包括身体、情感、智力、社会、感知和人格发展。</a:t>
            </a:r>
            <a:r>
              <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它还研究了导致年龄相关的变化和连续发展状态之间的转变的过程。</a:t>
            </a:r>
            <a:endPar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9" name="矩形 18"/>
          <p:cNvSpPr/>
          <p:nvPr/>
        </p:nvSpPr>
        <p:spPr>
          <a:xfrm>
            <a:off x="5285702" y="4450028"/>
            <a:ext cx="1097280" cy="368300"/>
          </a:xfrm>
          <a:prstGeom prst="rect">
            <a:avLst/>
          </a:prstGeom>
          <a:solidFill>
            <a:schemeClr val="accent6"/>
          </a:solidFill>
        </p:spPr>
        <p:txBody>
          <a:bodyPr wrap="none">
            <a:spAutoFit/>
          </a:bodyPr>
          <a:lstStyle/>
          <a:p>
            <a:pPr lvl="0" algn="ctr" fontAlgn="base">
              <a:spcBef>
                <a:spcPct val="0"/>
              </a:spcBef>
              <a:spcAft>
                <a:spcPct val="0"/>
              </a:spcAft>
              <a:defRPr/>
            </a:pPr>
            <a:r>
              <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研究对象</a:t>
            </a:r>
            <a:endPar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0" name="矩形 19"/>
          <p:cNvSpPr/>
          <p:nvPr/>
        </p:nvSpPr>
        <p:spPr>
          <a:xfrm>
            <a:off x="4711700" y="4818380"/>
            <a:ext cx="7126605" cy="1337945"/>
          </a:xfrm>
          <a:prstGeom prst="rect">
            <a:avLst/>
          </a:prstGeom>
        </p:spPr>
        <p:txBody>
          <a:bodyPr wrap="square">
            <a:spAutoFit/>
          </a:bodyPr>
          <a:lstStyle/>
          <a:p>
            <a:pPr marL="0" marR="0" lvl="0" indent="0" defTabSz="914400" rtl="0" eaLnBrk="1" fontAlgn="base" latinLnBrk="0" hangingPunct="1">
              <a:lnSpc>
                <a:spcPct val="150000"/>
              </a:lnSpc>
              <a:spcBef>
                <a:spcPct val="0"/>
              </a:spcBef>
              <a:spcAft>
                <a:spcPct val="0"/>
              </a:spcAft>
              <a:buClrTx/>
              <a:buSzTx/>
              <a:buFontTx/>
              <a:buNone/>
              <a:defRPr/>
            </a:pPr>
            <a:r>
              <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发展心理学最初关注儿童，逐渐扩展到青少年和老年人。近年来，发展心理学研究了个体的整个生命周期。通过理解人们如何以及为什么改变和成长，我们可以帮助人们发挥他们的全部潜力。</a:t>
            </a:r>
            <a:endParaRPr kumimoji="0" lang="zh-CN" altLang="da-DK" b="1" i="0" u="none" strike="noStrike" kern="1200" cap="none" spc="0" normalizeH="0" baseline="0" noProof="0" dirty="0">
              <a:ln>
                <a:noFill/>
              </a:ln>
              <a:solidFill>
                <a:srgbClr val="1D273B"/>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37" name="组合 36"/>
          <p:cNvGrpSpPr/>
          <p:nvPr/>
        </p:nvGrpSpPr>
        <p:grpSpPr>
          <a:xfrm>
            <a:off x="3342005" y="1215390"/>
            <a:ext cx="1129030" cy="4940935"/>
            <a:chOff x="4826000" y="1779054"/>
            <a:chExt cx="1487800" cy="3994825"/>
          </a:xfrm>
        </p:grpSpPr>
        <p:cxnSp>
          <p:nvCxnSpPr>
            <p:cNvPr id="21" name="直接箭头连接符 20"/>
            <p:cNvCxnSpPr/>
            <p:nvPr/>
          </p:nvCxnSpPr>
          <p:spPr>
            <a:xfrm>
              <a:off x="6313800" y="1779054"/>
              <a:ext cx="0" cy="39948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26000" y="2160024"/>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826000" y="3692488"/>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826000" y="5224952"/>
              <a:ext cx="148020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26084" y="415533"/>
            <a:ext cx="7401722" cy="911189"/>
            <a:chOff x="477086" y="380497"/>
            <a:chExt cx="7401722" cy="911189"/>
          </a:xfrm>
        </p:grpSpPr>
        <p:grpSp>
          <p:nvGrpSpPr>
            <p:cNvPr id="4" name="组合 3"/>
            <p:cNvGrpSpPr/>
            <p:nvPr/>
          </p:nvGrpSpPr>
          <p:grpSpPr>
            <a:xfrm>
              <a:off x="477086" y="440950"/>
              <a:ext cx="785657" cy="739766"/>
              <a:chOff x="4047600" y="12678"/>
              <a:chExt cx="3444796" cy="3243581"/>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27" name="组合 26"/>
            <p:cNvGrpSpPr/>
            <p:nvPr/>
          </p:nvGrpSpPr>
          <p:grpSpPr>
            <a:xfrm>
              <a:off x="1262743" y="380497"/>
              <a:ext cx="6616065" cy="911189"/>
              <a:chOff x="302141" y="2774677"/>
              <a:chExt cx="6616065" cy="911189"/>
            </a:xfrm>
          </p:grpSpPr>
          <p:sp>
            <p:nvSpPr>
              <p:cNvPr id="29" name="文本框 21"/>
              <p:cNvSpPr txBox="1"/>
              <p:nvPr/>
            </p:nvSpPr>
            <p:spPr>
              <a:xfrm>
                <a:off x="302141" y="2774677"/>
                <a:ext cx="6616065"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rgbClr val="000000"/>
                    </a:solidFill>
                    <a:latin typeface="+mj-ea"/>
                    <a:ea typeface="+mj-ea"/>
                    <a:sym typeface="字魂105号-简雅黑" panose="00000500000000000000" pitchFamily="2" charset="-122"/>
                  </a:rPr>
                  <a:t>developmental psychology</a:t>
                </a:r>
                <a:endParaRPr lang="zh-CN" altLang="en-US" sz="2400" i="1" dirty="0">
                  <a:solidFill>
                    <a:srgbClr val="000000"/>
                  </a:solidFill>
                  <a:latin typeface="+mj-ea"/>
                  <a:ea typeface="+mj-ea"/>
                  <a:sym typeface="字魂105号-简雅黑" panose="00000500000000000000" pitchFamily="2" charset="-122"/>
                </a:endParaRPr>
              </a:p>
            </p:txBody>
          </p:sp>
          <p:sp>
            <p:nvSpPr>
              <p:cNvPr id="30" name="文本框 19"/>
              <p:cNvSpPr txBox="1"/>
              <p:nvPr/>
            </p:nvSpPr>
            <p:spPr>
              <a:xfrm>
                <a:off x="1155026" y="3285756"/>
                <a:ext cx="1718141"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发展心理学</a:t>
                </a:r>
                <a:endPar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17" grpId="0" bldLvl="0" animBg="1"/>
      <p:bldP spid="18" grpId="0"/>
      <p:bldP spid="19" grpId="0"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8661525" y="3508562"/>
            <a:ext cx="2847368" cy="724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 name="椭圆 3"/>
          <p:cNvSpPr/>
          <p:nvPr/>
        </p:nvSpPr>
        <p:spPr>
          <a:xfrm>
            <a:off x="8799868" y="3616966"/>
            <a:ext cx="507861" cy="507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6" name="矩形: 圆角 5"/>
          <p:cNvSpPr/>
          <p:nvPr/>
        </p:nvSpPr>
        <p:spPr>
          <a:xfrm>
            <a:off x="710532" y="3508562"/>
            <a:ext cx="2847368" cy="724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8" name="椭圆 37"/>
          <p:cNvSpPr/>
          <p:nvPr/>
        </p:nvSpPr>
        <p:spPr>
          <a:xfrm>
            <a:off x="848874" y="3616966"/>
            <a:ext cx="507861" cy="507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 name="文本框 9"/>
          <p:cNvSpPr txBox="1"/>
          <p:nvPr/>
        </p:nvSpPr>
        <p:spPr>
          <a:xfrm>
            <a:off x="1484459" y="3655453"/>
            <a:ext cx="1579880" cy="4298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认知心理学</a:t>
            </a:r>
            <a:endParaRPr kumimoji="0" lang="zh-CN" altLang="en-US" sz="22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1" name="文本框 10"/>
          <p:cNvSpPr txBox="1"/>
          <p:nvPr/>
        </p:nvSpPr>
        <p:spPr>
          <a:xfrm>
            <a:off x="9557888" y="3655453"/>
            <a:ext cx="1579880" cy="429895"/>
          </a:xfrm>
          <a:prstGeom prst="rect">
            <a:avLst/>
          </a:prstGeom>
          <a:noFill/>
        </p:spPr>
        <p:txBody>
          <a:bodyPr wrap="none" rtlCol="0">
            <a:spAutoFit/>
          </a:bodyPr>
          <a:lstStyle/>
          <a:p>
            <a:pPr lvl="0" algn="ctr">
              <a:defRPr/>
            </a:pPr>
            <a:r>
              <a:rPr lang="zh-CN" altLang="en-US" sz="22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认知心理学</a:t>
            </a:r>
            <a:endParaRPr lang="zh-CN" altLang="en-US" sz="22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14" name="直接连接符 13"/>
          <p:cNvCxnSpPr/>
          <p:nvPr/>
        </p:nvCxnSpPr>
        <p:spPr>
          <a:xfrm flipH="1">
            <a:off x="3866283" y="5170346"/>
            <a:ext cx="457806" cy="0"/>
          </a:xfrm>
          <a:prstGeom prst="line">
            <a:avLst/>
          </a:prstGeom>
          <a:ln>
            <a:solidFill>
              <a:schemeClr val="tx2">
                <a:alpha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15" name="矩形: 圆角 14"/>
          <p:cNvSpPr/>
          <p:nvPr/>
        </p:nvSpPr>
        <p:spPr>
          <a:xfrm>
            <a:off x="4672315" y="3508562"/>
            <a:ext cx="2847368" cy="72466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7" name="文本框 16"/>
          <p:cNvSpPr txBox="1"/>
          <p:nvPr/>
        </p:nvSpPr>
        <p:spPr>
          <a:xfrm>
            <a:off x="5101298" y="3554488"/>
            <a:ext cx="2214880" cy="706755"/>
          </a:xfrm>
          <a:prstGeom prst="rect">
            <a:avLst/>
          </a:prstGeom>
          <a:noFill/>
        </p:spPr>
        <p:txBody>
          <a:bodyPr wrap="none" rtlCol="0">
            <a:spAutoFit/>
          </a:bodyPr>
          <a:lstStyle/>
          <a:p>
            <a:pPr lvl="0" algn="ctr">
              <a:defRPr/>
            </a:pPr>
            <a:r>
              <a:rPr lang="zh-CN" altLang="en-US" sz="20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教师必须了解孩子</a:t>
            </a:r>
            <a:endParaRPr lang="zh-CN" altLang="en-US" sz="20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lvl="0" algn="ctr">
              <a:defRPr/>
            </a:pPr>
            <a:r>
              <a:rPr lang="zh-CN" altLang="en-US" sz="20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的认知发展</a:t>
            </a:r>
            <a:endParaRPr lang="zh-CN" altLang="en-US" sz="2000"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13" name="直接连接符 12"/>
          <p:cNvCxnSpPr/>
          <p:nvPr/>
        </p:nvCxnSpPr>
        <p:spPr>
          <a:xfrm>
            <a:off x="6104890" y="2597150"/>
            <a:ext cx="0" cy="741045"/>
          </a:xfrm>
          <a:prstGeom prst="line">
            <a:avLst/>
          </a:prstGeom>
          <a:ln>
            <a:solidFill>
              <a:schemeClr val="tx2">
                <a:alpha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711200" y="4808220"/>
            <a:ext cx="2847340" cy="16865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0" name="矩形: 圆角 19"/>
          <p:cNvSpPr/>
          <p:nvPr/>
        </p:nvSpPr>
        <p:spPr>
          <a:xfrm>
            <a:off x="4681220" y="4808220"/>
            <a:ext cx="2847340" cy="168719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1" name="矩形: 圆角 20"/>
          <p:cNvSpPr/>
          <p:nvPr/>
        </p:nvSpPr>
        <p:spPr>
          <a:xfrm>
            <a:off x="8519795" y="4848860"/>
            <a:ext cx="3395980" cy="164592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22" name="直接连接符 21"/>
          <p:cNvCxnSpPr/>
          <p:nvPr/>
        </p:nvCxnSpPr>
        <p:spPr>
          <a:xfrm>
            <a:off x="2134216" y="4377894"/>
            <a:ext cx="0" cy="285454"/>
          </a:xfrm>
          <a:prstGeom prst="line">
            <a:avLst/>
          </a:prstGeom>
          <a:ln>
            <a:solidFill>
              <a:schemeClr val="tx2">
                <a:alpha val="6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95999" y="4377894"/>
            <a:ext cx="0" cy="285454"/>
          </a:xfrm>
          <a:prstGeom prst="line">
            <a:avLst/>
          </a:prstGeom>
          <a:ln>
            <a:solidFill>
              <a:schemeClr val="tx2">
                <a:alpha val="65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057782" y="4377894"/>
            <a:ext cx="0" cy="285454"/>
          </a:xfrm>
          <a:prstGeom prst="line">
            <a:avLst/>
          </a:prstGeom>
          <a:ln>
            <a:solidFill>
              <a:schemeClr val="tx2">
                <a:alpha val="65000"/>
              </a:schemeClr>
            </a:solidFill>
            <a:headEnd type="non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48995" y="5072380"/>
            <a:ext cx="2609215" cy="1198880"/>
          </a:xfrm>
          <a:prstGeom prst="rect">
            <a:avLst/>
          </a:prstGeom>
          <a:noFill/>
        </p:spPr>
        <p:txBody>
          <a:bodyPr wrap="square" rtlCol="0">
            <a:spAutoFit/>
          </a:bodyPr>
          <a:lstStyle/>
          <a:p>
            <a:pPr lvl="0" algn="ctr">
              <a:defRPr/>
            </a:pPr>
            <a:r>
              <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是心理学的一个分支，主要研究心理过程，包括人们如何思考、感知、记忆和学习。</a:t>
            </a:r>
            <a:endPar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6" name="文本框 25"/>
          <p:cNvSpPr txBox="1"/>
          <p:nvPr/>
        </p:nvSpPr>
        <p:spPr>
          <a:xfrm>
            <a:off x="4893172" y="5170028"/>
            <a:ext cx="2404850" cy="922020"/>
          </a:xfrm>
          <a:prstGeom prst="rect">
            <a:avLst/>
          </a:prstGeom>
          <a:noFill/>
        </p:spPr>
        <p:txBody>
          <a:bodyPr wrap="square" rtlCol="0">
            <a:spAutoFit/>
          </a:bodyPr>
          <a:lstStyle/>
          <a:p>
            <a:pPr lvl="0" algn="ctr">
              <a:defRPr/>
            </a:pPr>
            <a:r>
              <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它的核心焦点是人们如何获取、处理和存储信息。</a:t>
            </a:r>
            <a:endParaRPr lang="zh-CN" altLang="en-US" dirty="0">
              <a:solidFill>
                <a:prstClr val="white"/>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7" name="文本框 26"/>
          <p:cNvSpPr txBox="1"/>
          <p:nvPr/>
        </p:nvSpPr>
        <p:spPr>
          <a:xfrm>
            <a:off x="8561070" y="5052060"/>
            <a:ext cx="3313430"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对教师来说，理解认知心理学有利于改进教学，了解人们如何处理、学习和记忆信息，能为学生创造积极的学习环境。</a:t>
            </a:r>
            <a:endParaRPr kumimoji="0" lang="zh-CN" altLang="en-US"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28" name="直接连接符 27"/>
          <p:cNvCxnSpPr/>
          <p:nvPr/>
        </p:nvCxnSpPr>
        <p:spPr>
          <a:xfrm flipH="1">
            <a:off x="7836159" y="5170784"/>
            <a:ext cx="457806" cy="0"/>
          </a:xfrm>
          <a:prstGeom prst="line">
            <a:avLst/>
          </a:prstGeom>
          <a:ln>
            <a:solidFill>
              <a:schemeClr val="tx2">
                <a:alpha val="65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3340293" y="1701215"/>
            <a:ext cx="5511413" cy="724668"/>
            <a:chOff x="3340293" y="1701215"/>
            <a:chExt cx="5511413" cy="724668"/>
          </a:xfrm>
        </p:grpSpPr>
        <p:sp>
          <p:nvSpPr>
            <p:cNvPr id="2" name="矩形: 圆角 1"/>
            <p:cNvSpPr/>
            <p:nvPr/>
          </p:nvSpPr>
          <p:spPr>
            <a:xfrm>
              <a:off x="3340293" y="1701215"/>
              <a:ext cx="5511413" cy="72466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5" name="文本框 4"/>
            <p:cNvSpPr txBox="1"/>
            <p:nvPr/>
          </p:nvSpPr>
          <p:spPr>
            <a:xfrm>
              <a:off x="4711767" y="1832717"/>
              <a:ext cx="3230880" cy="4603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r>
                <a:rPr kumimoji="0" lang="zh-CN" altLang="en-US" sz="24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不让一个孩子掉队</a:t>
              </a:r>
              <a:r>
                <a:rPr kumimoji="0" lang="en-US" altLang="zh-CN" sz="24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endParaRPr kumimoji="0" lang="en-US" altLang="zh-CN" sz="2400" b="0" i="0" u="none" strike="noStrike" kern="1200" cap="none" spc="0" normalizeH="0" baseline="0" noProof="0" dirty="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30" name="组合 29"/>
            <p:cNvGrpSpPr/>
            <p:nvPr/>
          </p:nvGrpSpPr>
          <p:grpSpPr>
            <a:xfrm>
              <a:off x="3458207" y="1809619"/>
              <a:ext cx="507861" cy="507861"/>
              <a:chOff x="3458208" y="2477276"/>
              <a:chExt cx="507861" cy="507861"/>
            </a:xfrm>
          </p:grpSpPr>
          <p:sp>
            <p:nvSpPr>
              <p:cNvPr id="31" name="椭圆 30"/>
              <p:cNvSpPr/>
              <p:nvPr/>
            </p:nvSpPr>
            <p:spPr>
              <a:xfrm>
                <a:off x="3458208" y="2477276"/>
                <a:ext cx="507861" cy="5078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5763" y="2594831"/>
                <a:ext cx="306000" cy="306000"/>
              </a:xfrm>
              <a:prstGeom prst="rect">
                <a:avLst/>
              </a:prstGeom>
            </p:spPr>
          </p:pic>
        </p:grpSp>
      </p:grpSp>
      <p:sp>
        <p:nvSpPr>
          <p:cNvPr id="40" name="cogwheel_45188"/>
          <p:cNvSpPr>
            <a:spLocks noChangeAspect="1"/>
          </p:cNvSpPr>
          <p:nvPr/>
        </p:nvSpPr>
        <p:spPr bwMode="auto">
          <a:xfrm>
            <a:off x="948507" y="3734967"/>
            <a:ext cx="308594" cy="308128"/>
          </a:xfrm>
          <a:custGeom>
            <a:avLst/>
            <a:gdLst>
              <a:gd name="T0" fmla="*/ 6383 w 7589"/>
              <a:gd name="T1" fmla="*/ 2722 h 7589"/>
              <a:gd name="T2" fmla="*/ 7034 w 7589"/>
              <a:gd name="T3" fmla="*/ 1841 h 7589"/>
              <a:gd name="T4" fmla="*/ 7034 w 7589"/>
              <a:gd name="T5" fmla="*/ 1667 h 7589"/>
              <a:gd name="T6" fmla="*/ 5834 w 7589"/>
              <a:gd name="T7" fmla="*/ 468 h 7589"/>
              <a:gd name="T8" fmla="*/ 5307 w 7589"/>
              <a:gd name="T9" fmla="*/ 996 h 7589"/>
              <a:gd name="T10" fmla="*/ 4816 w 7589"/>
              <a:gd name="T11" fmla="*/ 1171 h 7589"/>
              <a:gd name="T12" fmla="*/ 4703 w 7589"/>
              <a:gd name="T13" fmla="*/ 731 h 7589"/>
              <a:gd name="T14" fmla="*/ 4703 w 7589"/>
              <a:gd name="T15" fmla="*/ 0 h 7589"/>
              <a:gd name="T16" fmla="*/ 3008 w 7589"/>
              <a:gd name="T17" fmla="*/ 0 h 7589"/>
              <a:gd name="T18" fmla="*/ 2886 w 7589"/>
              <a:gd name="T19" fmla="*/ 122 h 7589"/>
              <a:gd name="T20" fmla="*/ 2662 w 7589"/>
              <a:gd name="T21" fmla="*/ 1217 h 7589"/>
              <a:gd name="T22" fmla="*/ 1841 w 7589"/>
              <a:gd name="T23" fmla="*/ 555 h 7589"/>
              <a:gd name="T24" fmla="*/ 1668 w 7589"/>
              <a:gd name="T25" fmla="*/ 555 h 7589"/>
              <a:gd name="T26" fmla="*/ 469 w 7589"/>
              <a:gd name="T27" fmla="*/ 1754 h 7589"/>
              <a:gd name="T28" fmla="*/ 996 w 7589"/>
              <a:gd name="T29" fmla="*/ 2282 h 7589"/>
              <a:gd name="T30" fmla="*/ 747 w 7589"/>
              <a:gd name="T31" fmla="*/ 2885 h 7589"/>
              <a:gd name="T32" fmla="*/ 0 w 7589"/>
              <a:gd name="T33" fmla="*/ 2885 h 7589"/>
              <a:gd name="T34" fmla="*/ 0 w 7589"/>
              <a:gd name="T35" fmla="*/ 4581 h 7589"/>
              <a:gd name="T36" fmla="*/ 122 w 7589"/>
              <a:gd name="T37" fmla="*/ 4703 h 7589"/>
              <a:gd name="T38" fmla="*/ 1206 w 7589"/>
              <a:gd name="T39" fmla="*/ 4866 h 7589"/>
              <a:gd name="T40" fmla="*/ 555 w 7589"/>
              <a:gd name="T41" fmla="*/ 5748 h 7589"/>
              <a:gd name="T42" fmla="*/ 555 w 7589"/>
              <a:gd name="T43" fmla="*/ 5921 h 7589"/>
              <a:gd name="T44" fmla="*/ 1754 w 7589"/>
              <a:gd name="T45" fmla="*/ 7120 h 7589"/>
              <a:gd name="T46" fmla="*/ 2282 w 7589"/>
              <a:gd name="T47" fmla="*/ 6592 h 7589"/>
              <a:gd name="T48" fmla="*/ 2886 w 7589"/>
              <a:gd name="T49" fmla="*/ 6841 h 7589"/>
              <a:gd name="T50" fmla="*/ 2886 w 7589"/>
              <a:gd name="T51" fmla="*/ 7589 h 7589"/>
              <a:gd name="T52" fmla="*/ 4581 w 7589"/>
              <a:gd name="T53" fmla="*/ 7589 h 7589"/>
              <a:gd name="T54" fmla="*/ 4704 w 7589"/>
              <a:gd name="T55" fmla="*/ 7466 h 7589"/>
              <a:gd name="T56" fmla="*/ 4704 w 7589"/>
              <a:gd name="T57" fmla="*/ 6842 h 7589"/>
              <a:gd name="T58" fmla="*/ 4926 w 7589"/>
              <a:gd name="T59" fmla="*/ 6372 h 7589"/>
              <a:gd name="T60" fmla="*/ 5748 w 7589"/>
              <a:gd name="T61" fmla="*/ 7034 h 7589"/>
              <a:gd name="T62" fmla="*/ 5921 w 7589"/>
              <a:gd name="T63" fmla="*/ 7034 h 7589"/>
              <a:gd name="T64" fmla="*/ 7120 w 7589"/>
              <a:gd name="T65" fmla="*/ 5834 h 7589"/>
              <a:gd name="T66" fmla="*/ 6592 w 7589"/>
              <a:gd name="T67" fmla="*/ 5307 h 7589"/>
              <a:gd name="T68" fmla="*/ 6843 w 7589"/>
              <a:gd name="T69" fmla="*/ 4703 h 7589"/>
              <a:gd name="T70" fmla="*/ 7589 w 7589"/>
              <a:gd name="T71" fmla="*/ 4703 h 7589"/>
              <a:gd name="T72" fmla="*/ 7589 w 7589"/>
              <a:gd name="T73" fmla="*/ 3007 h 7589"/>
              <a:gd name="T74" fmla="*/ 7466 w 7589"/>
              <a:gd name="T75" fmla="*/ 2885 h 7589"/>
              <a:gd name="T76" fmla="*/ 5508 w 7589"/>
              <a:gd name="T77" fmla="*/ 3794 h 7589"/>
              <a:gd name="T78" fmla="*/ 2081 w 7589"/>
              <a:gd name="T79" fmla="*/ 3794 h 7589"/>
              <a:gd name="T80" fmla="*/ 5508 w 7589"/>
              <a:gd name="T81" fmla="*/ 3794 h 7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89" h="7589">
                <a:moveTo>
                  <a:pt x="6843" y="2885"/>
                </a:moveTo>
                <a:cubicBezTo>
                  <a:pt x="6597" y="2885"/>
                  <a:pt x="6425" y="2824"/>
                  <a:pt x="6383" y="2722"/>
                </a:cubicBezTo>
                <a:cubicBezTo>
                  <a:pt x="6341" y="2620"/>
                  <a:pt x="6419" y="2456"/>
                  <a:pt x="6592" y="2282"/>
                </a:cubicBezTo>
                <a:lnTo>
                  <a:pt x="7034" y="1841"/>
                </a:lnTo>
                <a:lnTo>
                  <a:pt x="7120" y="1754"/>
                </a:lnTo>
                <a:lnTo>
                  <a:pt x="7034" y="1667"/>
                </a:lnTo>
                <a:lnTo>
                  <a:pt x="5921" y="555"/>
                </a:lnTo>
                <a:lnTo>
                  <a:pt x="5834" y="468"/>
                </a:lnTo>
                <a:lnTo>
                  <a:pt x="5748" y="555"/>
                </a:lnTo>
                <a:lnTo>
                  <a:pt x="5307" y="996"/>
                </a:lnTo>
                <a:cubicBezTo>
                  <a:pt x="5114" y="1188"/>
                  <a:pt x="4986" y="1217"/>
                  <a:pt x="4926" y="1217"/>
                </a:cubicBezTo>
                <a:cubicBezTo>
                  <a:pt x="4882" y="1217"/>
                  <a:pt x="4847" y="1203"/>
                  <a:pt x="4816" y="1171"/>
                </a:cubicBezTo>
                <a:cubicBezTo>
                  <a:pt x="4774" y="1129"/>
                  <a:pt x="4704" y="1018"/>
                  <a:pt x="4704" y="747"/>
                </a:cubicBezTo>
                <a:cubicBezTo>
                  <a:pt x="4704" y="741"/>
                  <a:pt x="4704" y="736"/>
                  <a:pt x="4703" y="731"/>
                </a:cubicBezTo>
                <a:lnTo>
                  <a:pt x="4703" y="122"/>
                </a:lnTo>
                <a:lnTo>
                  <a:pt x="4703" y="0"/>
                </a:lnTo>
                <a:lnTo>
                  <a:pt x="4581" y="0"/>
                </a:lnTo>
                <a:lnTo>
                  <a:pt x="3008" y="0"/>
                </a:lnTo>
                <a:lnTo>
                  <a:pt x="2886" y="0"/>
                </a:lnTo>
                <a:lnTo>
                  <a:pt x="2886" y="122"/>
                </a:lnTo>
                <a:lnTo>
                  <a:pt x="2886" y="748"/>
                </a:lnTo>
                <a:cubicBezTo>
                  <a:pt x="2885" y="858"/>
                  <a:pt x="2868" y="1217"/>
                  <a:pt x="2662" y="1217"/>
                </a:cubicBezTo>
                <a:cubicBezTo>
                  <a:pt x="2603" y="1217"/>
                  <a:pt x="2474" y="1188"/>
                  <a:pt x="2282" y="996"/>
                </a:cubicBezTo>
                <a:lnTo>
                  <a:pt x="1841" y="555"/>
                </a:lnTo>
                <a:lnTo>
                  <a:pt x="1754" y="468"/>
                </a:lnTo>
                <a:lnTo>
                  <a:pt x="1668" y="555"/>
                </a:lnTo>
                <a:lnTo>
                  <a:pt x="555" y="1667"/>
                </a:lnTo>
                <a:lnTo>
                  <a:pt x="469" y="1754"/>
                </a:lnTo>
                <a:lnTo>
                  <a:pt x="555" y="1840"/>
                </a:lnTo>
                <a:lnTo>
                  <a:pt x="996" y="2282"/>
                </a:lnTo>
                <a:cubicBezTo>
                  <a:pt x="1170" y="2455"/>
                  <a:pt x="1248" y="2620"/>
                  <a:pt x="1206" y="2722"/>
                </a:cubicBezTo>
                <a:cubicBezTo>
                  <a:pt x="1164" y="2824"/>
                  <a:pt x="992" y="2885"/>
                  <a:pt x="747" y="2885"/>
                </a:cubicBezTo>
                <a:lnTo>
                  <a:pt x="122" y="2885"/>
                </a:lnTo>
                <a:lnTo>
                  <a:pt x="0" y="2885"/>
                </a:lnTo>
                <a:lnTo>
                  <a:pt x="0" y="3007"/>
                </a:lnTo>
                <a:lnTo>
                  <a:pt x="0" y="4581"/>
                </a:lnTo>
                <a:lnTo>
                  <a:pt x="0" y="4703"/>
                </a:lnTo>
                <a:lnTo>
                  <a:pt x="122" y="4703"/>
                </a:lnTo>
                <a:lnTo>
                  <a:pt x="747" y="4703"/>
                </a:lnTo>
                <a:cubicBezTo>
                  <a:pt x="992" y="4703"/>
                  <a:pt x="1164" y="4764"/>
                  <a:pt x="1206" y="4866"/>
                </a:cubicBezTo>
                <a:cubicBezTo>
                  <a:pt x="1248" y="4968"/>
                  <a:pt x="1170" y="5133"/>
                  <a:pt x="996" y="5307"/>
                </a:cubicBezTo>
                <a:lnTo>
                  <a:pt x="555" y="5748"/>
                </a:lnTo>
                <a:lnTo>
                  <a:pt x="469" y="5834"/>
                </a:lnTo>
                <a:lnTo>
                  <a:pt x="555" y="5921"/>
                </a:lnTo>
                <a:lnTo>
                  <a:pt x="1668" y="7034"/>
                </a:lnTo>
                <a:lnTo>
                  <a:pt x="1754" y="7120"/>
                </a:lnTo>
                <a:lnTo>
                  <a:pt x="1841" y="7034"/>
                </a:lnTo>
                <a:lnTo>
                  <a:pt x="2282" y="6592"/>
                </a:lnTo>
                <a:cubicBezTo>
                  <a:pt x="2474" y="6400"/>
                  <a:pt x="2603" y="6372"/>
                  <a:pt x="2662" y="6372"/>
                </a:cubicBezTo>
                <a:cubicBezTo>
                  <a:pt x="2868" y="6372"/>
                  <a:pt x="2885" y="6731"/>
                  <a:pt x="2886" y="6841"/>
                </a:cubicBezTo>
                <a:lnTo>
                  <a:pt x="2886" y="7466"/>
                </a:lnTo>
                <a:lnTo>
                  <a:pt x="2886" y="7589"/>
                </a:lnTo>
                <a:lnTo>
                  <a:pt x="3008" y="7589"/>
                </a:lnTo>
                <a:lnTo>
                  <a:pt x="4581" y="7589"/>
                </a:lnTo>
                <a:lnTo>
                  <a:pt x="4704" y="7589"/>
                </a:lnTo>
                <a:lnTo>
                  <a:pt x="4704" y="7466"/>
                </a:lnTo>
                <a:lnTo>
                  <a:pt x="4704" y="6858"/>
                </a:lnTo>
                <a:cubicBezTo>
                  <a:pt x="4704" y="6853"/>
                  <a:pt x="4704" y="6848"/>
                  <a:pt x="4704" y="6842"/>
                </a:cubicBezTo>
                <a:cubicBezTo>
                  <a:pt x="4704" y="6571"/>
                  <a:pt x="4774" y="6460"/>
                  <a:pt x="4816" y="6418"/>
                </a:cubicBezTo>
                <a:cubicBezTo>
                  <a:pt x="4847" y="6386"/>
                  <a:pt x="4882" y="6372"/>
                  <a:pt x="4926" y="6372"/>
                </a:cubicBezTo>
                <a:cubicBezTo>
                  <a:pt x="4986" y="6372"/>
                  <a:pt x="5115" y="6401"/>
                  <a:pt x="5307" y="6592"/>
                </a:cubicBezTo>
                <a:lnTo>
                  <a:pt x="5748" y="7034"/>
                </a:lnTo>
                <a:lnTo>
                  <a:pt x="5834" y="7120"/>
                </a:lnTo>
                <a:lnTo>
                  <a:pt x="5921" y="7034"/>
                </a:lnTo>
                <a:lnTo>
                  <a:pt x="7034" y="5921"/>
                </a:lnTo>
                <a:lnTo>
                  <a:pt x="7120" y="5834"/>
                </a:lnTo>
                <a:lnTo>
                  <a:pt x="7034" y="5748"/>
                </a:lnTo>
                <a:lnTo>
                  <a:pt x="6592" y="5307"/>
                </a:lnTo>
                <a:cubicBezTo>
                  <a:pt x="6419" y="5133"/>
                  <a:pt x="6341" y="4968"/>
                  <a:pt x="6383" y="4866"/>
                </a:cubicBezTo>
                <a:cubicBezTo>
                  <a:pt x="6425" y="4764"/>
                  <a:pt x="6597" y="4703"/>
                  <a:pt x="6843" y="4703"/>
                </a:cubicBezTo>
                <a:lnTo>
                  <a:pt x="7466" y="4703"/>
                </a:lnTo>
                <a:lnTo>
                  <a:pt x="7589" y="4703"/>
                </a:lnTo>
                <a:lnTo>
                  <a:pt x="7589" y="4581"/>
                </a:lnTo>
                <a:lnTo>
                  <a:pt x="7589" y="3007"/>
                </a:lnTo>
                <a:lnTo>
                  <a:pt x="7589" y="2885"/>
                </a:lnTo>
                <a:lnTo>
                  <a:pt x="7466" y="2885"/>
                </a:lnTo>
                <a:lnTo>
                  <a:pt x="6843" y="2885"/>
                </a:lnTo>
                <a:close/>
                <a:moveTo>
                  <a:pt x="5508" y="3794"/>
                </a:moveTo>
                <a:cubicBezTo>
                  <a:pt x="5508" y="4739"/>
                  <a:pt x="4739" y="5508"/>
                  <a:pt x="3794" y="5508"/>
                </a:cubicBezTo>
                <a:cubicBezTo>
                  <a:pt x="2850" y="5508"/>
                  <a:pt x="2081" y="4739"/>
                  <a:pt x="2081" y="3794"/>
                </a:cubicBezTo>
                <a:cubicBezTo>
                  <a:pt x="2081" y="2850"/>
                  <a:pt x="2850" y="2081"/>
                  <a:pt x="3794" y="2081"/>
                </a:cubicBezTo>
                <a:cubicBezTo>
                  <a:pt x="4739" y="2081"/>
                  <a:pt x="5508" y="2850"/>
                  <a:pt x="5508" y="3794"/>
                </a:cubicBezTo>
                <a:close/>
              </a:path>
            </a:pathLst>
          </a:custGeom>
          <a:solidFill>
            <a:schemeClr val="accent1"/>
          </a:solidFill>
          <a:ln>
            <a:noFill/>
          </a:ln>
        </p:spPr>
        <p:txBody>
          <a:bodyPr/>
          <a:lstStyle/>
          <a:p>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41" name="businessman_126340"/>
          <p:cNvSpPr>
            <a:spLocks noChangeAspect="1"/>
          </p:cNvSpPr>
          <p:nvPr/>
        </p:nvSpPr>
        <p:spPr bwMode="auto">
          <a:xfrm>
            <a:off x="8886481" y="3732577"/>
            <a:ext cx="334634" cy="351373"/>
          </a:xfrm>
          <a:custGeom>
            <a:avLst/>
            <a:gdLst>
              <a:gd name="connsiteX0" fmla="*/ 510101 w 577807"/>
              <a:gd name="connsiteY0" fmla="*/ 468052 h 606710"/>
              <a:gd name="connsiteX1" fmla="*/ 466708 w 577807"/>
              <a:gd name="connsiteY1" fmla="*/ 511097 h 606710"/>
              <a:gd name="connsiteX2" fmla="*/ 448566 w 577807"/>
              <a:gd name="connsiteY2" fmla="*/ 492889 h 606710"/>
              <a:gd name="connsiteX3" fmla="*/ 429582 w 577807"/>
              <a:gd name="connsiteY3" fmla="*/ 511750 h 606710"/>
              <a:gd name="connsiteX4" fmla="*/ 447818 w 577807"/>
              <a:gd name="connsiteY4" fmla="*/ 529865 h 606710"/>
              <a:gd name="connsiteX5" fmla="*/ 466615 w 577807"/>
              <a:gd name="connsiteY5" fmla="*/ 548819 h 606710"/>
              <a:gd name="connsiteX6" fmla="*/ 485599 w 577807"/>
              <a:gd name="connsiteY6" fmla="*/ 530051 h 606710"/>
              <a:gd name="connsiteX7" fmla="*/ 528991 w 577807"/>
              <a:gd name="connsiteY7" fmla="*/ 486913 h 606710"/>
              <a:gd name="connsiteX8" fmla="*/ 479333 w 577807"/>
              <a:gd name="connsiteY8" fmla="*/ 409974 h 606710"/>
              <a:gd name="connsiteX9" fmla="*/ 577807 w 577807"/>
              <a:gd name="connsiteY9" fmla="*/ 508389 h 606710"/>
              <a:gd name="connsiteX10" fmla="*/ 479333 w 577807"/>
              <a:gd name="connsiteY10" fmla="*/ 606710 h 606710"/>
              <a:gd name="connsiteX11" fmla="*/ 380859 w 577807"/>
              <a:gd name="connsiteY11" fmla="*/ 508389 h 606710"/>
              <a:gd name="connsiteX12" fmla="*/ 479333 w 577807"/>
              <a:gd name="connsiteY12" fmla="*/ 409974 h 606710"/>
              <a:gd name="connsiteX13" fmla="*/ 156092 w 577807"/>
              <a:gd name="connsiteY13" fmla="*/ 299045 h 606710"/>
              <a:gd name="connsiteX14" fmla="*/ 201451 w 577807"/>
              <a:gd name="connsiteY14" fmla="*/ 442283 h 606710"/>
              <a:gd name="connsiteX15" fmla="*/ 207717 w 577807"/>
              <a:gd name="connsiteY15" fmla="*/ 461705 h 606710"/>
              <a:gd name="connsiteX16" fmla="*/ 228012 w 577807"/>
              <a:gd name="connsiteY16" fmla="*/ 404186 h 606710"/>
              <a:gd name="connsiteX17" fmla="*/ 240263 w 577807"/>
              <a:gd name="connsiteY17" fmla="*/ 335928 h 606710"/>
              <a:gd name="connsiteX18" fmla="*/ 240357 w 577807"/>
              <a:gd name="connsiteY18" fmla="*/ 335928 h 606710"/>
              <a:gd name="connsiteX19" fmla="*/ 240544 w 577807"/>
              <a:gd name="connsiteY19" fmla="*/ 335928 h 606710"/>
              <a:gd name="connsiteX20" fmla="*/ 240638 w 577807"/>
              <a:gd name="connsiteY20" fmla="*/ 335928 h 606710"/>
              <a:gd name="connsiteX21" fmla="*/ 240731 w 577807"/>
              <a:gd name="connsiteY21" fmla="*/ 335928 h 606710"/>
              <a:gd name="connsiteX22" fmla="*/ 252983 w 577807"/>
              <a:gd name="connsiteY22" fmla="*/ 404186 h 606710"/>
              <a:gd name="connsiteX23" fmla="*/ 273277 w 577807"/>
              <a:gd name="connsiteY23" fmla="*/ 461705 h 606710"/>
              <a:gd name="connsiteX24" fmla="*/ 279544 w 577807"/>
              <a:gd name="connsiteY24" fmla="*/ 442283 h 606710"/>
              <a:gd name="connsiteX25" fmla="*/ 324903 w 577807"/>
              <a:gd name="connsiteY25" fmla="*/ 299045 h 606710"/>
              <a:gd name="connsiteX26" fmla="*/ 419082 w 577807"/>
              <a:gd name="connsiteY26" fmla="*/ 344519 h 606710"/>
              <a:gd name="connsiteX27" fmla="*/ 462009 w 577807"/>
              <a:gd name="connsiteY27" fmla="*/ 375799 h 606710"/>
              <a:gd name="connsiteX28" fmla="*/ 343140 w 577807"/>
              <a:gd name="connsiteY28" fmla="*/ 508393 h 606710"/>
              <a:gd name="connsiteX29" fmla="*/ 343795 w 577807"/>
              <a:gd name="connsiteY29" fmla="*/ 521185 h 606710"/>
              <a:gd name="connsiteX30" fmla="*/ 240918 w 577807"/>
              <a:gd name="connsiteY30" fmla="*/ 521185 h 606710"/>
              <a:gd name="connsiteX31" fmla="*/ 240263 w 577807"/>
              <a:gd name="connsiteY31" fmla="*/ 521185 h 606710"/>
              <a:gd name="connsiteX32" fmla="*/ 0 w 577807"/>
              <a:gd name="connsiteY32" fmla="*/ 521185 h 606710"/>
              <a:gd name="connsiteX33" fmla="*/ 61913 w 577807"/>
              <a:gd name="connsiteY33" fmla="*/ 344519 h 606710"/>
              <a:gd name="connsiteX34" fmla="*/ 156092 w 577807"/>
              <a:gd name="connsiteY34" fmla="*/ 299045 h 606710"/>
              <a:gd name="connsiteX35" fmla="*/ 240564 w 577807"/>
              <a:gd name="connsiteY35" fmla="*/ 48 h 606710"/>
              <a:gd name="connsiteX36" fmla="*/ 352492 w 577807"/>
              <a:gd name="connsiteY36" fmla="*/ 114519 h 606710"/>
              <a:gd name="connsiteX37" fmla="*/ 241312 w 577807"/>
              <a:gd name="connsiteY37" fmla="*/ 289307 h 606710"/>
              <a:gd name="connsiteX38" fmla="*/ 240564 w 577807"/>
              <a:gd name="connsiteY38" fmla="*/ 289307 h 606710"/>
              <a:gd name="connsiteX39" fmla="*/ 239815 w 577807"/>
              <a:gd name="connsiteY39" fmla="*/ 289307 h 606710"/>
              <a:gd name="connsiteX40" fmla="*/ 128542 w 577807"/>
              <a:gd name="connsiteY40" fmla="*/ 114519 h 606710"/>
              <a:gd name="connsiteX41" fmla="*/ 240564 w 577807"/>
              <a:gd name="connsiteY41" fmla="*/ 48 h 6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7807" h="606710">
                <a:moveTo>
                  <a:pt x="510101" y="468052"/>
                </a:moveTo>
                <a:lnTo>
                  <a:pt x="466708" y="511097"/>
                </a:lnTo>
                <a:lnTo>
                  <a:pt x="448566" y="492889"/>
                </a:lnTo>
                <a:lnTo>
                  <a:pt x="429582" y="511750"/>
                </a:lnTo>
                <a:lnTo>
                  <a:pt x="447818" y="529865"/>
                </a:lnTo>
                <a:lnTo>
                  <a:pt x="466615" y="548819"/>
                </a:lnTo>
                <a:lnTo>
                  <a:pt x="485599" y="530051"/>
                </a:lnTo>
                <a:lnTo>
                  <a:pt x="528991" y="486913"/>
                </a:lnTo>
                <a:close/>
                <a:moveTo>
                  <a:pt x="479333" y="409974"/>
                </a:moveTo>
                <a:cubicBezTo>
                  <a:pt x="533667" y="409974"/>
                  <a:pt x="577807" y="454046"/>
                  <a:pt x="577807" y="508389"/>
                </a:cubicBezTo>
                <a:cubicBezTo>
                  <a:pt x="577807" y="562638"/>
                  <a:pt x="533667" y="606710"/>
                  <a:pt x="479333" y="606710"/>
                </a:cubicBezTo>
                <a:cubicBezTo>
                  <a:pt x="425000" y="606710"/>
                  <a:pt x="380859" y="562638"/>
                  <a:pt x="380859" y="508389"/>
                </a:cubicBezTo>
                <a:cubicBezTo>
                  <a:pt x="380859" y="454046"/>
                  <a:pt x="425000" y="409974"/>
                  <a:pt x="479333" y="409974"/>
                </a:cubicBezTo>
                <a:close/>
                <a:moveTo>
                  <a:pt x="156092" y="299045"/>
                </a:moveTo>
                <a:lnTo>
                  <a:pt x="201451" y="442283"/>
                </a:lnTo>
                <a:lnTo>
                  <a:pt x="207717" y="461705"/>
                </a:lnTo>
                <a:lnTo>
                  <a:pt x="228012" y="404186"/>
                </a:lnTo>
                <a:cubicBezTo>
                  <a:pt x="181437" y="339010"/>
                  <a:pt x="231566" y="336022"/>
                  <a:pt x="240263" y="335928"/>
                </a:cubicBezTo>
                <a:lnTo>
                  <a:pt x="240357" y="335928"/>
                </a:lnTo>
                <a:lnTo>
                  <a:pt x="240544" y="335928"/>
                </a:lnTo>
                <a:lnTo>
                  <a:pt x="240638" y="335928"/>
                </a:lnTo>
                <a:lnTo>
                  <a:pt x="240731" y="335928"/>
                </a:lnTo>
                <a:cubicBezTo>
                  <a:pt x="249522" y="336022"/>
                  <a:pt x="299651" y="339196"/>
                  <a:pt x="252983" y="404186"/>
                </a:cubicBezTo>
                <a:lnTo>
                  <a:pt x="273277" y="461705"/>
                </a:lnTo>
                <a:lnTo>
                  <a:pt x="279544" y="442283"/>
                </a:lnTo>
                <a:lnTo>
                  <a:pt x="324903" y="299045"/>
                </a:lnTo>
                <a:cubicBezTo>
                  <a:pt x="324903" y="299045"/>
                  <a:pt x="360255" y="322109"/>
                  <a:pt x="419082" y="344519"/>
                </a:cubicBezTo>
                <a:cubicBezTo>
                  <a:pt x="439376" y="351895"/>
                  <a:pt x="452844" y="362073"/>
                  <a:pt x="462009" y="375799"/>
                </a:cubicBezTo>
                <a:cubicBezTo>
                  <a:pt x="395233" y="383083"/>
                  <a:pt x="343140" y="439762"/>
                  <a:pt x="343140" y="508393"/>
                </a:cubicBezTo>
                <a:cubicBezTo>
                  <a:pt x="343140" y="512688"/>
                  <a:pt x="343420" y="516983"/>
                  <a:pt x="343795" y="521185"/>
                </a:cubicBezTo>
                <a:lnTo>
                  <a:pt x="240918" y="521185"/>
                </a:lnTo>
                <a:lnTo>
                  <a:pt x="240263" y="521185"/>
                </a:lnTo>
                <a:lnTo>
                  <a:pt x="0" y="521185"/>
                </a:lnTo>
                <a:cubicBezTo>
                  <a:pt x="1216" y="421367"/>
                  <a:pt x="-2805" y="368049"/>
                  <a:pt x="61913" y="344519"/>
                </a:cubicBezTo>
                <a:cubicBezTo>
                  <a:pt x="120833" y="322109"/>
                  <a:pt x="156092" y="299045"/>
                  <a:pt x="156092" y="299045"/>
                </a:cubicBezTo>
                <a:close/>
                <a:moveTo>
                  <a:pt x="240564" y="48"/>
                </a:moveTo>
                <a:cubicBezTo>
                  <a:pt x="250008" y="-325"/>
                  <a:pt x="347162" y="-1352"/>
                  <a:pt x="352492" y="114519"/>
                </a:cubicBezTo>
                <a:cubicBezTo>
                  <a:pt x="352492" y="114519"/>
                  <a:pt x="371474" y="288000"/>
                  <a:pt x="241312" y="289307"/>
                </a:cubicBezTo>
                <a:lnTo>
                  <a:pt x="240564" y="289307"/>
                </a:lnTo>
                <a:lnTo>
                  <a:pt x="239815" y="289307"/>
                </a:lnTo>
                <a:cubicBezTo>
                  <a:pt x="109747" y="288000"/>
                  <a:pt x="128542" y="114519"/>
                  <a:pt x="128542" y="114519"/>
                </a:cubicBezTo>
                <a:cubicBezTo>
                  <a:pt x="133778" y="-1352"/>
                  <a:pt x="230932" y="-325"/>
                  <a:pt x="240564" y="48"/>
                </a:cubicBezTo>
                <a:close/>
              </a:path>
            </a:pathLst>
          </a:custGeom>
          <a:solidFill>
            <a:schemeClr val="accent1"/>
          </a:solidFill>
          <a:ln>
            <a:noFill/>
          </a:ln>
        </p:spPr>
        <p:txBody>
          <a:bodyPr/>
          <a:lstStyle/>
          <a:p>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43" name="组合 42"/>
          <p:cNvGrpSpPr/>
          <p:nvPr/>
        </p:nvGrpSpPr>
        <p:grpSpPr>
          <a:xfrm>
            <a:off x="493864" y="485275"/>
            <a:ext cx="5959640" cy="880809"/>
            <a:chOff x="477086" y="440950"/>
            <a:chExt cx="5959640" cy="880809"/>
          </a:xfrm>
        </p:grpSpPr>
        <p:grpSp>
          <p:nvGrpSpPr>
            <p:cNvPr id="44" name="组合 43"/>
            <p:cNvGrpSpPr/>
            <p:nvPr/>
          </p:nvGrpSpPr>
          <p:grpSpPr>
            <a:xfrm>
              <a:off x="477086" y="440950"/>
              <a:ext cx="785657" cy="739766"/>
              <a:chOff x="4047600" y="12678"/>
              <a:chExt cx="3444796" cy="3243581"/>
            </a:xfrm>
          </p:grpSpPr>
          <p:pic>
            <p:nvPicPr>
              <p:cNvPr id="48" name="图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45" name="组合 44"/>
            <p:cNvGrpSpPr/>
            <p:nvPr/>
          </p:nvGrpSpPr>
          <p:grpSpPr>
            <a:xfrm>
              <a:off x="1224646" y="461225"/>
              <a:ext cx="5212080" cy="860534"/>
              <a:chOff x="264044" y="2855405"/>
              <a:chExt cx="5212080" cy="860534"/>
            </a:xfrm>
          </p:grpSpPr>
          <p:sp>
            <p:nvSpPr>
              <p:cNvPr id="46" name="文本框 21"/>
              <p:cNvSpPr txBox="1"/>
              <p:nvPr/>
            </p:nvSpPr>
            <p:spPr>
              <a:xfrm>
                <a:off x="264044" y="2855405"/>
                <a:ext cx="521208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50" dirty="0">
                    <a:solidFill>
                      <a:schemeClr val="bg1">
                        <a:lumMod val="50000"/>
                      </a:schemeClr>
                    </a:solidFill>
                    <a:latin typeface="微软雅黑" panose="020B0503020204020204" charset="-122"/>
                    <a:ea typeface="微软雅黑" panose="020B0503020204020204" charset="-122"/>
                    <a:cs typeface="+mn-ea"/>
                    <a:sym typeface="字魂105号-简雅黑" panose="00000500000000000000" pitchFamily="2" charset="-122"/>
                  </a:rPr>
                  <a:t>  </a:t>
                </a:r>
                <a:r>
                  <a:rPr lang="zh-CN" altLang="en-US" sz="2400" i="1" dirty="0">
                    <a:solidFill>
                      <a:srgbClr val="000000"/>
                    </a:solidFill>
                    <a:latin typeface="微软雅黑" panose="020B0503020204020204" charset="-122"/>
                    <a:ea typeface="微软雅黑" panose="020B0503020204020204" charset="-122"/>
                    <a:sym typeface="字魂105号-简雅黑" panose="00000500000000000000" pitchFamily="2" charset="-122"/>
                  </a:rPr>
                  <a:t>cognitive psychology</a:t>
                </a:r>
                <a:endParaRPr lang="zh-CN" altLang="en-US" sz="2400" i="1" dirty="0">
                  <a:solidFill>
                    <a:srgbClr val="000000"/>
                  </a:solidFill>
                  <a:latin typeface="微软雅黑" panose="020B0503020204020204" charset="-122"/>
                  <a:ea typeface="微软雅黑" panose="020B0503020204020204" charset="-122"/>
                  <a:sym typeface="字魂105号-简雅黑" panose="00000500000000000000" pitchFamily="2" charset="-122"/>
                </a:endParaRPr>
              </a:p>
            </p:txBody>
          </p:sp>
          <p:sp>
            <p:nvSpPr>
              <p:cNvPr id="47" name="文本框 19"/>
              <p:cNvSpPr txBox="1"/>
              <p:nvPr/>
            </p:nvSpPr>
            <p:spPr>
              <a:xfrm>
                <a:off x="1148638" y="3315829"/>
                <a:ext cx="1678948"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认知心理学</a:t>
                </a:r>
                <a:endPar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cxnSp>
        <p:nvCxnSpPr>
          <p:cNvPr id="7" name="直接连接符 6"/>
          <p:cNvCxnSpPr/>
          <p:nvPr/>
        </p:nvCxnSpPr>
        <p:spPr>
          <a:xfrm>
            <a:off x="3804920" y="3884295"/>
            <a:ext cx="728345" cy="9525"/>
          </a:xfrm>
          <a:prstGeom prst="line">
            <a:avLst/>
          </a:prstGeom>
          <a:ln>
            <a:solidFill>
              <a:schemeClr val="tx2">
                <a:alpha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7703185" y="3884930"/>
            <a:ext cx="723900" cy="8890"/>
          </a:xfrm>
          <a:prstGeom prst="line">
            <a:avLst/>
          </a:prstGeom>
          <a:ln>
            <a:solidFill>
              <a:schemeClr val="tx2">
                <a:alpha val="65000"/>
              </a:schemeClr>
            </a:solidFill>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par>
                                <p:cTn id="105" presetID="53" presetClass="entr" presetSubtype="16"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p:cTn id="112" dur="500" fill="hold"/>
                                        <p:tgtEl>
                                          <p:spTgt spid="40"/>
                                        </p:tgtEl>
                                        <p:attrNameLst>
                                          <p:attrName>ppt_w</p:attrName>
                                        </p:attrNameLst>
                                      </p:cBhvr>
                                      <p:tavLst>
                                        <p:tav tm="0">
                                          <p:val>
                                            <p:fltVal val="0"/>
                                          </p:val>
                                        </p:tav>
                                        <p:tav tm="100000">
                                          <p:val>
                                            <p:strVal val="#ppt_w"/>
                                          </p:val>
                                        </p:tav>
                                      </p:tavLst>
                                    </p:anim>
                                    <p:anim calcmode="lin" valueType="num">
                                      <p:cBhvr>
                                        <p:cTn id="113" dur="500" fill="hold"/>
                                        <p:tgtEl>
                                          <p:spTgt spid="40"/>
                                        </p:tgtEl>
                                        <p:attrNameLst>
                                          <p:attrName>ppt_h</p:attrName>
                                        </p:attrNameLst>
                                      </p:cBhvr>
                                      <p:tavLst>
                                        <p:tav tm="0">
                                          <p:val>
                                            <p:fltVal val="0"/>
                                          </p:val>
                                        </p:tav>
                                        <p:tav tm="100000">
                                          <p:val>
                                            <p:strVal val="#ppt_h"/>
                                          </p:val>
                                        </p:tav>
                                      </p:tavLst>
                                    </p:anim>
                                    <p:animEffect transition="in" filter="fade">
                                      <p:cBhvr>
                                        <p:cTn id="114" dur="500"/>
                                        <p:tgtEl>
                                          <p:spTgt spid="4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par>
                                <p:cTn id="120" presetID="53" presetClass="entr" presetSubtype="16" fill="hold" nodeType="withEffect">
                                  <p:stCondLst>
                                    <p:cond delay="0"/>
                                  </p:stCondLst>
                                  <p:childTnLst>
                                    <p:set>
                                      <p:cBhvr>
                                        <p:cTn id="121" dur="1" fill="hold">
                                          <p:stCondLst>
                                            <p:cond delay="0"/>
                                          </p:stCondLst>
                                        </p:cTn>
                                        <p:tgtEl>
                                          <p:spTgt spid="7"/>
                                        </p:tgtEl>
                                        <p:attrNameLst>
                                          <p:attrName>style.visibility</p:attrName>
                                        </p:attrNameLst>
                                      </p:cBhvr>
                                      <p:to>
                                        <p:strVal val="visible"/>
                                      </p:to>
                                    </p:set>
                                    <p:anim calcmode="lin" valueType="num">
                                      <p:cBhvr>
                                        <p:cTn id="122" dur="500" fill="hold"/>
                                        <p:tgtEl>
                                          <p:spTgt spid="7"/>
                                        </p:tgtEl>
                                        <p:attrNameLst>
                                          <p:attrName>ppt_w</p:attrName>
                                        </p:attrNameLst>
                                      </p:cBhvr>
                                      <p:tavLst>
                                        <p:tav tm="0">
                                          <p:val>
                                            <p:fltVal val="0"/>
                                          </p:val>
                                        </p:tav>
                                        <p:tav tm="100000">
                                          <p:val>
                                            <p:strVal val="#ppt_w"/>
                                          </p:val>
                                        </p:tav>
                                      </p:tavLst>
                                    </p:anim>
                                    <p:anim calcmode="lin" valueType="num">
                                      <p:cBhvr>
                                        <p:cTn id="123" dur="500" fill="hold"/>
                                        <p:tgtEl>
                                          <p:spTgt spid="7"/>
                                        </p:tgtEl>
                                        <p:attrNameLst>
                                          <p:attrName>ppt_h</p:attrName>
                                        </p:attrNameLst>
                                      </p:cBhvr>
                                      <p:tavLst>
                                        <p:tav tm="0">
                                          <p:val>
                                            <p:fltVal val="0"/>
                                          </p:val>
                                        </p:tav>
                                        <p:tav tm="100000">
                                          <p:val>
                                            <p:strVal val="#ppt_h"/>
                                          </p:val>
                                        </p:tav>
                                      </p:tavLst>
                                    </p:anim>
                                    <p:animEffect transition="in" filter="fade">
                                      <p:cBhvr>
                                        <p:cTn id="124" dur="500"/>
                                        <p:tgtEl>
                                          <p:spTgt spid="7"/>
                                        </p:tgtEl>
                                      </p:cBhvr>
                                    </p:animEffect>
                                  </p:childTnLst>
                                </p:cTn>
                              </p:par>
                              <p:par>
                                <p:cTn id="125" presetID="53" presetClass="entr" presetSubtype="16"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p:cTn id="127" dur="500" fill="hold"/>
                                        <p:tgtEl>
                                          <p:spTgt spid="8"/>
                                        </p:tgtEl>
                                        <p:attrNameLst>
                                          <p:attrName>ppt_w</p:attrName>
                                        </p:attrNameLst>
                                      </p:cBhvr>
                                      <p:tavLst>
                                        <p:tav tm="0">
                                          <p:val>
                                            <p:fltVal val="0"/>
                                          </p:val>
                                        </p:tav>
                                        <p:tav tm="100000">
                                          <p:val>
                                            <p:strVal val="#ppt_w"/>
                                          </p:val>
                                        </p:tav>
                                      </p:tavLst>
                                    </p:anim>
                                    <p:anim calcmode="lin" valueType="num">
                                      <p:cBhvr>
                                        <p:cTn id="128" dur="500" fill="hold"/>
                                        <p:tgtEl>
                                          <p:spTgt spid="8"/>
                                        </p:tgtEl>
                                        <p:attrNameLst>
                                          <p:attrName>ppt_h</p:attrName>
                                        </p:attrNameLst>
                                      </p:cBhvr>
                                      <p:tavLst>
                                        <p:tav tm="0">
                                          <p:val>
                                            <p:fltVal val="0"/>
                                          </p:val>
                                        </p:tav>
                                        <p:tav tm="100000">
                                          <p:val>
                                            <p:strVal val="#ppt_h"/>
                                          </p:val>
                                        </p:tav>
                                      </p:tavLst>
                                    </p:anim>
                                    <p:animEffect transition="in" filter="fade">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ldLvl="0" animBg="1"/>
      <p:bldP spid="38" grpId="0" animBg="1"/>
      <p:bldP spid="10" grpId="0"/>
      <p:bldP spid="11" grpId="0"/>
      <p:bldP spid="15" grpId="0" animBg="1"/>
      <p:bldP spid="17" grpId="0"/>
      <p:bldP spid="19" grpId="0" bldLvl="0" animBg="1"/>
      <p:bldP spid="20" grpId="0" bldLvl="0" animBg="1"/>
      <p:bldP spid="21" grpId="0" bldLvl="0" animBg="1"/>
      <p:bldP spid="25" grpId="0"/>
      <p:bldP spid="26" grpId="0"/>
      <p:bldP spid="27"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4137298">
            <a:off x="7470850" y="185507"/>
            <a:ext cx="3242596" cy="2803493"/>
          </a:xfrm>
          <a:prstGeom prst="rect">
            <a:avLst/>
          </a:prstGeom>
        </p:spPr>
      </p:pic>
      <p:grpSp>
        <p:nvGrpSpPr>
          <p:cNvPr id="152" name="组合 151"/>
          <p:cNvGrpSpPr/>
          <p:nvPr/>
        </p:nvGrpSpPr>
        <p:grpSpPr>
          <a:xfrm>
            <a:off x="655919" y="464828"/>
            <a:ext cx="4915810" cy="887029"/>
            <a:chOff x="477086" y="406105"/>
            <a:chExt cx="4915810" cy="887029"/>
          </a:xfrm>
        </p:grpSpPr>
        <p:grpSp>
          <p:nvGrpSpPr>
            <p:cNvPr id="153" name="组合 152"/>
            <p:cNvGrpSpPr/>
            <p:nvPr/>
          </p:nvGrpSpPr>
          <p:grpSpPr>
            <a:xfrm>
              <a:off x="477086" y="440950"/>
              <a:ext cx="785657" cy="739766"/>
              <a:chOff x="4047600" y="12678"/>
              <a:chExt cx="3444796" cy="3243581"/>
            </a:xfrm>
          </p:grpSpPr>
          <p:pic>
            <p:nvPicPr>
              <p:cNvPr id="157" name="图片 1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158" name="图片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8" y="511969"/>
                <a:ext cx="3334358" cy="2744290"/>
              </a:xfrm>
              <a:prstGeom prst="rect">
                <a:avLst/>
              </a:prstGeom>
            </p:spPr>
          </p:pic>
        </p:grpSp>
        <p:grpSp>
          <p:nvGrpSpPr>
            <p:cNvPr id="154" name="组合 153"/>
            <p:cNvGrpSpPr/>
            <p:nvPr/>
          </p:nvGrpSpPr>
          <p:grpSpPr>
            <a:xfrm>
              <a:off x="1434194" y="406105"/>
              <a:ext cx="3958702" cy="887029"/>
              <a:chOff x="473592" y="2800285"/>
              <a:chExt cx="3958702" cy="887029"/>
            </a:xfrm>
          </p:grpSpPr>
          <p:sp>
            <p:nvSpPr>
              <p:cNvPr id="155" name="文本框 21"/>
              <p:cNvSpPr txBox="1"/>
              <p:nvPr/>
            </p:nvSpPr>
            <p:spPr>
              <a:xfrm>
                <a:off x="473592" y="2800285"/>
                <a:ext cx="3958702"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rgbClr val="000000"/>
                    </a:solidFill>
                    <a:latin typeface="+mj-ea"/>
                    <a:ea typeface="+mj-ea"/>
                    <a:sym typeface="字魂105号-简雅黑" panose="00000500000000000000" pitchFamily="2" charset="-122"/>
                  </a:rPr>
                  <a:t>Jane piaget</a:t>
                </a:r>
                <a:endParaRPr lang="zh-CN" altLang="en-US" sz="2400" i="1" dirty="0">
                  <a:solidFill>
                    <a:srgbClr val="000000"/>
                  </a:solidFill>
                  <a:latin typeface="+mj-ea"/>
                  <a:ea typeface="+mj-ea"/>
                  <a:sym typeface="字魂105号-简雅黑" panose="00000500000000000000" pitchFamily="2" charset="-122"/>
                </a:endParaRPr>
              </a:p>
            </p:txBody>
          </p:sp>
          <p:sp>
            <p:nvSpPr>
              <p:cNvPr id="156" name="文本框 19"/>
              <p:cNvSpPr txBox="1"/>
              <p:nvPr/>
            </p:nvSpPr>
            <p:spPr>
              <a:xfrm>
                <a:off x="600059" y="3287204"/>
                <a:ext cx="1652139"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让·皮亚杰</a:t>
                </a:r>
                <a:endParaRPr lang="zh-CN" altLang="en-US" sz="20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pic>
        <p:nvPicPr>
          <p:cNvPr id="143" name="图片 142" descr="皮亚杰"/>
          <p:cNvPicPr>
            <a:picLocks noChangeAspect="1"/>
          </p:cNvPicPr>
          <p:nvPr/>
        </p:nvPicPr>
        <p:blipFill>
          <a:blip r:embed="rId4"/>
          <a:stretch>
            <a:fillRect/>
          </a:stretch>
        </p:blipFill>
        <p:spPr>
          <a:xfrm>
            <a:off x="1374803" y="1630252"/>
            <a:ext cx="2710699" cy="3585824"/>
          </a:xfrm>
          <a:prstGeom prst="rect">
            <a:avLst/>
          </a:prstGeom>
        </p:spPr>
      </p:pic>
      <p:sp>
        <p:nvSpPr>
          <p:cNvPr id="144" name="文本框 143"/>
          <p:cNvSpPr txBox="1"/>
          <p:nvPr/>
        </p:nvSpPr>
        <p:spPr>
          <a:xfrm>
            <a:off x="4644823" y="2871827"/>
            <a:ext cx="5879098" cy="1938020"/>
          </a:xfrm>
          <a:prstGeom prst="rect">
            <a:avLst/>
          </a:prstGeom>
          <a:noFill/>
        </p:spPr>
        <p:txBody>
          <a:bodyPr wrap="square" rtlCol="0">
            <a:spAutoFit/>
          </a:bodyPr>
          <a:lstStyle/>
          <a:p>
            <a:pPr fontAlgn="auto"/>
            <a:r>
              <a:rPr lang="zh-CN" altLang="en-US" sz="2400" dirty="0">
                <a:solidFill>
                  <a:schemeClr val="accent2">
                    <a:lumMod val="75000"/>
                  </a:schemeClr>
                </a:solidFill>
                <a:latin typeface="楷体" panose="02010609060101010101" pitchFamily="49" charset="-122"/>
                <a:ea typeface="楷体" panose="02010609060101010101" pitchFamily="49" charset="-122"/>
              </a:rPr>
              <a:t>让·皮亚杰是来自瑞士的心理学家。</a:t>
            </a:r>
            <a:endParaRPr lang="zh-CN" altLang="en-US" sz="2400" dirty="0">
              <a:solidFill>
                <a:schemeClr val="accent2">
                  <a:lumMod val="75000"/>
                </a:schemeClr>
              </a:solidFill>
              <a:latin typeface="楷体" panose="02010609060101010101" pitchFamily="49" charset="-122"/>
              <a:ea typeface="楷体" panose="02010609060101010101" pitchFamily="49" charset="-122"/>
            </a:endParaRPr>
          </a:p>
          <a:p>
            <a:pPr fontAlgn="auto"/>
            <a:r>
              <a:rPr lang="zh-CN" altLang="en-US" sz="2400" dirty="0">
                <a:solidFill>
                  <a:schemeClr val="accent2">
                    <a:lumMod val="75000"/>
                  </a:schemeClr>
                </a:solidFill>
                <a:latin typeface="楷体" panose="02010609060101010101" pitchFamily="49" charset="-122"/>
                <a:ea typeface="楷体" panose="02010609060101010101" pitchFamily="49" charset="-122"/>
              </a:rPr>
              <a:t>皮亚杰认为认知结构是基本的、相互关联的心理系统，它使人们能够通过将信息与先前的知识和经验联系起来，并生成不同的抽象原则来处理信息。</a:t>
            </a:r>
            <a:endParaRPr lang="zh-CN" altLang="en-US" sz="2400" dirty="0">
              <a:solidFill>
                <a:schemeClr val="accent2">
                  <a:lumMod val="75000"/>
                </a:schemeClr>
              </a:solidFill>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5327" y="258107"/>
            <a:ext cx="3334358" cy="2744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6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C:\Users\Administrator\Pictures\维果斯基.jpg维果斯基"/>
          <p:cNvPicPr>
            <a:picLocks noChangeAspect="1"/>
          </p:cNvPicPr>
          <p:nvPr/>
        </p:nvPicPr>
        <p:blipFill>
          <a:blip r:embed="rId1"/>
          <a:srcRect/>
          <a:stretch>
            <a:fillRect/>
          </a:stretch>
        </p:blipFill>
        <p:spPr>
          <a:xfrm>
            <a:off x="1162054" y="1643009"/>
            <a:ext cx="3118485" cy="4297617"/>
          </a:xfrm>
          <a:prstGeom prst="rect">
            <a:avLst/>
          </a:prstGeom>
        </p:spPr>
      </p:pic>
      <p:sp>
        <p:nvSpPr>
          <p:cNvPr id="4" name="矩形 3"/>
          <p:cNvSpPr/>
          <p:nvPr/>
        </p:nvSpPr>
        <p:spPr>
          <a:xfrm>
            <a:off x="5021344" y="2916821"/>
            <a:ext cx="1727250" cy="706755"/>
          </a:xfrm>
          <a:prstGeom prst="rect">
            <a:avLst/>
          </a:prstGeom>
        </p:spPr>
        <p:txBody>
          <a:bodyPr wrap="square">
            <a:spAutoFit/>
          </a:bodyPr>
          <a:lstStyle/>
          <a:p>
            <a:pPr algn="ctr"/>
            <a:r>
              <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文化历史发展理论</a:t>
            </a:r>
            <a:endPar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5" name="直接连接符 4"/>
          <p:cNvCxnSpPr/>
          <p:nvPr/>
        </p:nvCxnSpPr>
        <p:spPr>
          <a:xfrm>
            <a:off x="5056969" y="3623002"/>
            <a:ext cx="1656000" cy="0"/>
          </a:xfrm>
          <a:prstGeom prst="line">
            <a:avLst/>
          </a:prstGeom>
          <a:noFill/>
          <a:ln>
            <a:solidFill>
              <a:schemeClr val="tx2"/>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6" name="矩形 5"/>
          <p:cNvSpPr/>
          <p:nvPr/>
        </p:nvSpPr>
        <p:spPr>
          <a:xfrm>
            <a:off x="7272929" y="3041916"/>
            <a:ext cx="1727250" cy="398780"/>
          </a:xfrm>
          <a:prstGeom prst="rect">
            <a:avLst/>
          </a:prstGeom>
        </p:spPr>
        <p:txBody>
          <a:bodyPr wrap="square">
            <a:spAutoFit/>
          </a:bodyPr>
          <a:lstStyle/>
          <a:p>
            <a:pPr algn="ctr"/>
            <a:r>
              <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实际发展区</a:t>
            </a:r>
            <a:endPar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 name="矩形 6"/>
          <p:cNvSpPr/>
          <p:nvPr/>
        </p:nvSpPr>
        <p:spPr>
          <a:xfrm>
            <a:off x="7172960" y="3768725"/>
            <a:ext cx="2031365" cy="1337945"/>
          </a:xfrm>
          <a:prstGeom prst="rect">
            <a:avLst/>
          </a:prstGeom>
        </p:spPr>
        <p:txBody>
          <a:bodyPr wrap="square">
            <a:spAutoFit/>
          </a:bodyPr>
          <a:lstStyle/>
          <a:p>
            <a:pPr algn="ctr">
              <a:lnSpc>
                <a:spcPct val="150000"/>
              </a:lnSpc>
            </a:pPr>
            <a:r>
              <a:rPr lang="zh-CN" altLang="en-US"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实际发展区(ZAD)发生在学生能够独立完成任务的时候。</a:t>
            </a:r>
            <a:endParaRPr lang="zh-CN" altLang="en-US"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8" name="直接连接符 7"/>
          <p:cNvCxnSpPr/>
          <p:nvPr/>
        </p:nvCxnSpPr>
        <p:spPr>
          <a:xfrm>
            <a:off x="7308554" y="3623002"/>
            <a:ext cx="1656000" cy="0"/>
          </a:xfrm>
          <a:prstGeom prst="line">
            <a:avLst/>
          </a:prstGeom>
          <a:noFill/>
          <a:ln>
            <a:solidFill>
              <a:schemeClr val="tx2"/>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9" name="矩形 8"/>
          <p:cNvSpPr/>
          <p:nvPr/>
        </p:nvSpPr>
        <p:spPr>
          <a:xfrm>
            <a:off x="9521776" y="3041916"/>
            <a:ext cx="1727250" cy="398780"/>
          </a:xfrm>
          <a:prstGeom prst="rect">
            <a:avLst/>
          </a:prstGeom>
        </p:spPr>
        <p:txBody>
          <a:bodyPr wrap="square">
            <a:spAutoFit/>
          </a:bodyPr>
          <a:lstStyle/>
          <a:p>
            <a:pPr algn="ctr"/>
            <a:r>
              <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最近发展区</a:t>
            </a:r>
            <a:endParaRPr lang="zh-CN" altLang="en-US" sz="2000" b="1" dirty="0">
              <a:solidFill>
                <a:schemeClr val="tx1">
                  <a:lumMod val="75000"/>
                  <a:lumOff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0" name="矩形 9"/>
          <p:cNvSpPr/>
          <p:nvPr/>
        </p:nvSpPr>
        <p:spPr>
          <a:xfrm>
            <a:off x="9440545" y="3742055"/>
            <a:ext cx="2150110" cy="2168525"/>
          </a:xfrm>
          <a:prstGeom prst="rect">
            <a:avLst/>
          </a:prstGeom>
        </p:spPr>
        <p:txBody>
          <a:bodyPr wrap="square">
            <a:spAutoFit/>
          </a:bodyPr>
          <a:lstStyle/>
          <a:p>
            <a:pPr algn="ctr">
              <a:lnSpc>
                <a:spcPct val="150000"/>
              </a:lnSpc>
            </a:pPr>
            <a:r>
              <a:rPr lang="zh-CN" altLang="en-US"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最近发展区（ZPD）是学习者能够独立完成的事情和他们可能需要帮助完成的事情之间的差距。</a:t>
            </a:r>
            <a:endParaRPr lang="zh-CN" altLang="en-US"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cxnSp>
        <p:nvCxnSpPr>
          <p:cNvPr id="11" name="直接连接符 10"/>
          <p:cNvCxnSpPr/>
          <p:nvPr/>
        </p:nvCxnSpPr>
        <p:spPr>
          <a:xfrm>
            <a:off x="9557401" y="3623002"/>
            <a:ext cx="1656000" cy="0"/>
          </a:xfrm>
          <a:prstGeom prst="line">
            <a:avLst/>
          </a:prstGeom>
          <a:noFill/>
          <a:ln>
            <a:solidFill>
              <a:schemeClr val="tx2"/>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cxnSp>
      <p:sp>
        <p:nvSpPr>
          <p:cNvPr id="12" name="矩形 11"/>
          <p:cNvSpPr/>
          <p:nvPr/>
        </p:nvSpPr>
        <p:spPr>
          <a:xfrm>
            <a:off x="4921331" y="3769000"/>
            <a:ext cx="2016363" cy="2168525"/>
          </a:xfrm>
          <a:prstGeom prst="rect">
            <a:avLst/>
          </a:prstGeom>
        </p:spPr>
        <p:txBody>
          <a:bodyPr wrap="square">
            <a:spAutoFit/>
          </a:bodyPr>
          <a:lstStyle/>
          <a:p>
            <a:pPr algn="ctr">
              <a:lnSpc>
                <a:spcPct val="150000"/>
              </a:lnSpc>
            </a:pPr>
            <a:r>
              <a:rPr lang="zh-CN" altLang="en-US" dirty="0">
                <a:solidFill>
                  <a:schemeClr val="accent6">
                    <a:lumMod val="50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他认为社会文化环境对认知发展至关重要。维果茨基强调了社会互动和指导的作用</a:t>
            </a:r>
            <a:r>
              <a:rPr lang="zh-CN" altLang="en-US"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a:t>
            </a:r>
            <a:endParaRPr lang="zh-CN" altLang="en-US"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29" name="组合 28"/>
          <p:cNvGrpSpPr/>
          <p:nvPr/>
        </p:nvGrpSpPr>
        <p:grpSpPr>
          <a:xfrm>
            <a:off x="5576478" y="2171601"/>
            <a:ext cx="676422" cy="704582"/>
            <a:chOff x="5795184" y="1200285"/>
            <a:chExt cx="906601" cy="944344"/>
          </a:xfrm>
        </p:grpSpPr>
        <p:sp>
          <p:nvSpPr>
            <p:cNvPr id="23" name="picture-board_72538"/>
            <p:cNvSpPr>
              <a:spLocks noChangeAspect="1"/>
            </p:cNvSpPr>
            <p:nvPr/>
          </p:nvSpPr>
          <p:spPr bwMode="auto">
            <a:xfrm>
              <a:off x="5965968" y="1477960"/>
              <a:ext cx="565032" cy="478306"/>
            </a:xfrm>
            <a:custGeom>
              <a:avLst/>
              <a:gdLst>
                <a:gd name="connsiteX0" fmla="*/ 362988 w 608697"/>
                <a:gd name="connsiteY0" fmla="*/ 414572 h 515269"/>
                <a:gd name="connsiteX1" fmla="*/ 445038 w 608697"/>
                <a:gd name="connsiteY1" fmla="*/ 414572 h 515269"/>
                <a:gd name="connsiteX2" fmla="*/ 480394 w 608697"/>
                <a:gd name="connsiteY2" fmla="*/ 462761 h 515269"/>
                <a:gd name="connsiteX3" fmla="*/ 473233 w 608697"/>
                <a:gd name="connsiteY3" fmla="*/ 508864 h 515269"/>
                <a:gd name="connsiteX4" fmla="*/ 453690 w 608697"/>
                <a:gd name="connsiteY4" fmla="*/ 515269 h 515269"/>
                <a:gd name="connsiteX5" fmla="*/ 426987 w 608697"/>
                <a:gd name="connsiteY5" fmla="*/ 501788 h 515269"/>
                <a:gd name="connsiteX6" fmla="*/ 163659 w 608697"/>
                <a:gd name="connsiteY6" fmla="*/ 414502 h 515269"/>
                <a:gd name="connsiteX7" fmla="*/ 245709 w 608697"/>
                <a:gd name="connsiteY7" fmla="*/ 414502 h 515269"/>
                <a:gd name="connsiteX8" fmla="*/ 181710 w 608697"/>
                <a:gd name="connsiteY8" fmla="*/ 501789 h 515269"/>
                <a:gd name="connsiteX9" fmla="*/ 155007 w 608697"/>
                <a:gd name="connsiteY9" fmla="*/ 515269 h 515269"/>
                <a:gd name="connsiteX10" fmla="*/ 135464 w 608697"/>
                <a:gd name="connsiteY10" fmla="*/ 508864 h 515269"/>
                <a:gd name="connsiteX11" fmla="*/ 128303 w 608697"/>
                <a:gd name="connsiteY11" fmla="*/ 462763 h 515269"/>
                <a:gd name="connsiteX12" fmla="*/ 163659 w 608697"/>
                <a:gd name="connsiteY12" fmla="*/ 414576 h 515269"/>
                <a:gd name="connsiteX13" fmla="*/ 236206 w 608697"/>
                <a:gd name="connsiteY13" fmla="*/ 157983 h 515269"/>
                <a:gd name="connsiteX14" fmla="*/ 225800 w 608697"/>
                <a:gd name="connsiteY14" fmla="*/ 162283 h 515269"/>
                <a:gd name="connsiteX15" fmla="*/ 104359 w 608697"/>
                <a:gd name="connsiteY15" fmla="*/ 283456 h 515269"/>
                <a:gd name="connsiteX16" fmla="*/ 100107 w 608697"/>
                <a:gd name="connsiteY16" fmla="*/ 293808 h 515269"/>
                <a:gd name="connsiteX17" fmla="*/ 100107 w 608697"/>
                <a:gd name="connsiteY17" fmla="*/ 313544 h 515269"/>
                <a:gd name="connsiteX18" fmla="*/ 114802 w 608697"/>
                <a:gd name="connsiteY18" fmla="*/ 328216 h 515269"/>
                <a:gd name="connsiteX19" fmla="*/ 432503 w 608697"/>
                <a:gd name="connsiteY19" fmla="*/ 328216 h 515269"/>
                <a:gd name="connsiteX20" fmla="*/ 446079 w 608697"/>
                <a:gd name="connsiteY20" fmla="*/ 319130 h 515269"/>
                <a:gd name="connsiteX21" fmla="*/ 442872 w 608697"/>
                <a:gd name="connsiteY21" fmla="*/ 303117 h 515269"/>
                <a:gd name="connsiteX22" fmla="*/ 370291 w 608697"/>
                <a:gd name="connsiteY22" fmla="*/ 230652 h 515269"/>
                <a:gd name="connsiteX23" fmla="*/ 349479 w 608697"/>
                <a:gd name="connsiteY23" fmla="*/ 230652 h 515269"/>
                <a:gd name="connsiteX24" fmla="*/ 332247 w 608697"/>
                <a:gd name="connsiteY24" fmla="*/ 247782 h 515269"/>
                <a:gd name="connsiteX25" fmla="*/ 246612 w 608697"/>
                <a:gd name="connsiteY25" fmla="*/ 162283 h 515269"/>
                <a:gd name="connsiteX26" fmla="*/ 236206 w 608697"/>
                <a:gd name="connsiteY26" fmla="*/ 157983 h 515269"/>
                <a:gd name="connsiteX27" fmla="*/ 472113 w 608697"/>
                <a:gd name="connsiteY27" fmla="*/ 67624 h 515269"/>
                <a:gd name="connsiteX28" fmla="*/ 427580 w 608697"/>
                <a:gd name="connsiteY28" fmla="*/ 112086 h 515269"/>
                <a:gd name="connsiteX29" fmla="*/ 472113 w 608697"/>
                <a:gd name="connsiteY29" fmla="*/ 156474 h 515269"/>
                <a:gd name="connsiteX30" fmla="*/ 516572 w 608697"/>
                <a:gd name="connsiteY30" fmla="*/ 112086 h 515269"/>
                <a:gd name="connsiteX31" fmla="*/ 472113 w 608697"/>
                <a:gd name="connsiteY31" fmla="*/ 67624 h 515269"/>
                <a:gd name="connsiteX32" fmla="*/ 16560 w 608697"/>
                <a:gd name="connsiteY32" fmla="*/ 0 h 515269"/>
                <a:gd name="connsiteX33" fmla="*/ 592137 w 608697"/>
                <a:gd name="connsiteY33" fmla="*/ 0 h 515269"/>
                <a:gd name="connsiteX34" fmla="*/ 608697 w 608697"/>
                <a:gd name="connsiteY34" fmla="*/ 16534 h 515269"/>
                <a:gd name="connsiteX35" fmla="*/ 608697 w 608697"/>
                <a:gd name="connsiteY35" fmla="*/ 373199 h 515269"/>
                <a:gd name="connsiteX36" fmla="*/ 592137 w 608697"/>
                <a:gd name="connsiteY36" fmla="*/ 389733 h 515269"/>
                <a:gd name="connsiteX37" fmla="*/ 16560 w 608697"/>
                <a:gd name="connsiteY37" fmla="*/ 389733 h 515269"/>
                <a:gd name="connsiteX38" fmla="*/ 0 w 608697"/>
                <a:gd name="connsiteY38" fmla="*/ 373199 h 515269"/>
                <a:gd name="connsiteX39" fmla="*/ 0 w 608697"/>
                <a:gd name="connsiteY39" fmla="*/ 16534 h 515269"/>
                <a:gd name="connsiteX40" fmla="*/ 16560 w 608697"/>
                <a:gd name="connsiteY40" fmla="*/ 0 h 5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8697" h="515269">
                  <a:moveTo>
                    <a:pt x="362988" y="414572"/>
                  </a:moveTo>
                  <a:lnTo>
                    <a:pt x="445038" y="414572"/>
                  </a:lnTo>
                  <a:lnTo>
                    <a:pt x="480394" y="462761"/>
                  </a:lnTo>
                  <a:cubicBezTo>
                    <a:pt x="491135" y="477433"/>
                    <a:pt x="487928" y="498139"/>
                    <a:pt x="473233" y="508864"/>
                  </a:cubicBezTo>
                  <a:cubicBezTo>
                    <a:pt x="467341" y="513184"/>
                    <a:pt x="460478" y="515269"/>
                    <a:pt x="453690" y="515269"/>
                  </a:cubicBezTo>
                  <a:cubicBezTo>
                    <a:pt x="443546" y="515269"/>
                    <a:pt x="433476" y="510577"/>
                    <a:pt x="426987" y="501788"/>
                  </a:cubicBezTo>
                  <a:close/>
                  <a:moveTo>
                    <a:pt x="163659" y="414502"/>
                  </a:moveTo>
                  <a:lnTo>
                    <a:pt x="245709" y="414502"/>
                  </a:lnTo>
                  <a:lnTo>
                    <a:pt x="181710" y="501789"/>
                  </a:lnTo>
                  <a:cubicBezTo>
                    <a:pt x="175221" y="510577"/>
                    <a:pt x="165151" y="515269"/>
                    <a:pt x="155007" y="515269"/>
                  </a:cubicBezTo>
                  <a:cubicBezTo>
                    <a:pt x="148219" y="515269"/>
                    <a:pt x="141356" y="513184"/>
                    <a:pt x="135464" y="508864"/>
                  </a:cubicBezTo>
                  <a:cubicBezTo>
                    <a:pt x="120695" y="498139"/>
                    <a:pt x="117562" y="477435"/>
                    <a:pt x="128303" y="462763"/>
                  </a:cubicBezTo>
                  <a:lnTo>
                    <a:pt x="163659" y="414576"/>
                  </a:lnTo>
                  <a:close/>
                  <a:moveTo>
                    <a:pt x="236206" y="157983"/>
                  </a:moveTo>
                  <a:cubicBezTo>
                    <a:pt x="232439" y="157983"/>
                    <a:pt x="228672" y="159416"/>
                    <a:pt x="225800" y="162283"/>
                  </a:cubicBezTo>
                  <a:lnTo>
                    <a:pt x="104359" y="283456"/>
                  </a:lnTo>
                  <a:cubicBezTo>
                    <a:pt x="101599" y="286211"/>
                    <a:pt x="100107" y="289935"/>
                    <a:pt x="100107" y="293808"/>
                  </a:cubicBezTo>
                  <a:lnTo>
                    <a:pt x="100107" y="313544"/>
                  </a:lnTo>
                  <a:cubicBezTo>
                    <a:pt x="100107" y="321662"/>
                    <a:pt x="106671" y="328216"/>
                    <a:pt x="114802" y="328216"/>
                  </a:cubicBezTo>
                  <a:lnTo>
                    <a:pt x="432503" y="328216"/>
                  </a:lnTo>
                  <a:cubicBezTo>
                    <a:pt x="438471" y="328216"/>
                    <a:pt x="443767" y="324641"/>
                    <a:pt x="446079" y="319130"/>
                  </a:cubicBezTo>
                  <a:cubicBezTo>
                    <a:pt x="448392" y="313693"/>
                    <a:pt x="447124" y="307363"/>
                    <a:pt x="442872" y="303117"/>
                  </a:cubicBezTo>
                  <a:lnTo>
                    <a:pt x="370291" y="230652"/>
                  </a:lnTo>
                  <a:cubicBezTo>
                    <a:pt x="364547" y="224918"/>
                    <a:pt x="355222" y="224918"/>
                    <a:pt x="349479" y="230652"/>
                  </a:cubicBezTo>
                  <a:lnTo>
                    <a:pt x="332247" y="247782"/>
                  </a:lnTo>
                  <a:lnTo>
                    <a:pt x="246612" y="162283"/>
                  </a:lnTo>
                  <a:cubicBezTo>
                    <a:pt x="243740" y="159416"/>
                    <a:pt x="239973" y="157983"/>
                    <a:pt x="236206" y="157983"/>
                  </a:cubicBezTo>
                  <a:close/>
                  <a:moveTo>
                    <a:pt x="472113" y="67624"/>
                  </a:moveTo>
                  <a:cubicBezTo>
                    <a:pt x="447571" y="67624"/>
                    <a:pt x="427580" y="87584"/>
                    <a:pt x="427580" y="112086"/>
                  </a:cubicBezTo>
                  <a:cubicBezTo>
                    <a:pt x="427580" y="136589"/>
                    <a:pt x="447571" y="156474"/>
                    <a:pt x="472113" y="156474"/>
                  </a:cubicBezTo>
                  <a:cubicBezTo>
                    <a:pt x="496655" y="156474"/>
                    <a:pt x="516572" y="136589"/>
                    <a:pt x="516572" y="112086"/>
                  </a:cubicBezTo>
                  <a:cubicBezTo>
                    <a:pt x="516572" y="87584"/>
                    <a:pt x="496655" y="67624"/>
                    <a:pt x="472113" y="67624"/>
                  </a:cubicBezTo>
                  <a:close/>
                  <a:moveTo>
                    <a:pt x="16560" y="0"/>
                  </a:moveTo>
                  <a:lnTo>
                    <a:pt x="592137" y="0"/>
                  </a:lnTo>
                  <a:cubicBezTo>
                    <a:pt x="601312" y="0"/>
                    <a:pt x="608697" y="7373"/>
                    <a:pt x="608697" y="16534"/>
                  </a:cubicBezTo>
                  <a:lnTo>
                    <a:pt x="608697" y="373199"/>
                  </a:lnTo>
                  <a:cubicBezTo>
                    <a:pt x="608697" y="382360"/>
                    <a:pt x="601312" y="389733"/>
                    <a:pt x="592137" y="389733"/>
                  </a:cubicBezTo>
                  <a:lnTo>
                    <a:pt x="16560" y="389733"/>
                  </a:lnTo>
                  <a:cubicBezTo>
                    <a:pt x="7385" y="389733"/>
                    <a:pt x="0" y="382360"/>
                    <a:pt x="0" y="373199"/>
                  </a:cubicBezTo>
                  <a:lnTo>
                    <a:pt x="0" y="16534"/>
                  </a:lnTo>
                  <a:cubicBezTo>
                    <a:pt x="0" y="7373"/>
                    <a:pt x="7385" y="0"/>
                    <a:pt x="16560" y="0"/>
                  </a:cubicBezTo>
                  <a:close/>
                </a:path>
              </a:pathLst>
            </a:custGeom>
            <a:solidFill>
              <a:schemeClr val="accent1"/>
            </a:solidFill>
            <a:ln>
              <a:noFill/>
            </a:ln>
          </p:spPr>
          <p:txBody>
            <a:bodyPr/>
            <a:lstStyle/>
            <a:p>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4" name="矩形: 圆角 23"/>
            <p:cNvSpPr/>
            <p:nvPr/>
          </p:nvSpPr>
          <p:spPr>
            <a:xfrm>
              <a:off x="5795184" y="1200285"/>
              <a:ext cx="906601" cy="9443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8" name="组合 27"/>
          <p:cNvGrpSpPr/>
          <p:nvPr/>
        </p:nvGrpSpPr>
        <p:grpSpPr>
          <a:xfrm>
            <a:off x="7801043" y="2196783"/>
            <a:ext cx="676422" cy="704582"/>
            <a:chOff x="7966142" y="1223376"/>
            <a:chExt cx="906601" cy="944344"/>
          </a:xfrm>
        </p:grpSpPr>
        <p:sp>
          <p:nvSpPr>
            <p:cNvPr id="21" name="businessman_126340"/>
            <p:cNvSpPr>
              <a:spLocks noChangeAspect="1"/>
            </p:cNvSpPr>
            <p:nvPr/>
          </p:nvSpPr>
          <p:spPr bwMode="auto">
            <a:xfrm>
              <a:off x="8150385" y="1434597"/>
              <a:ext cx="538115" cy="565033"/>
            </a:xfrm>
            <a:custGeom>
              <a:avLst/>
              <a:gdLst>
                <a:gd name="connsiteX0" fmla="*/ 510101 w 577807"/>
                <a:gd name="connsiteY0" fmla="*/ 468052 h 606710"/>
                <a:gd name="connsiteX1" fmla="*/ 466708 w 577807"/>
                <a:gd name="connsiteY1" fmla="*/ 511097 h 606710"/>
                <a:gd name="connsiteX2" fmla="*/ 448566 w 577807"/>
                <a:gd name="connsiteY2" fmla="*/ 492889 h 606710"/>
                <a:gd name="connsiteX3" fmla="*/ 429582 w 577807"/>
                <a:gd name="connsiteY3" fmla="*/ 511750 h 606710"/>
                <a:gd name="connsiteX4" fmla="*/ 447818 w 577807"/>
                <a:gd name="connsiteY4" fmla="*/ 529865 h 606710"/>
                <a:gd name="connsiteX5" fmla="*/ 466615 w 577807"/>
                <a:gd name="connsiteY5" fmla="*/ 548819 h 606710"/>
                <a:gd name="connsiteX6" fmla="*/ 485599 w 577807"/>
                <a:gd name="connsiteY6" fmla="*/ 530051 h 606710"/>
                <a:gd name="connsiteX7" fmla="*/ 528991 w 577807"/>
                <a:gd name="connsiteY7" fmla="*/ 486913 h 606710"/>
                <a:gd name="connsiteX8" fmla="*/ 479333 w 577807"/>
                <a:gd name="connsiteY8" fmla="*/ 409974 h 606710"/>
                <a:gd name="connsiteX9" fmla="*/ 577807 w 577807"/>
                <a:gd name="connsiteY9" fmla="*/ 508389 h 606710"/>
                <a:gd name="connsiteX10" fmla="*/ 479333 w 577807"/>
                <a:gd name="connsiteY10" fmla="*/ 606710 h 606710"/>
                <a:gd name="connsiteX11" fmla="*/ 380859 w 577807"/>
                <a:gd name="connsiteY11" fmla="*/ 508389 h 606710"/>
                <a:gd name="connsiteX12" fmla="*/ 479333 w 577807"/>
                <a:gd name="connsiteY12" fmla="*/ 409974 h 606710"/>
                <a:gd name="connsiteX13" fmla="*/ 156092 w 577807"/>
                <a:gd name="connsiteY13" fmla="*/ 299045 h 606710"/>
                <a:gd name="connsiteX14" fmla="*/ 201451 w 577807"/>
                <a:gd name="connsiteY14" fmla="*/ 442283 h 606710"/>
                <a:gd name="connsiteX15" fmla="*/ 207717 w 577807"/>
                <a:gd name="connsiteY15" fmla="*/ 461705 h 606710"/>
                <a:gd name="connsiteX16" fmla="*/ 228012 w 577807"/>
                <a:gd name="connsiteY16" fmla="*/ 404186 h 606710"/>
                <a:gd name="connsiteX17" fmla="*/ 240263 w 577807"/>
                <a:gd name="connsiteY17" fmla="*/ 335928 h 606710"/>
                <a:gd name="connsiteX18" fmla="*/ 240357 w 577807"/>
                <a:gd name="connsiteY18" fmla="*/ 335928 h 606710"/>
                <a:gd name="connsiteX19" fmla="*/ 240544 w 577807"/>
                <a:gd name="connsiteY19" fmla="*/ 335928 h 606710"/>
                <a:gd name="connsiteX20" fmla="*/ 240638 w 577807"/>
                <a:gd name="connsiteY20" fmla="*/ 335928 h 606710"/>
                <a:gd name="connsiteX21" fmla="*/ 240731 w 577807"/>
                <a:gd name="connsiteY21" fmla="*/ 335928 h 606710"/>
                <a:gd name="connsiteX22" fmla="*/ 252983 w 577807"/>
                <a:gd name="connsiteY22" fmla="*/ 404186 h 606710"/>
                <a:gd name="connsiteX23" fmla="*/ 273277 w 577807"/>
                <a:gd name="connsiteY23" fmla="*/ 461705 h 606710"/>
                <a:gd name="connsiteX24" fmla="*/ 279544 w 577807"/>
                <a:gd name="connsiteY24" fmla="*/ 442283 h 606710"/>
                <a:gd name="connsiteX25" fmla="*/ 324903 w 577807"/>
                <a:gd name="connsiteY25" fmla="*/ 299045 h 606710"/>
                <a:gd name="connsiteX26" fmla="*/ 419082 w 577807"/>
                <a:gd name="connsiteY26" fmla="*/ 344519 h 606710"/>
                <a:gd name="connsiteX27" fmla="*/ 462009 w 577807"/>
                <a:gd name="connsiteY27" fmla="*/ 375799 h 606710"/>
                <a:gd name="connsiteX28" fmla="*/ 343140 w 577807"/>
                <a:gd name="connsiteY28" fmla="*/ 508393 h 606710"/>
                <a:gd name="connsiteX29" fmla="*/ 343795 w 577807"/>
                <a:gd name="connsiteY29" fmla="*/ 521185 h 606710"/>
                <a:gd name="connsiteX30" fmla="*/ 240918 w 577807"/>
                <a:gd name="connsiteY30" fmla="*/ 521185 h 606710"/>
                <a:gd name="connsiteX31" fmla="*/ 240263 w 577807"/>
                <a:gd name="connsiteY31" fmla="*/ 521185 h 606710"/>
                <a:gd name="connsiteX32" fmla="*/ 0 w 577807"/>
                <a:gd name="connsiteY32" fmla="*/ 521185 h 606710"/>
                <a:gd name="connsiteX33" fmla="*/ 61913 w 577807"/>
                <a:gd name="connsiteY33" fmla="*/ 344519 h 606710"/>
                <a:gd name="connsiteX34" fmla="*/ 156092 w 577807"/>
                <a:gd name="connsiteY34" fmla="*/ 299045 h 606710"/>
                <a:gd name="connsiteX35" fmla="*/ 240564 w 577807"/>
                <a:gd name="connsiteY35" fmla="*/ 48 h 606710"/>
                <a:gd name="connsiteX36" fmla="*/ 352492 w 577807"/>
                <a:gd name="connsiteY36" fmla="*/ 114519 h 606710"/>
                <a:gd name="connsiteX37" fmla="*/ 241312 w 577807"/>
                <a:gd name="connsiteY37" fmla="*/ 289307 h 606710"/>
                <a:gd name="connsiteX38" fmla="*/ 240564 w 577807"/>
                <a:gd name="connsiteY38" fmla="*/ 289307 h 606710"/>
                <a:gd name="connsiteX39" fmla="*/ 239815 w 577807"/>
                <a:gd name="connsiteY39" fmla="*/ 289307 h 606710"/>
                <a:gd name="connsiteX40" fmla="*/ 128542 w 577807"/>
                <a:gd name="connsiteY40" fmla="*/ 114519 h 606710"/>
                <a:gd name="connsiteX41" fmla="*/ 240564 w 577807"/>
                <a:gd name="connsiteY41" fmla="*/ 48 h 60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7807" h="606710">
                  <a:moveTo>
                    <a:pt x="510101" y="468052"/>
                  </a:moveTo>
                  <a:lnTo>
                    <a:pt x="466708" y="511097"/>
                  </a:lnTo>
                  <a:lnTo>
                    <a:pt x="448566" y="492889"/>
                  </a:lnTo>
                  <a:lnTo>
                    <a:pt x="429582" y="511750"/>
                  </a:lnTo>
                  <a:lnTo>
                    <a:pt x="447818" y="529865"/>
                  </a:lnTo>
                  <a:lnTo>
                    <a:pt x="466615" y="548819"/>
                  </a:lnTo>
                  <a:lnTo>
                    <a:pt x="485599" y="530051"/>
                  </a:lnTo>
                  <a:lnTo>
                    <a:pt x="528991" y="486913"/>
                  </a:lnTo>
                  <a:close/>
                  <a:moveTo>
                    <a:pt x="479333" y="409974"/>
                  </a:moveTo>
                  <a:cubicBezTo>
                    <a:pt x="533667" y="409974"/>
                    <a:pt x="577807" y="454046"/>
                    <a:pt x="577807" y="508389"/>
                  </a:cubicBezTo>
                  <a:cubicBezTo>
                    <a:pt x="577807" y="562638"/>
                    <a:pt x="533667" y="606710"/>
                    <a:pt x="479333" y="606710"/>
                  </a:cubicBezTo>
                  <a:cubicBezTo>
                    <a:pt x="425000" y="606710"/>
                    <a:pt x="380859" y="562638"/>
                    <a:pt x="380859" y="508389"/>
                  </a:cubicBezTo>
                  <a:cubicBezTo>
                    <a:pt x="380859" y="454046"/>
                    <a:pt x="425000" y="409974"/>
                    <a:pt x="479333" y="409974"/>
                  </a:cubicBezTo>
                  <a:close/>
                  <a:moveTo>
                    <a:pt x="156092" y="299045"/>
                  </a:moveTo>
                  <a:lnTo>
                    <a:pt x="201451" y="442283"/>
                  </a:lnTo>
                  <a:lnTo>
                    <a:pt x="207717" y="461705"/>
                  </a:lnTo>
                  <a:lnTo>
                    <a:pt x="228012" y="404186"/>
                  </a:lnTo>
                  <a:cubicBezTo>
                    <a:pt x="181437" y="339010"/>
                    <a:pt x="231566" y="336022"/>
                    <a:pt x="240263" y="335928"/>
                  </a:cubicBezTo>
                  <a:lnTo>
                    <a:pt x="240357" y="335928"/>
                  </a:lnTo>
                  <a:lnTo>
                    <a:pt x="240544" y="335928"/>
                  </a:lnTo>
                  <a:lnTo>
                    <a:pt x="240638" y="335928"/>
                  </a:lnTo>
                  <a:lnTo>
                    <a:pt x="240731" y="335928"/>
                  </a:lnTo>
                  <a:cubicBezTo>
                    <a:pt x="249522" y="336022"/>
                    <a:pt x="299651" y="339196"/>
                    <a:pt x="252983" y="404186"/>
                  </a:cubicBezTo>
                  <a:lnTo>
                    <a:pt x="273277" y="461705"/>
                  </a:lnTo>
                  <a:lnTo>
                    <a:pt x="279544" y="442283"/>
                  </a:lnTo>
                  <a:lnTo>
                    <a:pt x="324903" y="299045"/>
                  </a:lnTo>
                  <a:cubicBezTo>
                    <a:pt x="324903" y="299045"/>
                    <a:pt x="360255" y="322109"/>
                    <a:pt x="419082" y="344519"/>
                  </a:cubicBezTo>
                  <a:cubicBezTo>
                    <a:pt x="439376" y="351895"/>
                    <a:pt x="452844" y="362073"/>
                    <a:pt x="462009" y="375799"/>
                  </a:cubicBezTo>
                  <a:cubicBezTo>
                    <a:pt x="395233" y="383083"/>
                    <a:pt x="343140" y="439762"/>
                    <a:pt x="343140" y="508393"/>
                  </a:cubicBezTo>
                  <a:cubicBezTo>
                    <a:pt x="343140" y="512688"/>
                    <a:pt x="343420" y="516983"/>
                    <a:pt x="343795" y="521185"/>
                  </a:cubicBezTo>
                  <a:lnTo>
                    <a:pt x="240918" y="521185"/>
                  </a:lnTo>
                  <a:lnTo>
                    <a:pt x="240263" y="521185"/>
                  </a:lnTo>
                  <a:lnTo>
                    <a:pt x="0" y="521185"/>
                  </a:lnTo>
                  <a:cubicBezTo>
                    <a:pt x="1216" y="421367"/>
                    <a:pt x="-2805" y="368049"/>
                    <a:pt x="61913" y="344519"/>
                  </a:cubicBezTo>
                  <a:cubicBezTo>
                    <a:pt x="120833" y="322109"/>
                    <a:pt x="156092" y="299045"/>
                    <a:pt x="156092" y="299045"/>
                  </a:cubicBezTo>
                  <a:close/>
                  <a:moveTo>
                    <a:pt x="240564" y="48"/>
                  </a:moveTo>
                  <a:cubicBezTo>
                    <a:pt x="250008" y="-325"/>
                    <a:pt x="347162" y="-1352"/>
                    <a:pt x="352492" y="114519"/>
                  </a:cubicBezTo>
                  <a:cubicBezTo>
                    <a:pt x="352492" y="114519"/>
                    <a:pt x="371474" y="288000"/>
                    <a:pt x="241312" y="289307"/>
                  </a:cubicBezTo>
                  <a:lnTo>
                    <a:pt x="240564" y="289307"/>
                  </a:lnTo>
                  <a:lnTo>
                    <a:pt x="239815" y="289307"/>
                  </a:lnTo>
                  <a:cubicBezTo>
                    <a:pt x="109747" y="288000"/>
                    <a:pt x="128542" y="114519"/>
                    <a:pt x="128542" y="114519"/>
                  </a:cubicBezTo>
                  <a:cubicBezTo>
                    <a:pt x="133778" y="-1352"/>
                    <a:pt x="230932" y="-325"/>
                    <a:pt x="240564" y="48"/>
                  </a:cubicBezTo>
                  <a:close/>
                </a:path>
              </a:pathLst>
            </a:custGeom>
            <a:solidFill>
              <a:schemeClr val="accent1"/>
            </a:solidFill>
            <a:ln>
              <a:noFill/>
            </a:ln>
          </p:spPr>
          <p:txBody>
            <a:bodyPr/>
            <a:lstStyle/>
            <a:p>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5" name="矩形: 圆角 24"/>
            <p:cNvSpPr/>
            <p:nvPr/>
          </p:nvSpPr>
          <p:spPr>
            <a:xfrm>
              <a:off x="7966142" y="1223376"/>
              <a:ext cx="906601" cy="9443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27" name="组合 26"/>
          <p:cNvGrpSpPr/>
          <p:nvPr/>
        </p:nvGrpSpPr>
        <p:grpSpPr>
          <a:xfrm>
            <a:off x="10015158" y="2171601"/>
            <a:ext cx="676422" cy="704582"/>
            <a:chOff x="10180257" y="1198194"/>
            <a:chExt cx="906601" cy="944344"/>
          </a:xfrm>
        </p:grpSpPr>
        <p:sp>
          <p:nvSpPr>
            <p:cNvPr id="22" name="cogwheel_45188"/>
            <p:cNvSpPr>
              <a:spLocks noChangeAspect="1"/>
            </p:cNvSpPr>
            <p:nvPr/>
          </p:nvSpPr>
          <p:spPr bwMode="auto">
            <a:xfrm>
              <a:off x="10351041" y="1435023"/>
              <a:ext cx="565033" cy="564180"/>
            </a:xfrm>
            <a:custGeom>
              <a:avLst/>
              <a:gdLst>
                <a:gd name="T0" fmla="*/ 6383 w 7589"/>
                <a:gd name="T1" fmla="*/ 2722 h 7589"/>
                <a:gd name="T2" fmla="*/ 7034 w 7589"/>
                <a:gd name="T3" fmla="*/ 1841 h 7589"/>
                <a:gd name="T4" fmla="*/ 7034 w 7589"/>
                <a:gd name="T5" fmla="*/ 1667 h 7589"/>
                <a:gd name="T6" fmla="*/ 5834 w 7589"/>
                <a:gd name="T7" fmla="*/ 468 h 7589"/>
                <a:gd name="T8" fmla="*/ 5307 w 7589"/>
                <a:gd name="T9" fmla="*/ 996 h 7589"/>
                <a:gd name="T10" fmla="*/ 4816 w 7589"/>
                <a:gd name="T11" fmla="*/ 1171 h 7589"/>
                <a:gd name="T12" fmla="*/ 4703 w 7589"/>
                <a:gd name="T13" fmla="*/ 731 h 7589"/>
                <a:gd name="T14" fmla="*/ 4703 w 7589"/>
                <a:gd name="T15" fmla="*/ 0 h 7589"/>
                <a:gd name="T16" fmla="*/ 3008 w 7589"/>
                <a:gd name="T17" fmla="*/ 0 h 7589"/>
                <a:gd name="T18" fmla="*/ 2886 w 7589"/>
                <a:gd name="T19" fmla="*/ 122 h 7589"/>
                <a:gd name="T20" fmla="*/ 2662 w 7589"/>
                <a:gd name="T21" fmla="*/ 1217 h 7589"/>
                <a:gd name="T22" fmla="*/ 1841 w 7589"/>
                <a:gd name="T23" fmla="*/ 555 h 7589"/>
                <a:gd name="T24" fmla="*/ 1668 w 7589"/>
                <a:gd name="T25" fmla="*/ 555 h 7589"/>
                <a:gd name="T26" fmla="*/ 469 w 7589"/>
                <a:gd name="T27" fmla="*/ 1754 h 7589"/>
                <a:gd name="T28" fmla="*/ 996 w 7589"/>
                <a:gd name="T29" fmla="*/ 2282 h 7589"/>
                <a:gd name="T30" fmla="*/ 747 w 7589"/>
                <a:gd name="T31" fmla="*/ 2885 h 7589"/>
                <a:gd name="T32" fmla="*/ 0 w 7589"/>
                <a:gd name="T33" fmla="*/ 2885 h 7589"/>
                <a:gd name="T34" fmla="*/ 0 w 7589"/>
                <a:gd name="T35" fmla="*/ 4581 h 7589"/>
                <a:gd name="T36" fmla="*/ 122 w 7589"/>
                <a:gd name="T37" fmla="*/ 4703 h 7589"/>
                <a:gd name="T38" fmla="*/ 1206 w 7589"/>
                <a:gd name="T39" fmla="*/ 4866 h 7589"/>
                <a:gd name="T40" fmla="*/ 555 w 7589"/>
                <a:gd name="T41" fmla="*/ 5748 h 7589"/>
                <a:gd name="T42" fmla="*/ 555 w 7589"/>
                <a:gd name="T43" fmla="*/ 5921 h 7589"/>
                <a:gd name="T44" fmla="*/ 1754 w 7589"/>
                <a:gd name="T45" fmla="*/ 7120 h 7589"/>
                <a:gd name="T46" fmla="*/ 2282 w 7589"/>
                <a:gd name="T47" fmla="*/ 6592 h 7589"/>
                <a:gd name="T48" fmla="*/ 2886 w 7589"/>
                <a:gd name="T49" fmla="*/ 6841 h 7589"/>
                <a:gd name="T50" fmla="*/ 2886 w 7589"/>
                <a:gd name="T51" fmla="*/ 7589 h 7589"/>
                <a:gd name="T52" fmla="*/ 4581 w 7589"/>
                <a:gd name="T53" fmla="*/ 7589 h 7589"/>
                <a:gd name="T54" fmla="*/ 4704 w 7589"/>
                <a:gd name="T55" fmla="*/ 7466 h 7589"/>
                <a:gd name="T56" fmla="*/ 4704 w 7589"/>
                <a:gd name="T57" fmla="*/ 6842 h 7589"/>
                <a:gd name="T58" fmla="*/ 4926 w 7589"/>
                <a:gd name="T59" fmla="*/ 6372 h 7589"/>
                <a:gd name="T60" fmla="*/ 5748 w 7589"/>
                <a:gd name="T61" fmla="*/ 7034 h 7589"/>
                <a:gd name="T62" fmla="*/ 5921 w 7589"/>
                <a:gd name="T63" fmla="*/ 7034 h 7589"/>
                <a:gd name="T64" fmla="*/ 7120 w 7589"/>
                <a:gd name="T65" fmla="*/ 5834 h 7589"/>
                <a:gd name="T66" fmla="*/ 6592 w 7589"/>
                <a:gd name="T67" fmla="*/ 5307 h 7589"/>
                <a:gd name="T68" fmla="*/ 6843 w 7589"/>
                <a:gd name="T69" fmla="*/ 4703 h 7589"/>
                <a:gd name="T70" fmla="*/ 7589 w 7589"/>
                <a:gd name="T71" fmla="*/ 4703 h 7589"/>
                <a:gd name="T72" fmla="*/ 7589 w 7589"/>
                <a:gd name="T73" fmla="*/ 3007 h 7589"/>
                <a:gd name="T74" fmla="*/ 7466 w 7589"/>
                <a:gd name="T75" fmla="*/ 2885 h 7589"/>
                <a:gd name="T76" fmla="*/ 5508 w 7589"/>
                <a:gd name="T77" fmla="*/ 3794 h 7589"/>
                <a:gd name="T78" fmla="*/ 2081 w 7589"/>
                <a:gd name="T79" fmla="*/ 3794 h 7589"/>
                <a:gd name="T80" fmla="*/ 5508 w 7589"/>
                <a:gd name="T81" fmla="*/ 3794 h 7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89" h="7589">
                  <a:moveTo>
                    <a:pt x="6843" y="2885"/>
                  </a:moveTo>
                  <a:cubicBezTo>
                    <a:pt x="6597" y="2885"/>
                    <a:pt x="6425" y="2824"/>
                    <a:pt x="6383" y="2722"/>
                  </a:cubicBezTo>
                  <a:cubicBezTo>
                    <a:pt x="6341" y="2620"/>
                    <a:pt x="6419" y="2456"/>
                    <a:pt x="6592" y="2282"/>
                  </a:cubicBezTo>
                  <a:lnTo>
                    <a:pt x="7034" y="1841"/>
                  </a:lnTo>
                  <a:lnTo>
                    <a:pt x="7120" y="1754"/>
                  </a:lnTo>
                  <a:lnTo>
                    <a:pt x="7034" y="1667"/>
                  </a:lnTo>
                  <a:lnTo>
                    <a:pt x="5921" y="555"/>
                  </a:lnTo>
                  <a:lnTo>
                    <a:pt x="5834" y="468"/>
                  </a:lnTo>
                  <a:lnTo>
                    <a:pt x="5748" y="555"/>
                  </a:lnTo>
                  <a:lnTo>
                    <a:pt x="5307" y="996"/>
                  </a:lnTo>
                  <a:cubicBezTo>
                    <a:pt x="5114" y="1188"/>
                    <a:pt x="4986" y="1217"/>
                    <a:pt x="4926" y="1217"/>
                  </a:cubicBezTo>
                  <a:cubicBezTo>
                    <a:pt x="4882" y="1217"/>
                    <a:pt x="4847" y="1203"/>
                    <a:pt x="4816" y="1171"/>
                  </a:cubicBezTo>
                  <a:cubicBezTo>
                    <a:pt x="4774" y="1129"/>
                    <a:pt x="4704" y="1018"/>
                    <a:pt x="4704" y="747"/>
                  </a:cubicBezTo>
                  <a:cubicBezTo>
                    <a:pt x="4704" y="741"/>
                    <a:pt x="4704" y="736"/>
                    <a:pt x="4703" y="731"/>
                  </a:cubicBezTo>
                  <a:lnTo>
                    <a:pt x="4703" y="122"/>
                  </a:lnTo>
                  <a:lnTo>
                    <a:pt x="4703" y="0"/>
                  </a:lnTo>
                  <a:lnTo>
                    <a:pt x="4581" y="0"/>
                  </a:lnTo>
                  <a:lnTo>
                    <a:pt x="3008" y="0"/>
                  </a:lnTo>
                  <a:lnTo>
                    <a:pt x="2886" y="0"/>
                  </a:lnTo>
                  <a:lnTo>
                    <a:pt x="2886" y="122"/>
                  </a:lnTo>
                  <a:lnTo>
                    <a:pt x="2886" y="748"/>
                  </a:lnTo>
                  <a:cubicBezTo>
                    <a:pt x="2885" y="858"/>
                    <a:pt x="2868" y="1217"/>
                    <a:pt x="2662" y="1217"/>
                  </a:cubicBezTo>
                  <a:cubicBezTo>
                    <a:pt x="2603" y="1217"/>
                    <a:pt x="2474" y="1188"/>
                    <a:pt x="2282" y="996"/>
                  </a:cubicBezTo>
                  <a:lnTo>
                    <a:pt x="1841" y="555"/>
                  </a:lnTo>
                  <a:lnTo>
                    <a:pt x="1754" y="468"/>
                  </a:lnTo>
                  <a:lnTo>
                    <a:pt x="1668" y="555"/>
                  </a:lnTo>
                  <a:lnTo>
                    <a:pt x="555" y="1667"/>
                  </a:lnTo>
                  <a:lnTo>
                    <a:pt x="469" y="1754"/>
                  </a:lnTo>
                  <a:lnTo>
                    <a:pt x="555" y="1840"/>
                  </a:lnTo>
                  <a:lnTo>
                    <a:pt x="996" y="2282"/>
                  </a:lnTo>
                  <a:cubicBezTo>
                    <a:pt x="1170" y="2455"/>
                    <a:pt x="1248" y="2620"/>
                    <a:pt x="1206" y="2722"/>
                  </a:cubicBezTo>
                  <a:cubicBezTo>
                    <a:pt x="1164" y="2824"/>
                    <a:pt x="992" y="2885"/>
                    <a:pt x="747" y="2885"/>
                  </a:cubicBezTo>
                  <a:lnTo>
                    <a:pt x="122" y="2885"/>
                  </a:lnTo>
                  <a:lnTo>
                    <a:pt x="0" y="2885"/>
                  </a:lnTo>
                  <a:lnTo>
                    <a:pt x="0" y="3007"/>
                  </a:lnTo>
                  <a:lnTo>
                    <a:pt x="0" y="4581"/>
                  </a:lnTo>
                  <a:lnTo>
                    <a:pt x="0" y="4703"/>
                  </a:lnTo>
                  <a:lnTo>
                    <a:pt x="122" y="4703"/>
                  </a:lnTo>
                  <a:lnTo>
                    <a:pt x="747" y="4703"/>
                  </a:lnTo>
                  <a:cubicBezTo>
                    <a:pt x="992" y="4703"/>
                    <a:pt x="1164" y="4764"/>
                    <a:pt x="1206" y="4866"/>
                  </a:cubicBezTo>
                  <a:cubicBezTo>
                    <a:pt x="1248" y="4968"/>
                    <a:pt x="1170" y="5133"/>
                    <a:pt x="996" y="5307"/>
                  </a:cubicBezTo>
                  <a:lnTo>
                    <a:pt x="555" y="5748"/>
                  </a:lnTo>
                  <a:lnTo>
                    <a:pt x="469" y="5834"/>
                  </a:lnTo>
                  <a:lnTo>
                    <a:pt x="555" y="5921"/>
                  </a:lnTo>
                  <a:lnTo>
                    <a:pt x="1668" y="7034"/>
                  </a:lnTo>
                  <a:lnTo>
                    <a:pt x="1754" y="7120"/>
                  </a:lnTo>
                  <a:lnTo>
                    <a:pt x="1841" y="7034"/>
                  </a:lnTo>
                  <a:lnTo>
                    <a:pt x="2282" y="6592"/>
                  </a:lnTo>
                  <a:cubicBezTo>
                    <a:pt x="2474" y="6400"/>
                    <a:pt x="2603" y="6372"/>
                    <a:pt x="2662" y="6372"/>
                  </a:cubicBezTo>
                  <a:cubicBezTo>
                    <a:pt x="2868" y="6372"/>
                    <a:pt x="2885" y="6731"/>
                    <a:pt x="2886" y="6841"/>
                  </a:cubicBezTo>
                  <a:lnTo>
                    <a:pt x="2886" y="7466"/>
                  </a:lnTo>
                  <a:lnTo>
                    <a:pt x="2886" y="7589"/>
                  </a:lnTo>
                  <a:lnTo>
                    <a:pt x="3008" y="7589"/>
                  </a:lnTo>
                  <a:lnTo>
                    <a:pt x="4581" y="7589"/>
                  </a:lnTo>
                  <a:lnTo>
                    <a:pt x="4704" y="7589"/>
                  </a:lnTo>
                  <a:lnTo>
                    <a:pt x="4704" y="7466"/>
                  </a:lnTo>
                  <a:lnTo>
                    <a:pt x="4704" y="6858"/>
                  </a:lnTo>
                  <a:cubicBezTo>
                    <a:pt x="4704" y="6853"/>
                    <a:pt x="4704" y="6848"/>
                    <a:pt x="4704" y="6842"/>
                  </a:cubicBezTo>
                  <a:cubicBezTo>
                    <a:pt x="4704" y="6571"/>
                    <a:pt x="4774" y="6460"/>
                    <a:pt x="4816" y="6418"/>
                  </a:cubicBezTo>
                  <a:cubicBezTo>
                    <a:pt x="4847" y="6386"/>
                    <a:pt x="4882" y="6372"/>
                    <a:pt x="4926" y="6372"/>
                  </a:cubicBezTo>
                  <a:cubicBezTo>
                    <a:pt x="4986" y="6372"/>
                    <a:pt x="5115" y="6401"/>
                    <a:pt x="5307" y="6592"/>
                  </a:cubicBezTo>
                  <a:lnTo>
                    <a:pt x="5748" y="7034"/>
                  </a:lnTo>
                  <a:lnTo>
                    <a:pt x="5834" y="7120"/>
                  </a:lnTo>
                  <a:lnTo>
                    <a:pt x="5921" y="7034"/>
                  </a:lnTo>
                  <a:lnTo>
                    <a:pt x="7034" y="5921"/>
                  </a:lnTo>
                  <a:lnTo>
                    <a:pt x="7120" y="5834"/>
                  </a:lnTo>
                  <a:lnTo>
                    <a:pt x="7034" y="5748"/>
                  </a:lnTo>
                  <a:lnTo>
                    <a:pt x="6592" y="5307"/>
                  </a:lnTo>
                  <a:cubicBezTo>
                    <a:pt x="6419" y="5133"/>
                    <a:pt x="6341" y="4968"/>
                    <a:pt x="6383" y="4866"/>
                  </a:cubicBezTo>
                  <a:cubicBezTo>
                    <a:pt x="6425" y="4764"/>
                    <a:pt x="6597" y="4703"/>
                    <a:pt x="6843" y="4703"/>
                  </a:cubicBezTo>
                  <a:lnTo>
                    <a:pt x="7466" y="4703"/>
                  </a:lnTo>
                  <a:lnTo>
                    <a:pt x="7589" y="4703"/>
                  </a:lnTo>
                  <a:lnTo>
                    <a:pt x="7589" y="4581"/>
                  </a:lnTo>
                  <a:lnTo>
                    <a:pt x="7589" y="3007"/>
                  </a:lnTo>
                  <a:lnTo>
                    <a:pt x="7589" y="2885"/>
                  </a:lnTo>
                  <a:lnTo>
                    <a:pt x="7466" y="2885"/>
                  </a:lnTo>
                  <a:lnTo>
                    <a:pt x="6843" y="2885"/>
                  </a:lnTo>
                  <a:close/>
                  <a:moveTo>
                    <a:pt x="5508" y="3794"/>
                  </a:moveTo>
                  <a:cubicBezTo>
                    <a:pt x="5508" y="4739"/>
                    <a:pt x="4739" y="5508"/>
                    <a:pt x="3794" y="5508"/>
                  </a:cubicBezTo>
                  <a:cubicBezTo>
                    <a:pt x="2850" y="5508"/>
                    <a:pt x="2081" y="4739"/>
                    <a:pt x="2081" y="3794"/>
                  </a:cubicBezTo>
                  <a:cubicBezTo>
                    <a:pt x="2081" y="2850"/>
                    <a:pt x="2850" y="2081"/>
                    <a:pt x="3794" y="2081"/>
                  </a:cubicBezTo>
                  <a:cubicBezTo>
                    <a:pt x="4739" y="2081"/>
                    <a:pt x="5508" y="2850"/>
                    <a:pt x="5508" y="3794"/>
                  </a:cubicBezTo>
                  <a:close/>
                </a:path>
              </a:pathLst>
            </a:custGeom>
            <a:solidFill>
              <a:schemeClr val="accent1"/>
            </a:solidFill>
            <a:ln>
              <a:noFill/>
            </a:ln>
          </p:spPr>
          <p:txBody>
            <a:bodyPr/>
            <a:lstStyle/>
            <a:p>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26" name="矩形: 圆角 25"/>
            <p:cNvSpPr/>
            <p:nvPr/>
          </p:nvSpPr>
          <p:spPr>
            <a:xfrm>
              <a:off x="10180257" y="1198194"/>
              <a:ext cx="906601" cy="94434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nvGrpSpPr>
          <p:cNvPr id="30" name="组合 29"/>
          <p:cNvGrpSpPr/>
          <p:nvPr/>
        </p:nvGrpSpPr>
        <p:grpSpPr>
          <a:xfrm>
            <a:off x="577754" y="361607"/>
            <a:ext cx="5451368" cy="937895"/>
            <a:chOff x="477086" y="355017"/>
            <a:chExt cx="5451368" cy="937895"/>
          </a:xfrm>
        </p:grpSpPr>
        <p:grpSp>
          <p:nvGrpSpPr>
            <p:cNvPr id="31" name="组合 30"/>
            <p:cNvGrpSpPr/>
            <p:nvPr/>
          </p:nvGrpSpPr>
          <p:grpSpPr>
            <a:xfrm>
              <a:off x="477086" y="440950"/>
              <a:ext cx="785657" cy="739766"/>
              <a:chOff x="4047600" y="12678"/>
              <a:chExt cx="3444796" cy="3243581"/>
            </a:xfrm>
          </p:grpSpPr>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039" y="511970"/>
                <a:ext cx="3334357" cy="2744289"/>
              </a:xfrm>
              <a:prstGeom prst="rect">
                <a:avLst/>
              </a:prstGeom>
            </p:spPr>
          </p:pic>
        </p:grpSp>
        <p:grpSp>
          <p:nvGrpSpPr>
            <p:cNvPr id="32" name="组合 31"/>
            <p:cNvGrpSpPr/>
            <p:nvPr/>
          </p:nvGrpSpPr>
          <p:grpSpPr>
            <a:xfrm>
              <a:off x="1506949" y="355017"/>
              <a:ext cx="4421505" cy="937895"/>
              <a:chOff x="546347" y="2749197"/>
              <a:chExt cx="4421505" cy="937895"/>
            </a:xfrm>
          </p:grpSpPr>
          <p:sp>
            <p:nvSpPr>
              <p:cNvPr id="33" name="文本框 21"/>
              <p:cNvSpPr txBox="1"/>
              <p:nvPr/>
            </p:nvSpPr>
            <p:spPr>
              <a:xfrm>
                <a:off x="649217" y="2749197"/>
                <a:ext cx="360934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i="1" dirty="0">
                    <a:solidFill>
                      <a:srgbClr val="000000"/>
                    </a:solidFill>
                    <a:latin typeface="+mj-ea"/>
                    <a:ea typeface="+mj-ea"/>
                    <a:sym typeface="字魂105号-简雅黑" panose="00000500000000000000" pitchFamily="2" charset="-122"/>
                  </a:rPr>
                  <a:t>Lev Vygotsky</a:t>
                </a:r>
                <a:endParaRPr lang="zh-CN" altLang="en-US" sz="2400" i="1" dirty="0">
                  <a:solidFill>
                    <a:srgbClr val="000000"/>
                  </a:solidFill>
                  <a:latin typeface="+mj-ea"/>
                  <a:ea typeface="+mj-ea"/>
                  <a:sym typeface="字魂105号-简雅黑" panose="00000500000000000000" pitchFamily="2" charset="-122"/>
                </a:endParaRPr>
              </a:p>
            </p:txBody>
          </p:sp>
          <p:sp>
            <p:nvSpPr>
              <p:cNvPr id="34" name="文本框 19"/>
              <p:cNvSpPr txBox="1"/>
              <p:nvPr/>
            </p:nvSpPr>
            <p:spPr>
              <a:xfrm>
                <a:off x="546347" y="3226717"/>
                <a:ext cx="4421505" cy="46037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4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列夫·维果斯基</a:t>
                </a:r>
                <a:endParaRPr lang="zh-CN" altLang="en-US" sz="2400" b="1" dirty="0">
                  <a:solidFill>
                    <a:srgbClr val="454545"/>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86039" y="2427855"/>
            <a:ext cx="3334358" cy="274429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616650">
            <a:off x="2851967" y="3901311"/>
            <a:ext cx="3137543" cy="1732985"/>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428420">
            <a:off x="2396229" y="2132529"/>
            <a:ext cx="2368347" cy="299159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406" y="966315"/>
            <a:ext cx="5098810" cy="4925370"/>
          </a:xfrm>
          <a:prstGeom prst="rect">
            <a:avLst/>
          </a:prstGeom>
          <a:solidFill>
            <a:schemeClr val="bg1"/>
          </a:solidFill>
        </p:spPr>
      </p:pic>
      <p:sp>
        <p:nvSpPr>
          <p:cNvPr id="7" name="TextBox 3"/>
          <p:cNvSpPr txBox="1"/>
          <p:nvPr/>
        </p:nvSpPr>
        <p:spPr>
          <a:xfrm>
            <a:off x="4061540" y="2535389"/>
            <a:ext cx="4068920" cy="1787221"/>
          </a:xfrm>
          <a:prstGeom prst="rect">
            <a:avLst/>
          </a:prstGeom>
          <a:noFill/>
        </p:spPr>
        <p:txBody>
          <a:bodyPr wrap="square" lIns="0" rtlCol="0">
            <a:spAutoFit/>
          </a:bodyPr>
          <a:lstStyle/>
          <a:p>
            <a:pPr>
              <a:lnSpc>
                <a:spcPct val="150000"/>
              </a:lnSpc>
            </a:pPr>
            <a:r>
              <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PART      02</a:t>
            </a:r>
            <a:endParaRPr lang="en-US" sz="5400" b="1" dirty="0">
              <a:solidFill>
                <a:srgbClr val="00206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a:p>
            <a:pPr>
              <a:lnSpc>
                <a:spcPct val="120000"/>
              </a:lnSpc>
            </a:pPr>
            <a:r>
              <a:rPr 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rPr>
              <a:t>皮亚杰和维果斯基的理论</a:t>
            </a:r>
            <a:endParaRPr lang="zh-CN" sz="2800" b="1" dirty="0">
              <a:solidFill>
                <a:schemeClr val="accent2">
                  <a:lumMod val="75000"/>
                </a:schemeClr>
              </a:solidFill>
              <a:latin typeface="宋体" panose="02010600030101010101" pitchFamily="2" charset="-122"/>
              <a:ea typeface="宋体" panose="02010600030101010101" pitchFamily="2" charset="-122"/>
              <a:cs typeface="+mn-ea"/>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628516" y="2247307"/>
            <a:ext cx="1812266" cy="1553373"/>
          </a:xfrm>
          <a:custGeom>
            <a:avLst/>
            <a:gdLst>
              <a:gd name="T0" fmla="*/ 246 w 987"/>
              <a:gd name="T1" fmla="*/ 846 h 846"/>
              <a:gd name="T2" fmla="*/ 0 w 987"/>
              <a:gd name="T3" fmla="*/ 423 h 846"/>
              <a:gd name="T4" fmla="*/ 246 w 987"/>
              <a:gd name="T5" fmla="*/ 0 h 846"/>
              <a:gd name="T6" fmla="*/ 740 w 987"/>
              <a:gd name="T7" fmla="*/ 0 h 846"/>
              <a:gd name="T8" fmla="*/ 987 w 987"/>
              <a:gd name="T9" fmla="*/ 423 h 846"/>
              <a:gd name="T10" fmla="*/ 740 w 987"/>
              <a:gd name="T11" fmla="*/ 846 h 846"/>
              <a:gd name="T12" fmla="*/ 246 w 987"/>
              <a:gd name="T13" fmla="*/ 846 h 846"/>
            </a:gdLst>
            <a:ahLst/>
            <a:cxnLst>
              <a:cxn ang="0">
                <a:pos x="T0" y="T1"/>
              </a:cxn>
              <a:cxn ang="0">
                <a:pos x="T2" y="T3"/>
              </a:cxn>
              <a:cxn ang="0">
                <a:pos x="T4" y="T5"/>
              </a:cxn>
              <a:cxn ang="0">
                <a:pos x="T6" y="T7"/>
              </a:cxn>
              <a:cxn ang="0">
                <a:pos x="T8" y="T9"/>
              </a:cxn>
              <a:cxn ang="0">
                <a:pos x="T10" y="T11"/>
              </a:cxn>
              <a:cxn ang="0">
                <a:pos x="T12" y="T13"/>
              </a:cxn>
            </a:cxnLst>
            <a:rect l="0" t="0" r="r" b="b"/>
            <a:pathLst>
              <a:path w="987" h="846">
                <a:moveTo>
                  <a:pt x="246" y="846"/>
                </a:moveTo>
                <a:lnTo>
                  <a:pt x="0" y="423"/>
                </a:lnTo>
                <a:lnTo>
                  <a:pt x="246" y="0"/>
                </a:lnTo>
                <a:lnTo>
                  <a:pt x="740" y="0"/>
                </a:lnTo>
                <a:lnTo>
                  <a:pt x="987" y="423"/>
                </a:lnTo>
                <a:lnTo>
                  <a:pt x="740" y="846"/>
                </a:lnTo>
                <a:lnTo>
                  <a:pt x="246" y="846"/>
                </a:lnTo>
                <a:close/>
              </a:path>
            </a:pathLst>
          </a:custGeom>
          <a:solidFill>
            <a:schemeClr val="accent5"/>
          </a:solidFill>
          <a:ln w="12700" cap="flat" cmpd="sng" algn="ctr">
            <a:noFill/>
            <a:prstDash val="solid"/>
            <a:miter lim="800000"/>
          </a:ln>
          <a:effectLst/>
        </p:spPr>
        <p:txBody>
          <a:bodyPr rtlCol="0" anchor="ctr"/>
          <a:lstStyle/>
          <a:p>
            <a:pPr algn="ctr"/>
            <a:endParaRPr lang="zh-CN" altLang="en-US" kern="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3" name="Freeform 16"/>
          <p:cNvSpPr>
            <a:spLocks noEditPoints="1"/>
          </p:cNvSpPr>
          <p:nvPr/>
        </p:nvSpPr>
        <p:spPr bwMode="auto">
          <a:xfrm>
            <a:off x="1174355" y="2660176"/>
            <a:ext cx="720587" cy="654629"/>
          </a:xfrm>
          <a:custGeom>
            <a:avLst/>
            <a:gdLst>
              <a:gd name="T0" fmla="*/ 311 w 459"/>
              <a:gd name="T1" fmla="*/ 275 h 416"/>
              <a:gd name="T2" fmla="*/ 373 w 459"/>
              <a:gd name="T3" fmla="*/ 268 h 416"/>
              <a:gd name="T4" fmla="*/ 354 w 459"/>
              <a:gd name="T5" fmla="*/ 236 h 416"/>
              <a:gd name="T6" fmla="*/ 299 w 459"/>
              <a:gd name="T7" fmla="*/ 236 h 416"/>
              <a:gd name="T8" fmla="*/ 311 w 459"/>
              <a:gd name="T9" fmla="*/ 275 h 416"/>
              <a:gd name="T10" fmla="*/ 0 w 459"/>
              <a:gd name="T11" fmla="*/ 414 h 416"/>
              <a:gd name="T12" fmla="*/ 145 w 459"/>
              <a:gd name="T13" fmla="*/ 414 h 416"/>
              <a:gd name="T14" fmla="*/ 166 w 459"/>
              <a:gd name="T15" fmla="*/ 324 h 416"/>
              <a:gd name="T16" fmla="*/ 47 w 459"/>
              <a:gd name="T17" fmla="*/ 339 h 416"/>
              <a:gd name="T18" fmla="*/ 0 w 459"/>
              <a:gd name="T19" fmla="*/ 414 h 416"/>
              <a:gd name="T20" fmla="*/ 292 w 459"/>
              <a:gd name="T21" fmla="*/ 240 h 416"/>
              <a:gd name="T22" fmla="*/ 338 w 459"/>
              <a:gd name="T23" fmla="*/ 137 h 416"/>
              <a:gd name="T24" fmla="*/ 297 w 459"/>
              <a:gd name="T25" fmla="*/ 40 h 416"/>
              <a:gd name="T26" fmla="*/ 199 w 459"/>
              <a:gd name="T27" fmla="*/ 0 h 416"/>
              <a:gd name="T28" fmla="*/ 101 w 459"/>
              <a:gd name="T29" fmla="*/ 40 h 416"/>
              <a:gd name="T30" fmla="*/ 60 w 459"/>
              <a:gd name="T31" fmla="*/ 137 h 416"/>
              <a:gd name="T32" fmla="*/ 106 w 459"/>
              <a:gd name="T33" fmla="*/ 240 h 416"/>
              <a:gd name="T34" fmla="*/ 107 w 459"/>
              <a:gd name="T35" fmla="*/ 241 h 416"/>
              <a:gd name="T36" fmla="*/ 70 w 459"/>
              <a:gd name="T37" fmla="*/ 300 h 416"/>
              <a:gd name="T38" fmla="*/ 149 w 459"/>
              <a:gd name="T39" fmla="*/ 292 h 416"/>
              <a:gd name="T40" fmla="*/ 169 w 459"/>
              <a:gd name="T41" fmla="*/ 324 h 416"/>
              <a:gd name="T42" fmla="*/ 199 w 459"/>
              <a:gd name="T43" fmla="*/ 416 h 416"/>
              <a:gd name="T44" fmla="*/ 230 w 459"/>
              <a:gd name="T45" fmla="*/ 324 h 416"/>
              <a:gd name="T46" fmla="*/ 282 w 459"/>
              <a:gd name="T47" fmla="*/ 251 h 416"/>
              <a:gd name="T48" fmla="*/ 292 w 459"/>
              <a:gd name="T49" fmla="*/ 240 h 416"/>
              <a:gd name="T50" fmla="*/ 199 w 459"/>
              <a:gd name="T51" fmla="*/ 208 h 416"/>
              <a:gd name="T52" fmla="*/ 126 w 459"/>
              <a:gd name="T53" fmla="*/ 135 h 416"/>
              <a:gd name="T54" fmla="*/ 199 w 459"/>
              <a:gd name="T55" fmla="*/ 62 h 416"/>
              <a:gd name="T56" fmla="*/ 272 w 459"/>
              <a:gd name="T57" fmla="*/ 135 h 416"/>
              <a:gd name="T58" fmla="*/ 199 w 459"/>
              <a:gd name="T59" fmla="*/ 208 h 416"/>
              <a:gd name="T60" fmla="*/ 389 w 459"/>
              <a:gd name="T61" fmla="*/ 299 h 416"/>
              <a:gd name="T62" fmla="*/ 238 w 459"/>
              <a:gd name="T63" fmla="*/ 316 h 416"/>
              <a:gd name="T64" fmla="*/ 241 w 459"/>
              <a:gd name="T65" fmla="*/ 414 h 416"/>
              <a:gd name="T66" fmla="*/ 459 w 459"/>
              <a:gd name="T67" fmla="*/ 414 h 416"/>
              <a:gd name="T68" fmla="*/ 389 w 459"/>
              <a:gd name="T69" fmla="*/ 29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9" h="416">
                <a:moveTo>
                  <a:pt x="311" y="275"/>
                </a:moveTo>
                <a:cubicBezTo>
                  <a:pt x="373" y="268"/>
                  <a:pt x="373" y="268"/>
                  <a:pt x="373" y="268"/>
                </a:cubicBezTo>
                <a:cubicBezTo>
                  <a:pt x="354" y="236"/>
                  <a:pt x="354" y="236"/>
                  <a:pt x="354" y="236"/>
                </a:cubicBezTo>
                <a:cubicBezTo>
                  <a:pt x="299" y="236"/>
                  <a:pt x="299" y="236"/>
                  <a:pt x="299" y="236"/>
                </a:cubicBezTo>
                <a:lnTo>
                  <a:pt x="311" y="275"/>
                </a:lnTo>
                <a:close/>
                <a:moveTo>
                  <a:pt x="0" y="414"/>
                </a:moveTo>
                <a:cubicBezTo>
                  <a:pt x="145" y="414"/>
                  <a:pt x="145" y="414"/>
                  <a:pt x="145" y="414"/>
                </a:cubicBezTo>
                <a:cubicBezTo>
                  <a:pt x="166" y="324"/>
                  <a:pt x="166" y="324"/>
                  <a:pt x="166" y="324"/>
                </a:cubicBezTo>
                <a:cubicBezTo>
                  <a:pt x="47" y="339"/>
                  <a:pt x="47" y="339"/>
                  <a:pt x="47" y="339"/>
                </a:cubicBezTo>
                <a:lnTo>
                  <a:pt x="0" y="414"/>
                </a:lnTo>
                <a:close/>
                <a:moveTo>
                  <a:pt x="292" y="240"/>
                </a:moveTo>
                <a:cubicBezTo>
                  <a:pt x="322" y="205"/>
                  <a:pt x="338" y="171"/>
                  <a:pt x="338" y="137"/>
                </a:cubicBezTo>
                <a:cubicBezTo>
                  <a:pt x="338" y="100"/>
                  <a:pt x="324" y="67"/>
                  <a:pt x="297" y="40"/>
                </a:cubicBezTo>
                <a:cubicBezTo>
                  <a:pt x="270" y="13"/>
                  <a:pt x="237" y="0"/>
                  <a:pt x="199" y="0"/>
                </a:cubicBezTo>
                <a:cubicBezTo>
                  <a:pt x="161" y="0"/>
                  <a:pt x="129" y="13"/>
                  <a:pt x="101" y="40"/>
                </a:cubicBezTo>
                <a:cubicBezTo>
                  <a:pt x="74" y="67"/>
                  <a:pt x="60" y="100"/>
                  <a:pt x="60" y="137"/>
                </a:cubicBezTo>
                <a:cubicBezTo>
                  <a:pt x="60" y="171"/>
                  <a:pt x="76" y="205"/>
                  <a:pt x="106" y="240"/>
                </a:cubicBezTo>
                <a:cubicBezTo>
                  <a:pt x="107" y="241"/>
                  <a:pt x="107" y="241"/>
                  <a:pt x="107" y="241"/>
                </a:cubicBezTo>
                <a:cubicBezTo>
                  <a:pt x="70" y="300"/>
                  <a:pt x="70" y="300"/>
                  <a:pt x="70" y="300"/>
                </a:cubicBezTo>
                <a:cubicBezTo>
                  <a:pt x="149" y="292"/>
                  <a:pt x="149" y="292"/>
                  <a:pt x="149" y="292"/>
                </a:cubicBezTo>
                <a:cubicBezTo>
                  <a:pt x="157" y="303"/>
                  <a:pt x="163" y="314"/>
                  <a:pt x="169" y="324"/>
                </a:cubicBezTo>
                <a:cubicBezTo>
                  <a:pt x="180" y="347"/>
                  <a:pt x="190" y="378"/>
                  <a:pt x="199" y="416"/>
                </a:cubicBezTo>
                <a:cubicBezTo>
                  <a:pt x="208" y="378"/>
                  <a:pt x="218" y="347"/>
                  <a:pt x="230" y="324"/>
                </a:cubicBezTo>
                <a:cubicBezTo>
                  <a:pt x="241" y="302"/>
                  <a:pt x="258" y="277"/>
                  <a:pt x="282" y="251"/>
                </a:cubicBezTo>
                <a:lnTo>
                  <a:pt x="292" y="240"/>
                </a:lnTo>
                <a:close/>
                <a:moveTo>
                  <a:pt x="199" y="208"/>
                </a:moveTo>
                <a:cubicBezTo>
                  <a:pt x="159" y="208"/>
                  <a:pt x="126" y="175"/>
                  <a:pt x="126" y="135"/>
                </a:cubicBezTo>
                <a:cubicBezTo>
                  <a:pt x="126" y="95"/>
                  <a:pt x="159" y="62"/>
                  <a:pt x="199" y="62"/>
                </a:cubicBezTo>
                <a:cubicBezTo>
                  <a:pt x="239" y="62"/>
                  <a:pt x="272" y="95"/>
                  <a:pt x="272" y="135"/>
                </a:cubicBezTo>
                <a:cubicBezTo>
                  <a:pt x="272" y="175"/>
                  <a:pt x="239" y="208"/>
                  <a:pt x="199" y="208"/>
                </a:cubicBezTo>
                <a:close/>
                <a:moveTo>
                  <a:pt x="389" y="299"/>
                </a:moveTo>
                <a:cubicBezTo>
                  <a:pt x="238" y="316"/>
                  <a:pt x="238" y="316"/>
                  <a:pt x="238" y="316"/>
                </a:cubicBezTo>
                <a:cubicBezTo>
                  <a:pt x="241" y="414"/>
                  <a:pt x="241" y="414"/>
                  <a:pt x="241" y="414"/>
                </a:cubicBezTo>
                <a:cubicBezTo>
                  <a:pt x="459" y="414"/>
                  <a:pt x="459" y="414"/>
                  <a:pt x="459" y="414"/>
                </a:cubicBezTo>
                <a:lnTo>
                  <a:pt x="389" y="299"/>
                </a:lnTo>
                <a:close/>
              </a:path>
            </a:pathLst>
          </a:custGeom>
          <a:solidFill>
            <a:schemeClr val="bg1"/>
          </a:solidFill>
          <a:ln>
            <a:noFill/>
          </a:ln>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5" name="组合 4"/>
          <p:cNvGrpSpPr/>
          <p:nvPr/>
        </p:nvGrpSpPr>
        <p:grpSpPr>
          <a:xfrm>
            <a:off x="8507242" y="2302903"/>
            <a:ext cx="938290" cy="680855"/>
            <a:chOff x="2222500" y="1546225"/>
            <a:chExt cx="879475" cy="638176"/>
          </a:xfrm>
          <a:solidFill>
            <a:schemeClr val="bg1"/>
          </a:solidFill>
        </p:grpSpPr>
        <p:sp>
          <p:nvSpPr>
            <p:cNvPr id="6" name="Freeform 17"/>
            <p:cNvSpPr/>
            <p:nvPr/>
          </p:nvSpPr>
          <p:spPr bwMode="auto">
            <a:xfrm>
              <a:off x="2222500" y="1546225"/>
              <a:ext cx="600075" cy="477838"/>
            </a:xfrm>
            <a:custGeom>
              <a:avLst/>
              <a:gdLst>
                <a:gd name="T0" fmla="*/ 191 w 396"/>
                <a:gd name="T1" fmla="*/ 122 h 315"/>
                <a:gd name="T2" fmla="*/ 396 w 396"/>
                <a:gd name="T3" fmla="*/ 78 h 315"/>
                <a:gd name="T4" fmla="*/ 109 w 396"/>
                <a:gd name="T5" fmla="*/ 6 h 315"/>
                <a:gd name="T6" fmla="*/ 55 w 396"/>
                <a:gd name="T7" fmla="*/ 38 h 315"/>
                <a:gd name="T8" fmla="*/ 6 w 396"/>
                <a:gd name="T9" fmla="*/ 230 h 315"/>
                <a:gd name="T10" fmla="*/ 38 w 396"/>
                <a:gd name="T11" fmla="*/ 284 h 315"/>
                <a:gd name="T12" fmla="*/ 161 w 396"/>
                <a:gd name="T13" fmla="*/ 315 h 315"/>
                <a:gd name="T14" fmla="*/ 135 w 396"/>
                <a:gd name="T15" fmla="*/ 192 h 315"/>
                <a:gd name="T16" fmla="*/ 191 w 396"/>
                <a:gd name="T17" fmla="*/ 12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15">
                  <a:moveTo>
                    <a:pt x="191" y="122"/>
                  </a:moveTo>
                  <a:cubicBezTo>
                    <a:pt x="396" y="78"/>
                    <a:pt x="396" y="78"/>
                    <a:pt x="396" y="78"/>
                  </a:cubicBezTo>
                  <a:cubicBezTo>
                    <a:pt x="109" y="6"/>
                    <a:pt x="109" y="6"/>
                    <a:pt x="109" y="6"/>
                  </a:cubicBezTo>
                  <a:cubicBezTo>
                    <a:pt x="85" y="0"/>
                    <a:pt x="61" y="14"/>
                    <a:pt x="55" y="38"/>
                  </a:cubicBezTo>
                  <a:cubicBezTo>
                    <a:pt x="6" y="230"/>
                    <a:pt x="6" y="230"/>
                    <a:pt x="6" y="230"/>
                  </a:cubicBezTo>
                  <a:cubicBezTo>
                    <a:pt x="0" y="254"/>
                    <a:pt x="15" y="278"/>
                    <a:pt x="38" y="284"/>
                  </a:cubicBezTo>
                  <a:cubicBezTo>
                    <a:pt x="161" y="315"/>
                    <a:pt x="161" y="315"/>
                    <a:pt x="161" y="315"/>
                  </a:cubicBezTo>
                  <a:cubicBezTo>
                    <a:pt x="135" y="192"/>
                    <a:pt x="135" y="192"/>
                    <a:pt x="135" y="192"/>
                  </a:cubicBezTo>
                  <a:cubicBezTo>
                    <a:pt x="127" y="152"/>
                    <a:pt x="147" y="131"/>
                    <a:pt x="191"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7" name="Freeform 18"/>
            <p:cNvSpPr/>
            <p:nvPr/>
          </p:nvSpPr>
          <p:spPr bwMode="auto">
            <a:xfrm>
              <a:off x="2536825" y="1800225"/>
              <a:ext cx="100013" cy="98425"/>
            </a:xfrm>
            <a:custGeom>
              <a:avLst/>
              <a:gdLst>
                <a:gd name="T0" fmla="*/ 39 w 66"/>
                <a:gd name="T1" fmla="*/ 63 h 66"/>
                <a:gd name="T2" fmla="*/ 63 w 66"/>
                <a:gd name="T3" fmla="*/ 27 h 66"/>
                <a:gd name="T4" fmla="*/ 27 w 66"/>
                <a:gd name="T5" fmla="*/ 4 h 66"/>
                <a:gd name="T6" fmla="*/ 3 w 66"/>
                <a:gd name="T7" fmla="*/ 40 h 66"/>
                <a:gd name="T8" fmla="*/ 39 w 66"/>
                <a:gd name="T9" fmla="*/ 63 h 66"/>
              </a:gdLst>
              <a:ahLst/>
              <a:cxnLst>
                <a:cxn ang="0">
                  <a:pos x="T0" y="T1"/>
                </a:cxn>
                <a:cxn ang="0">
                  <a:pos x="T2" y="T3"/>
                </a:cxn>
                <a:cxn ang="0">
                  <a:pos x="T4" y="T5"/>
                </a:cxn>
                <a:cxn ang="0">
                  <a:pos x="T6" y="T7"/>
                </a:cxn>
                <a:cxn ang="0">
                  <a:pos x="T8" y="T9"/>
                </a:cxn>
              </a:cxnLst>
              <a:rect l="0" t="0" r="r" b="b"/>
              <a:pathLst>
                <a:path w="66" h="66">
                  <a:moveTo>
                    <a:pt x="39" y="63"/>
                  </a:moveTo>
                  <a:cubicBezTo>
                    <a:pt x="56" y="59"/>
                    <a:pt x="66" y="43"/>
                    <a:pt x="63" y="27"/>
                  </a:cubicBezTo>
                  <a:cubicBezTo>
                    <a:pt x="59" y="11"/>
                    <a:pt x="43" y="0"/>
                    <a:pt x="27" y="4"/>
                  </a:cubicBezTo>
                  <a:cubicBezTo>
                    <a:pt x="10" y="7"/>
                    <a:pt x="0" y="23"/>
                    <a:pt x="3" y="40"/>
                  </a:cubicBezTo>
                  <a:cubicBezTo>
                    <a:pt x="7" y="56"/>
                    <a:pt x="23" y="66"/>
                    <a:pt x="3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8" name="Freeform 19"/>
            <p:cNvSpPr>
              <a:spLocks noEditPoints="1"/>
            </p:cNvSpPr>
            <p:nvPr/>
          </p:nvSpPr>
          <p:spPr bwMode="auto">
            <a:xfrm>
              <a:off x="2435225" y="1646238"/>
              <a:ext cx="666750" cy="538163"/>
            </a:xfrm>
            <a:custGeom>
              <a:avLst/>
              <a:gdLst>
                <a:gd name="T0" fmla="*/ 342 w 441"/>
                <a:gd name="T1" fmla="*/ 5 h 355"/>
                <a:gd name="T2" fmla="*/ 40 w 441"/>
                <a:gd name="T3" fmla="*/ 69 h 355"/>
                <a:gd name="T4" fmla="*/ 6 w 441"/>
                <a:gd name="T5" fmla="*/ 122 h 355"/>
                <a:gd name="T6" fmla="*/ 47 w 441"/>
                <a:gd name="T7" fmla="*/ 316 h 355"/>
                <a:gd name="T8" fmla="*/ 99 w 441"/>
                <a:gd name="T9" fmla="*/ 350 h 355"/>
                <a:gd name="T10" fmla="*/ 401 w 441"/>
                <a:gd name="T11" fmla="*/ 286 h 355"/>
                <a:gd name="T12" fmla="*/ 435 w 441"/>
                <a:gd name="T13" fmla="*/ 234 h 355"/>
                <a:gd name="T14" fmla="*/ 394 w 441"/>
                <a:gd name="T15" fmla="*/ 39 h 355"/>
                <a:gd name="T16" fmla="*/ 342 w 441"/>
                <a:gd name="T17" fmla="*/ 5 h 355"/>
                <a:gd name="T18" fmla="*/ 414 w 441"/>
                <a:gd name="T19" fmla="*/ 238 h 355"/>
                <a:gd name="T20" fmla="*/ 397 w 441"/>
                <a:gd name="T21" fmla="*/ 264 h 355"/>
                <a:gd name="T22" fmla="*/ 95 w 441"/>
                <a:gd name="T23" fmla="*/ 329 h 355"/>
                <a:gd name="T24" fmla="*/ 68 w 441"/>
                <a:gd name="T25" fmla="*/ 312 h 355"/>
                <a:gd name="T26" fmla="*/ 27 w 441"/>
                <a:gd name="T27" fmla="*/ 117 h 355"/>
                <a:gd name="T28" fmla="*/ 44 w 441"/>
                <a:gd name="T29" fmla="*/ 91 h 355"/>
                <a:gd name="T30" fmla="*/ 346 w 441"/>
                <a:gd name="T31" fmla="*/ 27 h 355"/>
                <a:gd name="T32" fmla="*/ 373 w 441"/>
                <a:gd name="T33" fmla="*/ 44 h 355"/>
                <a:gd name="T34" fmla="*/ 414 w 441"/>
                <a:gd name="T35" fmla="*/ 2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355">
                  <a:moveTo>
                    <a:pt x="342" y="5"/>
                  </a:moveTo>
                  <a:cubicBezTo>
                    <a:pt x="40" y="69"/>
                    <a:pt x="40" y="69"/>
                    <a:pt x="40" y="69"/>
                  </a:cubicBezTo>
                  <a:cubicBezTo>
                    <a:pt x="16" y="75"/>
                    <a:pt x="0" y="98"/>
                    <a:pt x="6" y="122"/>
                  </a:cubicBezTo>
                  <a:cubicBezTo>
                    <a:pt x="47" y="316"/>
                    <a:pt x="47" y="316"/>
                    <a:pt x="47" y="316"/>
                  </a:cubicBezTo>
                  <a:cubicBezTo>
                    <a:pt x="52" y="340"/>
                    <a:pt x="75" y="355"/>
                    <a:pt x="99" y="350"/>
                  </a:cubicBezTo>
                  <a:cubicBezTo>
                    <a:pt x="401" y="286"/>
                    <a:pt x="401" y="286"/>
                    <a:pt x="401" y="286"/>
                  </a:cubicBezTo>
                  <a:cubicBezTo>
                    <a:pt x="425" y="281"/>
                    <a:pt x="441" y="258"/>
                    <a:pt x="435" y="234"/>
                  </a:cubicBezTo>
                  <a:cubicBezTo>
                    <a:pt x="394" y="39"/>
                    <a:pt x="394" y="39"/>
                    <a:pt x="394" y="39"/>
                  </a:cubicBezTo>
                  <a:cubicBezTo>
                    <a:pt x="389" y="16"/>
                    <a:pt x="366" y="0"/>
                    <a:pt x="342" y="5"/>
                  </a:cubicBezTo>
                  <a:close/>
                  <a:moveTo>
                    <a:pt x="414" y="238"/>
                  </a:moveTo>
                  <a:cubicBezTo>
                    <a:pt x="416" y="250"/>
                    <a:pt x="409" y="262"/>
                    <a:pt x="397" y="264"/>
                  </a:cubicBezTo>
                  <a:cubicBezTo>
                    <a:pt x="95" y="329"/>
                    <a:pt x="95" y="329"/>
                    <a:pt x="95" y="329"/>
                  </a:cubicBezTo>
                  <a:cubicBezTo>
                    <a:pt x="83" y="331"/>
                    <a:pt x="71" y="323"/>
                    <a:pt x="68" y="312"/>
                  </a:cubicBezTo>
                  <a:cubicBezTo>
                    <a:pt x="27" y="117"/>
                    <a:pt x="27" y="117"/>
                    <a:pt x="27" y="117"/>
                  </a:cubicBezTo>
                  <a:cubicBezTo>
                    <a:pt x="25" y="105"/>
                    <a:pt x="32" y="94"/>
                    <a:pt x="44" y="91"/>
                  </a:cubicBezTo>
                  <a:cubicBezTo>
                    <a:pt x="346" y="27"/>
                    <a:pt x="346" y="27"/>
                    <a:pt x="346" y="27"/>
                  </a:cubicBezTo>
                  <a:cubicBezTo>
                    <a:pt x="358" y="24"/>
                    <a:pt x="370" y="32"/>
                    <a:pt x="373" y="44"/>
                  </a:cubicBezTo>
                  <a:lnTo>
                    <a:pt x="41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9" name="Freeform 20"/>
            <p:cNvSpPr/>
            <p:nvPr/>
          </p:nvSpPr>
          <p:spPr bwMode="auto">
            <a:xfrm>
              <a:off x="2582863" y="1816100"/>
              <a:ext cx="465138" cy="309563"/>
            </a:xfrm>
            <a:custGeom>
              <a:avLst/>
              <a:gdLst>
                <a:gd name="T0" fmla="*/ 150 w 293"/>
                <a:gd name="T1" fmla="*/ 73 h 195"/>
                <a:gd name="T2" fmla="*/ 114 w 293"/>
                <a:gd name="T3" fmla="*/ 51 h 195"/>
                <a:gd name="T4" fmla="*/ 79 w 293"/>
                <a:gd name="T5" fmla="*/ 133 h 195"/>
                <a:gd name="T6" fmla="*/ 27 w 293"/>
                <a:gd name="T7" fmla="*/ 110 h 195"/>
                <a:gd name="T8" fmla="*/ 0 w 293"/>
                <a:gd name="T9" fmla="*/ 195 h 195"/>
                <a:gd name="T10" fmla="*/ 293 w 293"/>
                <a:gd name="T11" fmla="*/ 133 h 195"/>
                <a:gd name="T12" fmla="*/ 274 w 293"/>
                <a:gd name="T13" fmla="*/ 43 h 195"/>
                <a:gd name="T14" fmla="*/ 197 w 293"/>
                <a:gd name="T15" fmla="*/ 0 h 195"/>
                <a:gd name="T16" fmla="*/ 150 w 293"/>
                <a:gd name="T17" fmla="*/ 7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95">
                  <a:moveTo>
                    <a:pt x="150" y="73"/>
                  </a:moveTo>
                  <a:lnTo>
                    <a:pt x="114" y="51"/>
                  </a:lnTo>
                  <a:lnTo>
                    <a:pt x="79" y="133"/>
                  </a:lnTo>
                  <a:lnTo>
                    <a:pt x="27" y="110"/>
                  </a:lnTo>
                  <a:lnTo>
                    <a:pt x="0" y="195"/>
                  </a:lnTo>
                  <a:lnTo>
                    <a:pt x="293" y="133"/>
                  </a:lnTo>
                  <a:lnTo>
                    <a:pt x="274" y="43"/>
                  </a:lnTo>
                  <a:lnTo>
                    <a:pt x="197" y="0"/>
                  </a:lnTo>
                  <a:lnTo>
                    <a:pt x="1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eaLnBrk="0" fontAlgn="base" hangingPunct="0">
                <a:spcBef>
                  <a:spcPct val="0"/>
                </a:spcBef>
                <a:spcAft>
                  <a:spcPct val="0"/>
                </a:spcAft>
              </a:pPr>
              <a:endParaRPr lang="zh-CN" altLang="en-US" sz="2400">
                <a:solidFill>
                  <a:schemeClr val="bg2">
                    <a:lumMod val="2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sp>
        <p:nvSpPr>
          <p:cNvPr id="14" name="矩形 13"/>
          <p:cNvSpPr/>
          <p:nvPr/>
        </p:nvSpPr>
        <p:spPr>
          <a:xfrm>
            <a:off x="3482883" y="1232860"/>
            <a:ext cx="7989771" cy="874407"/>
          </a:xfrm>
          <a:prstGeom prst="rect">
            <a:avLst/>
          </a:prstGeom>
        </p:spPr>
        <p:txBody>
          <a:bodyPr wrap="square">
            <a:spAutoFit/>
          </a:bodyPr>
          <a:lstStyle/>
          <a:p>
            <a:pPr algn="l">
              <a:lnSpc>
                <a:spcPct val="150000"/>
              </a:lnSpc>
              <a:spcAft>
                <a:spcPts val="600"/>
              </a:spcAft>
            </a:pPr>
            <a:r>
              <a:rPr lang="zh-CN" altLang="en-US"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认知的实质是</a:t>
            </a:r>
            <a:r>
              <a:rPr lang="zh-CN" altLang="en-US" dirty="0">
                <a:solidFill>
                  <a:srgbClr val="FF0000"/>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适应</a:t>
            </a:r>
            <a:r>
              <a:rPr lang="zh-CN" altLang="en-US"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，即儿童的认知是在已有图式的基础上，通过同化顺应和平衡，不断从低级向高级发展。</a:t>
            </a:r>
            <a:endParaRPr lang="zh-CN" altLang="en-US" dirty="0">
              <a:solidFill>
                <a:schemeClr val="tx1">
                  <a:lumMod val="65000"/>
                  <a:lumOff val="3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sp>
        <p:nvSpPr>
          <p:cNvPr id="15" name="矩形 14"/>
          <p:cNvSpPr/>
          <p:nvPr/>
        </p:nvSpPr>
        <p:spPr>
          <a:xfrm>
            <a:off x="132250" y="4213549"/>
            <a:ext cx="2804795" cy="497957"/>
          </a:xfrm>
          <a:prstGeom prst="rect">
            <a:avLst/>
          </a:prstGeom>
        </p:spPr>
        <p:txBody>
          <a:bodyPr wrap="square">
            <a:spAutoFit/>
          </a:bodyPr>
          <a:lstStyle/>
          <a:p>
            <a:pPr algn="ctr">
              <a:lnSpc>
                <a:spcPct val="120000"/>
              </a:lnSpc>
            </a:pPr>
            <a:r>
              <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rPr>
              <a:t>认知发展的实质</a:t>
            </a:r>
            <a:endParaRPr lang="zh-CN" altLang="en-US" sz="2400" b="1" dirty="0">
              <a:solidFill>
                <a:schemeClr val="accent2">
                  <a:lumMod val="75000"/>
                </a:schemeClr>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endParaRPr>
          </a:p>
        </p:txBody>
      </p:sp>
      <p:grpSp>
        <p:nvGrpSpPr>
          <p:cNvPr id="18" name="组合 17"/>
          <p:cNvGrpSpPr/>
          <p:nvPr/>
        </p:nvGrpSpPr>
        <p:grpSpPr>
          <a:xfrm>
            <a:off x="124748" y="266306"/>
            <a:ext cx="4420358" cy="903017"/>
            <a:chOff x="477086" y="307813"/>
            <a:chExt cx="4420358" cy="903017"/>
          </a:xfrm>
        </p:grpSpPr>
        <p:grpSp>
          <p:nvGrpSpPr>
            <p:cNvPr id="19" name="组合 18"/>
            <p:cNvGrpSpPr/>
            <p:nvPr/>
          </p:nvGrpSpPr>
          <p:grpSpPr>
            <a:xfrm>
              <a:off x="477086" y="440950"/>
              <a:ext cx="785657" cy="739766"/>
              <a:chOff x="4047600" y="12678"/>
              <a:chExt cx="3444796" cy="3243583"/>
            </a:xfrm>
          </p:grpSpPr>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8093907">
                <a:off x="3828049" y="232229"/>
                <a:ext cx="3242596" cy="2803493"/>
              </a:xfrm>
              <a:prstGeom prst="rect">
                <a:avLst/>
              </a:prstGeom>
            </p:spPr>
          </p:pic>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8039" y="511971"/>
                <a:ext cx="3334357" cy="2744290"/>
              </a:xfrm>
              <a:prstGeom prst="rect">
                <a:avLst/>
              </a:prstGeom>
            </p:spPr>
          </p:pic>
        </p:grpSp>
        <p:grpSp>
          <p:nvGrpSpPr>
            <p:cNvPr id="20" name="组合 19"/>
            <p:cNvGrpSpPr/>
            <p:nvPr/>
          </p:nvGrpSpPr>
          <p:grpSpPr>
            <a:xfrm>
              <a:off x="1367834" y="307813"/>
              <a:ext cx="3529610" cy="903017"/>
              <a:chOff x="407232" y="2701993"/>
              <a:chExt cx="3529610" cy="903017"/>
            </a:xfrm>
          </p:grpSpPr>
          <p:sp>
            <p:nvSpPr>
              <p:cNvPr id="21" name="文本框 21"/>
              <p:cNvSpPr txBox="1"/>
              <p:nvPr/>
            </p:nvSpPr>
            <p:spPr>
              <a:xfrm>
                <a:off x="407232" y="2701993"/>
                <a:ext cx="352961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zh-CN" sz="2400" i="1" dirty="0">
                    <a:solidFill>
                      <a:srgbClr val="000000"/>
                    </a:solidFill>
                    <a:latin typeface="+mj-lt"/>
                    <a:sym typeface="+mn-ea"/>
                  </a:rPr>
                  <a:t>Piaget’s Theories </a:t>
                </a:r>
                <a:endParaRPr lang="zh-CN" altLang="en-US" sz="2400" i="1" dirty="0">
                  <a:solidFill>
                    <a:srgbClr val="000000"/>
                  </a:solidFill>
                  <a:latin typeface="+mj-lt"/>
                  <a:sym typeface="字魂105号-简雅黑" panose="00000500000000000000" pitchFamily="2" charset="-122"/>
                </a:endParaRPr>
              </a:p>
            </p:txBody>
          </p:sp>
          <p:sp>
            <p:nvSpPr>
              <p:cNvPr id="22" name="文本框 19"/>
              <p:cNvSpPr txBox="1"/>
              <p:nvPr/>
            </p:nvSpPr>
            <p:spPr>
              <a:xfrm>
                <a:off x="673667" y="3204900"/>
                <a:ext cx="1823356" cy="400110"/>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rPr>
                  <a:t>皮亚杰的理论</a:t>
                </a:r>
                <a:endParaRPr lang="zh-CN" altLang="en-US" sz="2000" b="1" dirty="0">
                  <a:solidFill>
                    <a:srgbClr val="454545"/>
                  </a:solidFill>
                  <a:latin typeface="+mj-lt"/>
                  <a:ea typeface="字魂105号-简雅黑" panose="00000500000000000000" pitchFamily="2" charset="-122"/>
                  <a:cs typeface="+mn-ea"/>
                  <a:sym typeface="字魂105号-简雅黑" panose="00000500000000000000" pitchFamily="2" charset="-122"/>
                </a:endParaRPr>
              </a:p>
            </p:txBody>
          </p:sp>
        </p:grpSp>
      </p:grpSp>
      <p:graphicFrame>
        <p:nvGraphicFramePr>
          <p:cNvPr id="27" name="表格 26"/>
          <p:cNvGraphicFramePr/>
          <p:nvPr>
            <p:custDataLst>
              <p:tags r:id="rId3"/>
            </p:custDataLst>
          </p:nvPr>
        </p:nvGraphicFramePr>
        <p:xfrm>
          <a:off x="3482884" y="2223541"/>
          <a:ext cx="7989770" cy="4053320"/>
        </p:xfrm>
        <a:graphic>
          <a:graphicData uri="http://schemas.openxmlformats.org/drawingml/2006/table">
            <a:tbl>
              <a:tblPr firstRow="1" bandRow="1">
                <a:tableStyleId>{35758FB7-9AC5-4552-8A53-C91805E547FA}</a:tableStyleId>
              </a:tblPr>
              <a:tblGrid>
                <a:gridCol w="1525795"/>
                <a:gridCol w="1340146"/>
                <a:gridCol w="3750541"/>
                <a:gridCol w="1373288"/>
              </a:tblGrid>
              <a:tr h="491058">
                <a:tc rowSpan="5">
                  <a:txBody>
                    <a:bodyPr/>
                    <a:lstStyle/>
                    <a:p>
                      <a:pPr algn="ctr">
                        <a:buNone/>
                      </a:pPr>
                      <a:endParaRPr lang="zh-CN" altLang="en-US" sz="1600" dirty="0"/>
                    </a:p>
                    <a:p>
                      <a:pPr algn="ctr">
                        <a:buNone/>
                      </a:pPr>
                      <a:endParaRPr lang="zh-CN" altLang="en-US" sz="1600" dirty="0"/>
                    </a:p>
                    <a:p>
                      <a:pPr algn="ctr">
                        <a:buNone/>
                      </a:pPr>
                      <a:endParaRPr lang="zh-CN" altLang="en-US" sz="1600" dirty="0"/>
                    </a:p>
                    <a:p>
                      <a:pPr algn="ctr">
                        <a:buNone/>
                      </a:pPr>
                      <a:endParaRPr lang="zh-CN" altLang="en-US" sz="1600" dirty="0"/>
                    </a:p>
                    <a:p>
                      <a:pPr algn="ctr">
                        <a:buNone/>
                      </a:pPr>
                      <a:endParaRPr lang="en-US" altLang="zh-CN" sz="1400" dirty="0"/>
                    </a:p>
                    <a:p>
                      <a:pPr algn="ctr">
                        <a:buNone/>
                      </a:pPr>
                      <a:endParaRPr lang="en-US" altLang="zh-CN" sz="1400" dirty="0"/>
                    </a:p>
                    <a:p>
                      <a:pPr algn="ctr">
                        <a:buNone/>
                      </a:pPr>
                      <a:endParaRPr lang="en-US" altLang="zh-CN" sz="1400" dirty="0"/>
                    </a:p>
                    <a:p>
                      <a:pPr algn="ctr">
                        <a:buNone/>
                      </a:pPr>
                      <a:endParaRPr lang="en-US" altLang="zh-CN" sz="1400" dirty="0"/>
                    </a:p>
                    <a:p>
                      <a:pPr algn="ctr">
                        <a:buNone/>
                      </a:pPr>
                      <a:r>
                        <a:rPr lang="zh-CN" altLang="en-US" sz="1400" dirty="0">
                          <a:solidFill>
                            <a:schemeClr val="accent3"/>
                          </a:solidFill>
                        </a:rPr>
                        <a:t>皮亚杰理论</a:t>
                      </a:r>
                      <a:endParaRPr lang="en-US" altLang="zh-CN" sz="1400" dirty="0">
                        <a:solidFill>
                          <a:schemeClr val="accent3"/>
                        </a:solidFill>
                      </a:endParaRPr>
                    </a:p>
                    <a:p>
                      <a:pPr algn="ctr">
                        <a:buNone/>
                      </a:pPr>
                      <a:endParaRPr lang="en-US" altLang="zh-CN" sz="1400" dirty="0">
                        <a:solidFill>
                          <a:schemeClr val="accent3"/>
                        </a:solidFill>
                      </a:endParaRPr>
                    </a:p>
                    <a:p>
                      <a:pPr algn="ctr">
                        <a:buNone/>
                      </a:pPr>
                      <a:r>
                        <a:rPr lang="zh-CN" altLang="en-US" sz="1400" dirty="0">
                          <a:solidFill>
                            <a:schemeClr val="accent3"/>
                          </a:solidFill>
                        </a:rPr>
                        <a:t>认知发展的实质</a:t>
                      </a:r>
                      <a:endParaRPr lang="zh-CN" altLang="en-US" sz="1400" dirty="0">
                        <a:solidFill>
                          <a:schemeClr val="accent3"/>
                        </a:solidFill>
                      </a:endParaRPr>
                    </a:p>
                    <a:p>
                      <a:pPr algn="ctr">
                        <a:buNone/>
                      </a:pPr>
                      <a:endParaRPr lang="zh-CN" altLang="en-US" sz="1600" dirty="0"/>
                    </a:p>
                  </a:txBody>
                  <a:tcPr/>
                </a:tc>
                <a:tc>
                  <a:txBody>
                    <a:bodyPr/>
                    <a:lstStyle/>
                    <a:p>
                      <a:pPr algn="ctr">
                        <a:buNone/>
                      </a:pPr>
                      <a:r>
                        <a:rPr lang="zh-CN" altLang="en-US" dirty="0">
                          <a:solidFill>
                            <a:schemeClr val="accent3"/>
                          </a:solidFill>
                        </a:rPr>
                        <a:t>过程</a:t>
                      </a:r>
                      <a:endParaRPr lang="zh-CN" altLang="en-US" dirty="0">
                        <a:solidFill>
                          <a:schemeClr val="accent3"/>
                        </a:solidFill>
                      </a:endParaRPr>
                    </a:p>
                  </a:txBody>
                  <a:tcPr/>
                </a:tc>
                <a:tc>
                  <a:txBody>
                    <a:bodyPr/>
                    <a:lstStyle/>
                    <a:p>
                      <a:pPr algn="ctr">
                        <a:buNone/>
                      </a:pPr>
                      <a:r>
                        <a:rPr lang="zh-CN" altLang="en-US" dirty="0">
                          <a:solidFill>
                            <a:schemeClr val="accent3"/>
                          </a:solidFill>
                        </a:rPr>
                        <a:t>含义</a:t>
                      </a:r>
                      <a:endParaRPr lang="zh-CN" altLang="en-US" dirty="0">
                        <a:solidFill>
                          <a:schemeClr val="accent3"/>
                        </a:solidFill>
                      </a:endParaRPr>
                    </a:p>
                  </a:txBody>
                  <a:tcPr/>
                </a:tc>
                <a:tc>
                  <a:txBody>
                    <a:bodyPr/>
                    <a:lstStyle/>
                    <a:p>
                      <a:pPr algn="ctr">
                        <a:buNone/>
                      </a:pPr>
                      <a:r>
                        <a:rPr lang="zh-CN" altLang="en-US" dirty="0">
                          <a:solidFill>
                            <a:schemeClr val="accent3"/>
                          </a:solidFill>
                        </a:rPr>
                        <a:t>特点</a:t>
                      </a:r>
                      <a:endParaRPr lang="zh-CN" altLang="en-US" dirty="0">
                        <a:solidFill>
                          <a:schemeClr val="accent3"/>
                        </a:solidFill>
                      </a:endParaRPr>
                    </a:p>
                  </a:txBody>
                  <a:tcPr/>
                </a:tc>
              </a:tr>
              <a:tr h="879846">
                <a:tc vMerge="1">
                  <a:tcPr/>
                </a:tc>
                <a:tc>
                  <a:txBody>
                    <a:bodyPr/>
                    <a:lstStyle/>
                    <a:p>
                      <a:pPr algn="ctr">
                        <a:buNone/>
                      </a:pPr>
                      <a:endParaRPr lang="en-US" altLang="zh-CN" dirty="0"/>
                    </a:p>
                    <a:p>
                      <a:pPr algn="ctr">
                        <a:buNone/>
                      </a:pPr>
                      <a:r>
                        <a:rPr lang="zh-CN" altLang="en-US" dirty="0"/>
                        <a:t>图式</a:t>
                      </a:r>
                      <a:endParaRPr lang="zh-CN" altLang="en-US" dirty="0"/>
                    </a:p>
                  </a:txBody>
                  <a:tcPr/>
                </a:tc>
                <a:tc>
                  <a:txBody>
                    <a:bodyPr/>
                    <a:lstStyle/>
                    <a:p>
                      <a:pPr>
                        <a:buNone/>
                      </a:pPr>
                      <a:endParaRPr lang="en-US" altLang="zh-CN" dirty="0"/>
                    </a:p>
                    <a:p>
                      <a:pPr>
                        <a:buNone/>
                      </a:pPr>
                      <a:r>
                        <a:rPr lang="zh-CN" altLang="en-US" dirty="0"/>
                        <a:t>儿童用来适应环境的认知结构、行文或思维模式</a:t>
                      </a:r>
                      <a:endParaRPr lang="zh-CN" altLang="en-US" dirty="0"/>
                    </a:p>
                  </a:txBody>
                  <a:tcPr/>
                </a:tc>
                <a:tc>
                  <a:txBody>
                    <a:bodyPr/>
                    <a:lstStyle/>
                    <a:p>
                      <a:pPr>
                        <a:buNone/>
                      </a:pPr>
                      <a:r>
                        <a:rPr lang="zh-CN" altLang="en-US" dirty="0"/>
                        <a:t>有组织、可重复</a:t>
                      </a:r>
                      <a:endParaRPr lang="zh-CN" altLang="en-US" dirty="0"/>
                    </a:p>
                  </a:txBody>
                  <a:tcPr/>
                </a:tc>
              </a:tr>
              <a:tr h="879846">
                <a:tc vMerge="1">
                  <a:tcPr/>
                </a:tc>
                <a:tc>
                  <a:txBody>
                    <a:bodyPr/>
                    <a:lstStyle/>
                    <a:p>
                      <a:pPr algn="ctr">
                        <a:buNone/>
                      </a:pPr>
                      <a:endParaRPr lang="en-US" altLang="zh-CN" dirty="0"/>
                    </a:p>
                    <a:p>
                      <a:pPr algn="ctr">
                        <a:buNone/>
                      </a:pPr>
                      <a:r>
                        <a:rPr lang="zh-CN" altLang="en-US" dirty="0"/>
                        <a:t>同化</a:t>
                      </a:r>
                      <a:endParaRPr lang="zh-CN" altLang="en-US" dirty="0"/>
                    </a:p>
                  </a:txBody>
                  <a:tcPr/>
                </a:tc>
                <a:tc>
                  <a:txBody>
                    <a:bodyPr/>
                    <a:lstStyle/>
                    <a:p>
                      <a:pPr>
                        <a:buNone/>
                      </a:pPr>
                      <a:endParaRPr lang="en-US" altLang="zh-CN" dirty="0"/>
                    </a:p>
                    <a:p>
                      <a:pPr>
                        <a:buNone/>
                      </a:pPr>
                      <a:r>
                        <a:rPr lang="zh-CN" altLang="en-US" dirty="0"/>
                        <a:t>儿童把新的刺激纳入已有图式中的认知过程</a:t>
                      </a:r>
                      <a:endParaRPr lang="zh-CN" altLang="en-US" dirty="0"/>
                    </a:p>
                  </a:txBody>
                  <a:tcPr/>
                </a:tc>
                <a:tc>
                  <a:txBody>
                    <a:bodyPr/>
                    <a:lstStyle/>
                    <a:p>
                      <a:pPr algn="ctr">
                        <a:buNone/>
                      </a:pPr>
                      <a:r>
                        <a:rPr lang="zh-CN" altLang="en-US" dirty="0"/>
                        <a:t>量变</a:t>
                      </a:r>
                      <a:endParaRPr lang="zh-CN" altLang="en-US" dirty="0"/>
                    </a:p>
                  </a:txBody>
                  <a:tcPr/>
                </a:tc>
              </a:tr>
              <a:tr h="879846">
                <a:tc vMerge="1">
                  <a:tcPr/>
                </a:tc>
                <a:tc>
                  <a:txBody>
                    <a:bodyPr/>
                    <a:lstStyle/>
                    <a:p>
                      <a:pPr algn="ctr">
                        <a:buNone/>
                      </a:pPr>
                      <a:endParaRPr lang="en-US" altLang="zh-CN" dirty="0"/>
                    </a:p>
                    <a:p>
                      <a:pPr algn="ctr">
                        <a:buNone/>
                      </a:pPr>
                      <a:r>
                        <a:rPr lang="zh-CN" altLang="en-US" dirty="0"/>
                        <a:t>顺应</a:t>
                      </a:r>
                      <a:endParaRPr lang="zh-CN" altLang="en-US" dirty="0"/>
                    </a:p>
                  </a:txBody>
                  <a:tcPr/>
                </a:tc>
                <a:tc>
                  <a:txBody>
                    <a:bodyPr/>
                    <a:lstStyle/>
                    <a:p>
                      <a:pPr>
                        <a:buNone/>
                      </a:pPr>
                      <a:endParaRPr lang="en-US" altLang="zh-CN" dirty="0"/>
                    </a:p>
                    <a:p>
                      <a:pPr>
                        <a:buNone/>
                      </a:pPr>
                      <a:r>
                        <a:rPr lang="zh-CN" altLang="en-US" dirty="0"/>
                        <a:t>儿童通过改变已有图式或形成新图式来适应新刺激的认知过程</a:t>
                      </a:r>
                      <a:endParaRPr lang="zh-CN" altLang="en-US" dirty="0"/>
                    </a:p>
                  </a:txBody>
                  <a:tcPr/>
                </a:tc>
                <a:tc>
                  <a:txBody>
                    <a:bodyPr/>
                    <a:lstStyle/>
                    <a:p>
                      <a:pPr algn="ctr">
                        <a:buNone/>
                      </a:pPr>
                      <a:r>
                        <a:rPr lang="zh-CN" altLang="en-US" dirty="0"/>
                        <a:t>质变</a:t>
                      </a:r>
                      <a:endParaRPr lang="zh-CN" altLang="en-US" dirty="0"/>
                    </a:p>
                  </a:txBody>
                  <a:tcPr/>
                </a:tc>
              </a:tr>
              <a:tr h="819062">
                <a:tc vMerge="1">
                  <a:tcPr/>
                </a:tc>
                <a:tc>
                  <a:txBody>
                    <a:bodyPr/>
                    <a:lstStyle/>
                    <a:p>
                      <a:pPr algn="ctr">
                        <a:buNone/>
                      </a:pPr>
                      <a:endParaRPr lang="en-US" altLang="zh-CN" dirty="0"/>
                    </a:p>
                    <a:p>
                      <a:pPr algn="ctr">
                        <a:buNone/>
                      </a:pPr>
                      <a:r>
                        <a:rPr lang="zh-CN" altLang="en-US" dirty="0"/>
                        <a:t>平衡</a:t>
                      </a:r>
                      <a:endParaRPr lang="zh-CN" altLang="en-US" dirty="0"/>
                    </a:p>
                  </a:txBody>
                  <a:tcPr/>
                </a:tc>
                <a:tc>
                  <a:txBody>
                    <a:bodyPr/>
                    <a:lstStyle/>
                    <a:p>
                      <a:pPr>
                        <a:buNone/>
                      </a:pPr>
                      <a:endParaRPr lang="en-US" altLang="zh-CN" dirty="0"/>
                    </a:p>
                    <a:p>
                      <a:pPr>
                        <a:buNone/>
                      </a:pPr>
                      <a:r>
                        <a:rPr lang="zh-CN" altLang="en-US" dirty="0"/>
                        <a:t>同化和顺应之间的均衡</a:t>
                      </a:r>
                      <a:endParaRPr lang="zh-CN" altLang="en-US" dirty="0"/>
                    </a:p>
                  </a:txBody>
                  <a:tcPr/>
                </a:tc>
                <a:tc>
                  <a:txBody>
                    <a:bodyPr/>
                    <a:lstStyle/>
                    <a:p>
                      <a:pPr>
                        <a:buNone/>
                      </a:pPr>
                      <a:r>
                        <a:rPr lang="zh-CN" altLang="en-US" dirty="0"/>
                        <a:t>平衡与不平衡交替</a:t>
                      </a:r>
                      <a:endParaRPr lang="zh-CN" altLang="en-US" dirty="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97_1*m_h_i*1_1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97_1*m_h_i*1_1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8.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7_1*m_h_a*1_1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2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201497_1*m_h_h_a*1_1_1_1"/>
  <p:tag name="KSO_WM_TEMPLATE_CATEGORY" val="diagram"/>
  <p:tag name="KSO_WM_TEMPLATE_INDEX" val="20201497"/>
  <p:tag name="KSO_WM_UNIT_LAYERLEVEL" val="1_1_1_1"/>
  <p:tag name="KSO_WM_TAG_VERSION" val="1.0"/>
  <p:tag name="KSO_WM_BEAUTIFY_FLAG" val="#wm#"/>
  <p:tag name="KSO_WM_UNIT_PRESET_TEXT" val="添加标题"/>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97_1*m_h_i*1_2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7_1*m_h_a*1_2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2.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201497_1*m_h_h_a*1_2_1_1"/>
  <p:tag name="KSO_WM_TEMPLATE_CATEGORY" val="diagram"/>
  <p:tag name="KSO_WM_TEMPLATE_INDEX" val="20201497"/>
  <p:tag name="KSO_WM_UNIT_LAYERLEVEL" val="1_1_1_1"/>
  <p:tag name="KSO_WM_TAG_VERSION" val="1.0"/>
  <p:tag name="KSO_WM_BEAUTIFY_FLAG" val="#wm#"/>
  <p:tag name="KSO_WM_UNIT_PRESET_TEXT" val="添加标题"/>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97_1*m_h_i*1_3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97_1*m_h_i*1_3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5.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97_1*m_h_a*1_3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36.xml><?xml version="1.0" encoding="utf-8"?>
<p:tagLst xmlns:p="http://schemas.openxmlformats.org/presentationml/2006/main">
  <p:tag name="KSO_WM_UNIT_SUBTYPE" val="a"/>
  <p:tag name="KSO_WM_UNIT_NOCLEAR" val="0"/>
  <p:tag name="KSO_WM_UNIT_VALUE" val="18"/>
  <p:tag name="KSO_WM_UNIT_HIGHLIGHT" val="0"/>
  <p:tag name="KSO_WM_UNIT_COMPATIBLE" val="0"/>
  <p:tag name="KSO_WM_UNIT_DIAGRAM_ISNUMVISUAL" val="0"/>
  <p:tag name="KSO_WM_UNIT_DIAGRAM_ISREFERUNIT" val="0"/>
  <p:tag name="KSO_WM_DIAGRAM_GROUP_CODE" val="m1-1"/>
  <p:tag name="KSO_WM_UNIT_TYPE" val="m_h_h_f"/>
  <p:tag name="KSO_WM_UNIT_INDEX" val="1_3_1_1"/>
  <p:tag name="KSO_WM_UNIT_ID" val="diagram20201497_1*m_h_h_f*1_3_1_1"/>
  <p:tag name="KSO_WM_TEMPLATE_CATEGORY" val="diagram"/>
  <p:tag name="KSO_WM_TEMPLATE_INDEX" val="20201497"/>
  <p:tag name="KSO_WM_UNIT_LAYERLEVEL" val="1_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97_1*m_h_i*1_3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97_1*m_h_i*1_3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9.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97_1*m_h_a*1_3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97_1*m_h_i*1_2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ISPRING_PRESENTATION_TITLE" val="演示文稿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TABLE_BEAUTIFY" val="smartTable{c3486db7-70d2-489c-8ea3-630673bfaa49}"/>
</p:tagLst>
</file>

<file path=ppt/tags/tag7.xml><?xml version="1.0" encoding="utf-8"?>
<p:tagLst xmlns:p="http://schemas.openxmlformats.org/presentationml/2006/main">
  <p:tag name="KSO_WM_UNIT_TABLE_BEAUTIFY" val="smartTable{fb0540bd-3ae8-49db-8642-6fba87d2d27b}"/>
</p:tagLst>
</file>

<file path=ppt/tags/tag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1E4E79"/>
      </a:accent1>
      <a:accent2>
        <a:srgbClr val="1E4E79"/>
      </a:accent2>
      <a:accent3>
        <a:srgbClr val="ED7892"/>
      </a:accent3>
      <a:accent4>
        <a:srgbClr val="A7D7DA"/>
      </a:accent4>
      <a:accent5>
        <a:srgbClr val="F9D1D4"/>
      </a:accent5>
      <a:accent6>
        <a:srgbClr val="A7D7DA"/>
      </a:accent6>
      <a:hlink>
        <a:srgbClr val="0563C1"/>
      </a:hlink>
      <a:folHlink>
        <a:srgbClr val="954D72"/>
      </a:folHlink>
    </a:clrScheme>
    <a:fontScheme name="ufkyh5m1">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1E4E79"/>
    </a:accent1>
    <a:accent2>
      <a:srgbClr val="1E4E79"/>
    </a:accent2>
    <a:accent3>
      <a:srgbClr val="ED7892"/>
    </a:accent3>
    <a:accent4>
      <a:srgbClr val="A7D7DA"/>
    </a:accent4>
    <a:accent5>
      <a:srgbClr val="F9D1D4"/>
    </a:accent5>
    <a:accent6>
      <a:srgbClr val="A7D7DA"/>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1E4E79"/>
    </a:accent1>
    <a:accent2>
      <a:srgbClr val="1E4E79"/>
    </a:accent2>
    <a:accent3>
      <a:srgbClr val="ED7892"/>
    </a:accent3>
    <a:accent4>
      <a:srgbClr val="A7D7DA"/>
    </a:accent4>
    <a:accent5>
      <a:srgbClr val="F9D1D4"/>
    </a:accent5>
    <a:accent6>
      <a:srgbClr val="A7D7DA"/>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1E4E79"/>
    </a:accent1>
    <a:accent2>
      <a:srgbClr val="1E4E79"/>
    </a:accent2>
    <a:accent3>
      <a:srgbClr val="ED7892"/>
    </a:accent3>
    <a:accent4>
      <a:srgbClr val="A7D7DA"/>
    </a:accent4>
    <a:accent5>
      <a:srgbClr val="F9D1D4"/>
    </a:accent5>
    <a:accent6>
      <a:srgbClr val="A7D7DA"/>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4181</Words>
  <Application>WPS 演示</Application>
  <PresentationFormat>宽屏</PresentationFormat>
  <Paragraphs>452</Paragraphs>
  <Slides>31</Slides>
  <Notes>26</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31</vt:i4>
      </vt:variant>
    </vt:vector>
  </HeadingPairs>
  <TitlesOfParts>
    <vt:vector size="55" baseType="lpstr">
      <vt:lpstr>Arial</vt:lpstr>
      <vt:lpstr>宋体</vt:lpstr>
      <vt:lpstr>Wingdings</vt:lpstr>
      <vt:lpstr>TimesNewRomanPS-ItalicMT</vt:lpstr>
      <vt:lpstr>Segoe Print</vt:lpstr>
      <vt:lpstr>字魂105号-简雅黑</vt:lpstr>
      <vt:lpstr>黑体</vt:lpstr>
      <vt:lpstr>Microsoft Tai Le</vt:lpstr>
      <vt:lpstr>楷体</vt:lpstr>
      <vt:lpstr>微软雅黑</vt:lpstr>
      <vt:lpstr>Arial Unicode MS</vt:lpstr>
      <vt:lpstr>等线</vt:lpstr>
      <vt:lpstr>字魂59号-创粗黑</vt:lpstr>
      <vt:lpstr>Times New Roman</vt:lpstr>
      <vt:lpstr>Lato Light</vt:lpstr>
      <vt:lpstr>Helvetica Neue Medium</vt:lpstr>
      <vt:lpstr>Impact</vt:lpstr>
      <vt:lpstr>Calibri</vt:lpstr>
      <vt:lpstr>华文中宋</vt:lpstr>
      <vt:lpstr>新宋体</vt:lpstr>
      <vt:lpstr>Arial Black</vt:lpstr>
      <vt:lpstr>Bahnschrift Light Condensed</vt:lpstr>
      <vt:lpstr>Bahnschrift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演示文稿1</dc:title>
  <dc:creator>Administrator</dc:creator>
  <cp:lastModifiedBy>一</cp:lastModifiedBy>
  <cp:revision>62</cp:revision>
  <dcterms:created xsi:type="dcterms:W3CDTF">2019-02-15T09:03:00Z</dcterms:created>
  <dcterms:modified xsi:type="dcterms:W3CDTF">2020-09-26T16:40:16Z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