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 id="2147483933" r:id="rId2"/>
  </p:sldMasterIdLst>
  <p:notesMasterIdLst>
    <p:notesMasterId r:id="rId30"/>
  </p:notesMasterIdLst>
  <p:sldIdLst>
    <p:sldId id="256" r:id="rId3"/>
    <p:sldId id="293" r:id="rId4"/>
    <p:sldId id="292" r:id="rId5"/>
    <p:sldId id="258" r:id="rId6"/>
    <p:sldId id="283" r:id="rId7"/>
    <p:sldId id="284" r:id="rId8"/>
    <p:sldId id="285" r:id="rId9"/>
    <p:sldId id="294" r:id="rId10"/>
    <p:sldId id="261" r:id="rId11"/>
    <p:sldId id="287" r:id="rId12"/>
    <p:sldId id="260" r:id="rId13"/>
    <p:sldId id="263" r:id="rId14"/>
    <p:sldId id="264" r:id="rId15"/>
    <p:sldId id="265" r:id="rId16"/>
    <p:sldId id="267" r:id="rId17"/>
    <p:sldId id="268" r:id="rId18"/>
    <p:sldId id="269" r:id="rId19"/>
    <p:sldId id="270" r:id="rId20"/>
    <p:sldId id="271" r:id="rId21"/>
    <p:sldId id="272" r:id="rId22"/>
    <p:sldId id="273" r:id="rId23"/>
    <p:sldId id="274" r:id="rId24"/>
    <p:sldId id="275" r:id="rId25"/>
    <p:sldId id="277" r:id="rId26"/>
    <p:sldId id="278" r:id="rId27"/>
    <p:sldId id="279" r:id="rId28"/>
    <p:sldId id="2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550" autoAdjust="0"/>
  </p:normalViewPr>
  <p:slideViewPr>
    <p:cSldViewPr snapToGrid="0">
      <p:cViewPr varScale="1">
        <p:scale>
          <a:sx n="80" d="100"/>
          <a:sy n="80" d="100"/>
        </p:scale>
        <p:origin x="76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D2E38-188D-4107-B9A0-BF55CAA16239}" type="datetimeFigureOut">
              <a:rPr lang="zh-CN" altLang="en-US" smtClean="0"/>
              <a:t>2023/11/15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9FEBE-B19B-49A0-9538-5CFA8FA1D9DE}" type="slidenum">
              <a:rPr lang="zh-CN" altLang="en-US" smtClean="0"/>
              <a:t>‹#›</a:t>
            </a:fld>
            <a:endParaRPr lang="zh-CN" altLang="en-US"/>
          </a:p>
        </p:txBody>
      </p:sp>
    </p:spTree>
    <p:extLst>
      <p:ext uri="{BB962C8B-B14F-4D97-AF65-F5344CB8AC3E}">
        <p14:creationId xmlns:p14="http://schemas.microsoft.com/office/powerpoint/2010/main" val="169727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99FEBE-B19B-49A0-9538-5CFA8FA1D9DE}" type="slidenum">
              <a:rPr lang="zh-CN" altLang="en-US" smtClean="0"/>
              <a:t>5</a:t>
            </a:fld>
            <a:endParaRPr lang="zh-CN" altLang="en-US"/>
          </a:p>
        </p:txBody>
      </p:sp>
    </p:spTree>
    <p:extLst>
      <p:ext uri="{BB962C8B-B14F-4D97-AF65-F5344CB8AC3E}">
        <p14:creationId xmlns:p14="http://schemas.microsoft.com/office/powerpoint/2010/main" val="60166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99FEBE-B19B-49A0-9538-5CFA8FA1D9DE}" type="slidenum">
              <a:rPr lang="zh-CN" altLang="en-US" smtClean="0"/>
              <a:t>17</a:t>
            </a:fld>
            <a:endParaRPr lang="zh-CN" altLang="en-US"/>
          </a:p>
        </p:txBody>
      </p:sp>
    </p:spTree>
    <p:extLst>
      <p:ext uri="{BB962C8B-B14F-4D97-AF65-F5344CB8AC3E}">
        <p14:creationId xmlns:p14="http://schemas.microsoft.com/office/powerpoint/2010/main" val="249289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99FEBE-B19B-49A0-9538-5CFA8FA1D9DE}" type="slidenum">
              <a:rPr lang="zh-CN" altLang="en-US" smtClean="0"/>
              <a:t>18</a:t>
            </a:fld>
            <a:endParaRPr lang="zh-CN" altLang="en-US"/>
          </a:p>
        </p:txBody>
      </p:sp>
    </p:spTree>
    <p:extLst>
      <p:ext uri="{BB962C8B-B14F-4D97-AF65-F5344CB8AC3E}">
        <p14:creationId xmlns:p14="http://schemas.microsoft.com/office/powerpoint/2010/main" val="411249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99FEBE-B19B-49A0-9538-5CFA8FA1D9DE}" type="slidenum">
              <a:rPr lang="zh-CN" altLang="en-US" smtClean="0"/>
              <a:t>24</a:t>
            </a:fld>
            <a:endParaRPr lang="zh-CN" altLang="en-US"/>
          </a:p>
        </p:txBody>
      </p:sp>
    </p:spTree>
    <p:extLst>
      <p:ext uri="{BB962C8B-B14F-4D97-AF65-F5344CB8AC3E}">
        <p14:creationId xmlns:p14="http://schemas.microsoft.com/office/powerpoint/2010/main" val="266441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984911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419807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155918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7" name="Date Placeholder 6"/>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179804887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1169501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7" name="Date Placeholder 6"/>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391264939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8" name="Date Placeholder 7"/>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9" name="Footer Placeholder 8"/>
          <p:cNvSpPr>
            <a:spLocks noGrp="1"/>
          </p:cNvSpPr>
          <p:nvPr>
            <p:ph type="ftr" sz="quarter" idx="11"/>
          </p:nvPr>
        </p:nvSpPr>
        <p:spPr/>
        <p:txBody>
          <a:bodyPr/>
          <a:lstStyle/>
          <a:p>
            <a:endParaRPr lang="zh-CN" altLang="en-US"/>
          </a:p>
        </p:txBody>
      </p:sp>
      <p:sp>
        <p:nvSpPr>
          <p:cNvPr id="10" name="Slide Number Placeholder 9"/>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2788030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583436" y="3143250"/>
            <a:ext cx="4270248" cy="25967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7" name="Date Placeholder 6"/>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5978A-D3BF-4A60-8340-82BEC8F7AE88}" type="slidenum">
              <a:rPr lang="zh-CN" altLang="en-US" smtClean="0"/>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089918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1681770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3632962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zh-CN" altLang="en-US"/>
          </a:p>
        </p:txBody>
      </p:sp>
      <p:sp>
        <p:nvSpPr>
          <p:cNvPr id="7" name="Slide Number Placeholder 6"/>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238297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4237491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78818790-7DF6-4624-9A02-1236B90F7AD0}" type="datetimeFigureOut">
              <a:rPr lang="zh-CN" altLang="en-US" smtClean="0"/>
              <a:t>2023/11/15</a:t>
            </a:fld>
            <a:endParaRPr lang="zh-CN" alt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2445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1183613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202087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410911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18227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5978A-D3BF-4A60-8340-82BEC8F7AE88}" type="slidenum">
              <a:rPr lang="zh-CN" altLang="en-US" smtClean="0"/>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11423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5978A-D3BF-4A60-8340-82BEC8F7AE88}" type="slidenum">
              <a:rPr lang="zh-CN" altLang="en-US" smtClean="0"/>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72227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169561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188703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8818790-7DF6-4624-9A02-1236B90F7AD0}" type="datetimeFigureOut">
              <a:rPr lang="zh-CN" altLang="en-US" smtClean="0"/>
              <a:t>2023/11/15</a:t>
            </a:fld>
            <a:endParaRPr lang="zh-CN"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112840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8818790-7DF6-4624-9A02-1236B90F7AD0}" type="datetimeFigureOut">
              <a:rPr lang="zh-CN" altLang="en-US" smtClean="0"/>
              <a:t>2023/11/15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60532139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8818790-7DF6-4624-9A02-1236B90F7AD0}" type="datetimeFigureOut">
              <a:rPr lang="zh-CN" altLang="en-US" smtClean="0"/>
              <a:t>2023/11/15</a:t>
            </a:fld>
            <a:endParaRPr lang="zh-CN" alt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zh-CN" alt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DB5978A-D3BF-4A60-8340-82BEC8F7AE88}" type="slidenum">
              <a:rPr lang="zh-CN" altLang="en-US" smtClean="0"/>
              <a:t>‹#›</a:t>
            </a:fld>
            <a:endParaRPr lang="zh-CN" altLang="en-US"/>
          </a:p>
        </p:txBody>
      </p:sp>
    </p:spTree>
    <p:extLst>
      <p:ext uri="{BB962C8B-B14F-4D97-AF65-F5344CB8AC3E}">
        <p14:creationId xmlns:p14="http://schemas.microsoft.com/office/powerpoint/2010/main" val="3828107354"/>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1468B2-E426-D90F-6CF9-60739F0AD14B}"/>
              </a:ext>
            </a:extLst>
          </p:cNvPr>
          <p:cNvSpPr>
            <a:spLocks noGrp="1"/>
          </p:cNvSpPr>
          <p:nvPr>
            <p:ph type="ctrTitle"/>
          </p:nvPr>
        </p:nvSpPr>
        <p:spPr>
          <a:xfrm>
            <a:off x="1265237" y="1234129"/>
            <a:ext cx="9840914" cy="4195121"/>
          </a:xfrm>
        </p:spPr>
        <p:txBody>
          <a:bodyPr>
            <a:normAutofit/>
          </a:bodyPr>
          <a:lstStyle/>
          <a:p>
            <a:r>
              <a:rPr lang="en-US" altLang="zh-CN" b="0" i="0" cap="none" dirty="0">
                <a:solidFill>
                  <a:srgbClr val="FFC000"/>
                </a:solidFill>
                <a:effectLst/>
                <a:latin typeface="Arial" panose="020B0604020202020204" pitchFamily="34" charset="0"/>
              </a:rPr>
              <a:t>The accuracy and annual rank-order stability of elementary school</a:t>
            </a:r>
            <a:br>
              <a:rPr lang="en-US" altLang="zh-CN" b="0" i="0" cap="none" dirty="0">
                <a:solidFill>
                  <a:srgbClr val="FFC000"/>
                </a:solidFill>
                <a:effectLst/>
                <a:latin typeface="Arial" panose="020B0604020202020204" pitchFamily="34" charset="0"/>
              </a:rPr>
            </a:br>
            <a:r>
              <a:rPr lang="en-US" altLang="zh-CN" b="0" i="0" cap="none" dirty="0">
                <a:solidFill>
                  <a:srgbClr val="FFC000"/>
                </a:solidFill>
                <a:effectLst/>
                <a:latin typeface="Arial" panose="020B0604020202020204" pitchFamily="34" charset="0"/>
              </a:rPr>
              <a:t>children’s self-monitoring judgments</a:t>
            </a:r>
            <a:br>
              <a:rPr lang="en-US" altLang="zh-CN" b="0" i="0" dirty="0">
                <a:solidFill>
                  <a:srgbClr val="222222"/>
                </a:solidFill>
                <a:effectLst/>
                <a:latin typeface="Arial" panose="020B0604020202020204" pitchFamily="34" charset="0"/>
              </a:rPr>
            </a:br>
            <a:br>
              <a:rPr lang="en-US" altLang="zh-CN" b="0" i="0" dirty="0">
                <a:solidFill>
                  <a:srgbClr val="222222"/>
                </a:solidFill>
                <a:effectLst/>
                <a:latin typeface="Arial" panose="020B0604020202020204" pitchFamily="34" charset="0"/>
              </a:rPr>
            </a:br>
            <a:r>
              <a:rPr lang="zh-CN" altLang="en-US" b="0" i="0" dirty="0">
                <a:solidFill>
                  <a:srgbClr val="1F1F1F"/>
                </a:solidFill>
                <a:effectLst/>
                <a:latin typeface="ElsevierGulliver"/>
              </a:rPr>
              <a:t>小学生自我监控判断的准确性</a:t>
            </a:r>
            <a:br>
              <a:rPr lang="en-US" altLang="zh-CN" b="0" i="0" dirty="0">
                <a:solidFill>
                  <a:srgbClr val="1F1F1F"/>
                </a:solidFill>
                <a:effectLst/>
                <a:latin typeface="ElsevierGulliver"/>
              </a:rPr>
            </a:br>
            <a:r>
              <a:rPr lang="zh-CN" altLang="en-US" b="0" i="0" dirty="0">
                <a:solidFill>
                  <a:srgbClr val="1F1F1F"/>
                </a:solidFill>
                <a:effectLst/>
                <a:latin typeface="ElsevierGulliver"/>
              </a:rPr>
              <a:t>和年度排序稳定性</a:t>
            </a:r>
            <a:br>
              <a:rPr lang="zh-CN" altLang="en-US" b="0" i="0" dirty="0">
                <a:solidFill>
                  <a:srgbClr val="1F1F1F"/>
                </a:solidFill>
                <a:effectLst/>
                <a:latin typeface="ElsevierGulliver"/>
              </a:rPr>
            </a:br>
            <a:endParaRPr lang="zh-CN" altLang="en-US" dirty="0"/>
          </a:p>
        </p:txBody>
      </p:sp>
    </p:spTree>
    <p:extLst>
      <p:ext uri="{BB962C8B-B14F-4D97-AF65-F5344CB8AC3E}">
        <p14:creationId xmlns:p14="http://schemas.microsoft.com/office/powerpoint/2010/main" val="108535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512A5DF-9036-A834-BA14-E54B08A923A5}"/>
              </a:ext>
            </a:extLst>
          </p:cNvPr>
          <p:cNvSpPr>
            <a:spLocks noGrp="1"/>
          </p:cNvSpPr>
          <p:nvPr>
            <p:ph idx="1"/>
          </p:nvPr>
        </p:nvSpPr>
        <p:spPr>
          <a:xfrm>
            <a:off x="364236" y="1142619"/>
            <a:ext cx="11446764" cy="5583712"/>
          </a:xfrm>
        </p:spPr>
        <p:txBody>
          <a:bodyPr>
            <a:normAutofit/>
          </a:bodyPr>
          <a:lstStyle/>
          <a:p>
            <a:r>
              <a:rPr lang="zh-CN" altLang="en-US" sz="2800" b="0" i="0" dirty="0">
                <a:solidFill>
                  <a:schemeClr val="accent6"/>
                </a:solidFill>
                <a:effectLst/>
                <a:latin typeface="-apple-system"/>
              </a:rPr>
              <a:t>识别表现的排序稳定性</a:t>
            </a:r>
            <a:r>
              <a:rPr lang="zh-CN" altLang="en-US" sz="2800" b="0" i="0" dirty="0">
                <a:effectLst/>
                <a:latin typeface="-apple-system"/>
              </a:rPr>
              <a:t>通过 </a:t>
            </a:r>
            <a:r>
              <a:rPr lang="en-US" altLang="zh-CN" sz="2800" b="0" i="0" dirty="0">
                <a:effectLst/>
                <a:latin typeface="-apple-system"/>
              </a:rPr>
              <a:t>T1 </a:t>
            </a:r>
            <a:r>
              <a:rPr lang="zh-CN" altLang="en-US" sz="2800" b="0" i="0" dirty="0">
                <a:effectLst/>
                <a:latin typeface="-apple-system"/>
              </a:rPr>
              <a:t>和 </a:t>
            </a:r>
            <a:r>
              <a:rPr lang="en-US" altLang="zh-CN" sz="2800" b="0" i="0" dirty="0">
                <a:effectLst/>
                <a:latin typeface="-apple-system"/>
              </a:rPr>
              <a:t>T2 </a:t>
            </a:r>
            <a:r>
              <a:rPr lang="zh-CN" altLang="en-US" sz="2800" b="0" i="0" dirty="0">
                <a:effectLst/>
                <a:latin typeface="-apple-system"/>
              </a:rPr>
              <a:t>表现之间的皮尔逊相关性来测量。</a:t>
            </a:r>
            <a:endParaRPr lang="en-US" altLang="zh-CN" sz="2800" b="0" i="0" dirty="0">
              <a:effectLst/>
              <a:latin typeface="-apple-system"/>
            </a:endParaRPr>
          </a:p>
          <a:p>
            <a:r>
              <a:rPr lang="zh-CN" altLang="en-US" sz="2800" b="0" i="0" dirty="0">
                <a:effectLst/>
                <a:latin typeface="-apple-system"/>
              </a:rPr>
              <a:t>二年级学生的</a:t>
            </a:r>
            <a:r>
              <a:rPr lang="zh-CN" altLang="en-US" sz="2800" b="0" i="0" dirty="0">
                <a:solidFill>
                  <a:schemeClr val="accent6"/>
                </a:solidFill>
                <a:effectLst/>
                <a:latin typeface="-apple-system"/>
              </a:rPr>
              <a:t>相关性较低</a:t>
            </a:r>
            <a:r>
              <a:rPr lang="zh-CN" altLang="en-US" sz="2800" b="0" i="0" dirty="0">
                <a:effectLst/>
                <a:latin typeface="-apple-system"/>
              </a:rPr>
              <a:t>（</a:t>
            </a:r>
            <a:r>
              <a:rPr lang="en-US" altLang="zh-CN" sz="2800" b="0" i="0" dirty="0">
                <a:effectLst/>
                <a:latin typeface="-apple-system"/>
              </a:rPr>
              <a:t>r = 0.19</a:t>
            </a:r>
            <a:r>
              <a:rPr lang="zh-CN" altLang="en-US" sz="2800" b="0" i="0" dirty="0">
                <a:effectLst/>
                <a:latin typeface="-apple-system"/>
              </a:rPr>
              <a:t>，</a:t>
            </a:r>
            <a:r>
              <a:rPr lang="en-US" altLang="zh-CN" sz="2800" b="0" i="0" dirty="0">
                <a:effectLst/>
                <a:latin typeface="-apple-system"/>
              </a:rPr>
              <a:t>p = .039</a:t>
            </a:r>
            <a:r>
              <a:rPr lang="zh-CN" altLang="en-US" sz="2800" b="0" i="0" dirty="0">
                <a:effectLst/>
                <a:latin typeface="-apple-system"/>
              </a:rPr>
              <a:t>）</a:t>
            </a:r>
            <a:endParaRPr lang="en-US" altLang="zh-CN" sz="2800" b="0" i="0" dirty="0">
              <a:effectLst/>
              <a:latin typeface="-apple-system"/>
            </a:endParaRPr>
          </a:p>
          <a:p>
            <a:r>
              <a:rPr lang="zh-CN" altLang="en-US" sz="2800" b="0" i="0" dirty="0">
                <a:effectLst/>
                <a:latin typeface="-apple-system"/>
              </a:rPr>
              <a:t>四年级学生的</a:t>
            </a:r>
            <a:r>
              <a:rPr lang="zh-CN" altLang="en-US" sz="2800" b="0" i="0" dirty="0">
                <a:solidFill>
                  <a:schemeClr val="accent6"/>
                </a:solidFill>
                <a:effectLst/>
                <a:latin typeface="-apple-system"/>
              </a:rPr>
              <a:t>相关性中等</a:t>
            </a:r>
            <a:r>
              <a:rPr lang="zh-CN" altLang="en-US" sz="2800" b="0" i="0" dirty="0">
                <a:effectLst/>
                <a:latin typeface="-apple-system"/>
              </a:rPr>
              <a:t>（</a:t>
            </a:r>
            <a:r>
              <a:rPr lang="en-US" altLang="zh-CN" sz="2800" b="0" i="0" dirty="0">
                <a:effectLst/>
                <a:latin typeface="-apple-system"/>
              </a:rPr>
              <a:t>r = 0.33</a:t>
            </a:r>
            <a:r>
              <a:rPr lang="zh-CN" altLang="en-US" sz="2800" b="0" i="0" dirty="0">
                <a:effectLst/>
                <a:latin typeface="-apple-system"/>
              </a:rPr>
              <a:t>，</a:t>
            </a:r>
            <a:r>
              <a:rPr lang="en-US" altLang="zh-CN" sz="2800" b="0" i="0" dirty="0">
                <a:effectLst/>
                <a:latin typeface="-apple-system"/>
              </a:rPr>
              <a:t>p &lt; .001</a:t>
            </a:r>
            <a:r>
              <a:rPr lang="zh-CN" altLang="en-US" sz="2800" b="0" i="0" dirty="0">
                <a:effectLst/>
                <a:latin typeface="-apple-system"/>
              </a:rPr>
              <a:t>）</a:t>
            </a:r>
            <a:endParaRPr lang="en-US" altLang="zh-CN" sz="2800" b="0" i="0" dirty="0">
              <a:effectLst/>
              <a:latin typeface="-apple-system"/>
            </a:endParaRPr>
          </a:p>
          <a:p>
            <a:r>
              <a:rPr lang="zh-CN" altLang="en-US" sz="2800" b="0" i="0" dirty="0">
                <a:effectLst/>
                <a:latin typeface="-apple-system"/>
              </a:rPr>
              <a:t>这表明成绩随着时间的推移而变化，</a:t>
            </a:r>
            <a:r>
              <a:rPr lang="zh-CN" altLang="en-US" sz="2800" b="0" i="0" dirty="0">
                <a:solidFill>
                  <a:schemeClr val="accent6"/>
                </a:solidFill>
                <a:effectLst/>
                <a:latin typeface="-apple-system"/>
              </a:rPr>
              <a:t>特别是对于年幼的孩子</a:t>
            </a:r>
            <a:r>
              <a:rPr lang="zh-CN" altLang="en-US" sz="2800" b="0" i="0" dirty="0">
                <a:effectLst/>
                <a:latin typeface="-apple-system"/>
              </a:rPr>
              <a:t>。</a:t>
            </a:r>
            <a:endParaRPr lang="en-US" altLang="zh-CN" sz="2800" b="0" i="0" dirty="0">
              <a:effectLst/>
              <a:latin typeface="-apple-system"/>
            </a:endParaRPr>
          </a:p>
          <a:p>
            <a:r>
              <a:rPr lang="zh-CN" altLang="en-US" sz="2800" b="0" i="0" dirty="0">
                <a:effectLst/>
                <a:latin typeface="-apple-system"/>
              </a:rPr>
              <a:t>二年级和四年级学生的值</a:t>
            </a:r>
            <a:r>
              <a:rPr lang="zh-CN" altLang="en-US" sz="2800" b="0" i="0" dirty="0">
                <a:solidFill>
                  <a:srgbClr val="00B050"/>
                </a:solidFill>
                <a:effectLst/>
                <a:latin typeface="-apple-system"/>
              </a:rPr>
              <a:t>没有显著差异 </a:t>
            </a:r>
            <a:r>
              <a:rPr lang="en-US" altLang="zh-CN" sz="2800" b="0" i="0" dirty="0">
                <a:effectLst/>
                <a:latin typeface="-apple-system"/>
              </a:rPr>
              <a:t>(z = -1.23, p = .110)</a:t>
            </a:r>
            <a:r>
              <a:rPr lang="zh-CN" altLang="en-US" sz="2800" b="0" i="0" dirty="0">
                <a:effectLst/>
                <a:latin typeface="-apple-system"/>
              </a:rPr>
              <a:t>。</a:t>
            </a:r>
            <a:endParaRPr lang="zh-CN" altLang="en-US" sz="2800" dirty="0"/>
          </a:p>
        </p:txBody>
      </p:sp>
      <p:sp>
        <p:nvSpPr>
          <p:cNvPr id="4" name="标题 1">
            <a:extLst>
              <a:ext uri="{FF2B5EF4-FFF2-40B4-BE49-F238E27FC236}">
                <a16:creationId xmlns:a16="http://schemas.microsoft.com/office/drawing/2014/main" id="{C7EAE0A2-7621-6972-27DD-178AAE96CFBD}"/>
              </a:ext>
            </a:extLst>
          </p:cNvPr>
          <p:cNvSpPr>
            <a:spLocks noGrp="1"/>
          </p:cNvSpPr>
          <p:nvPr>
            <p:ph type="title"/>
          </p:nvPr>
        </p:nvSpPr>
        <p:spPr>
          <a:xfrm>
            <a:off x="1706118" y="131669"/>
            <a:ext cx="8779764" cy="861059"/>
          </a:xfrm>
        </p:spPr>
        <p:txBody>
          <a:bodyPr>
            <a:normAutofit fontScale="90000"/>
          </a:bodyPr>
          <a:lstStyle/>
          <a:p>
            <a:r>
              <a:rPr lang="en-US" altLang="zh-CN" sz="2400" cap="none" dirty="0"/>
              <a:t>Result-Preliminary analyses- </a:t>
            </a:r>
            <a:r>
              <a:rPr lang="en-US" altLang="zh-CN" sz="2400" cap="none" dirty="0">
                <a:solidFill>
                  <a:srgbClr val="FF0000"/>
                </a:solidFill>
              </a:rPr>
              <a:t>Recognition performance</a:t>
            </a:r>
            <a:br>
              <a:rPr lang="en-US" altLang="zh-CN" sz="2400" cap="none" dirty="0"/>
            </a:br>
            <a:r>
              <a:rPr lang="zh-CN" altLang="en-US" sz="2400" dirty="0"/>
              <a:t>结果</a:t>
            </a:r>
            <a:r>
              <a:rPr lang="en-US" altLang="zh-CN" sz="2400" dirty="0"/>
              <a:t>-</a:t>
            </a:r>
            <a:r>
              <a:rPr lang="zh-CN" altLang="en-US" sz="2400" b="0" i="0" dirty="0">
                <a:effectLst/>
                <a:latin typeface="-apple-system"/>
              </a:rPr>
              <a:t>初步分析</a:t>
            </a:r>
            <a:r>
              <a:rPr lang="en-US" altLang="zh-CN" sz="2400" b="0" i="0" dirty="0">
                <a:effectLst/>
                <a:latin typeface="-apple-system"/>
              </a:rPr>
              <a:t>-</a:t>
            </a:r>
            <a:r>
              <a:rPr lang="zh-CN" altLang="en-US" sz="2400" b="0" i="0" dirty="0">
                <a:solidFill>
                  <a:srgbClr val="FF0000"/>
                </a:solidFill>
                <a:effectLst/>
                <a:latin typeface="-apple-system"/>
              </a:rPr>
              <a:t>识别</a:t>
            </a:r>
            <a:r>
              <a:rPr lang="zh-CN" altLang="en-US" sz="2400" dirty="0">
                <a:solidFill>
                  <a:srgbClr val="FF0000"/>
                </a:solidFill>
                <a:latin typeface="-apple-system"/>
              </a:rPr>
              <a:t>表现</a:t>
            </a:r>
            <a:endParaRPr lang="zh-CN" altLang="en-US" sz="2400" dirty="0">
              <a:solidFill>
                <a:srgbClr val="FF0000"/>
              </a:solidFill>
            </a:endParaRPr>
          </a:p>
        </p:txBody>
      </p:sp>
      <p:pic>
        <p:nvPicPr>
          <p:cNvPr id="5" name="图片 4">
            <a:extLst>
              <a:ext uri="{FF2B5EF4-FFF2-40B4-BE49-F238E27FC236}">
                <a16:creationId xmlns:a16="http://schemas.microsoft.com/office/drawing/2014/main" id="{A522CE2B-1465-5F5B-673E-680D751D1F6A}"/>
              </a:ext>
            </a:extLst>
          </p:cNvPr>
          <p:cNvPicPr>
            <a:picLocks noChangeAspect="1"/>
          </p:cNvPicPr>
          <p:nvPr/>
        </p:nvPicPr>
        <p:blipFill>
          <a:blip r:embed="rId2"/>
          <a:stretch>
            <a:fillRect/>
          </a:stretch>
        </p:blipFill>
        <p:spPr>
          <a:xfrm>
            <a:off x="-2" y="4210050"/>
            <a:ext cx="10485883" cy="2516282"/>
          </a:xfrm>
          <a:prstGeom prst="rect">
            <a:avLst/>
          </a:prstGeom>
        </p:spPr>
      </p:pic>
      <p:pic>
        <p:nvPicPr>
          <p:cNvPr id="7" name="图片 6">
            <a:extLst>
              <a:ext uri="{FF2B5EF4-FFF2-40B4-BE49-F238E27FC236}">
                <a16:creationId xmlns:a16="http://schemas.microsoft.com/office/drawing/2014/main" id="{4B5CEA90-F786-1E49-48FE-3FF45F2AD5C4}"/>
              </a:ext>
            </a:extLst>
          </p:cNvPr>
          <p:cNvPicPr>
            <a:picLocks noChangeAspect="1"/>
          </p:cNvPicPr>
          <p:nvPr/>
        </p:nvPicPr>
        <p:blipFill>
          <a:blip r:embed="rId3"/>
          <a:stretch>
            <a:fillRect/>
          </a:stretch>
        </p:blipFill>
        <p:spPr>
          <a:xfrm>
            <a:off x="10877550" y="206613"/>
            <a:ext cx="1063186" cy="744357"/>
          </a:xfrm>
          <a:prstGeom prst="rect">
            <a:avLst/>
          </a:prstGeom>
        </p:spPr>
      </p:pic>
      <p:pic>
        <p:nvPicPr>
          <p:cNvPr id="8" name="图片 7">
            <a:extLst>
              <a:ext uri="{FF2B5EF4-FFF2-40B4-BE49-F238E27FC236}">
                <a16:creationId xmlns:a16="http://schemas.microsoft.com/office/drawing/2014/main" id="{8CB99BA1-05CE-3277-FABC-29561732365A}"/>
              </a:ext>
            </a:extLst>
          </p:cNvPr>
          <p:cNvPicPr>
            <a:picLocks noChangeAspect="1"/>
          </p:cNvPicPr>
          <p:nvPr/>
        </p:nvPicPr>
        <p:blipFill>
          <a:blip r:embed="rId4"/>
          <a:stretch>
            <a:fillRect/>
          </a:stretch>
        </p:blipFill>
        <p:spPr>
          <a:xfrm>
            <a:off x="10485882" y="5392831"/>
            <a:ext cx="1571625" cy="1333500"/>
          </a:xfrm>
          <a:prstGeom prst="rect">
            <a:avLst/>
          </a:prstGeom>
        </p:spPr>
      </p:pic>
    </p:spTree>
    <p:extLst>
      <p:ext uri="{BB962C8B-B14F-4D97-AF65-F5344CB8AC3E}">
        <p14:creationId xmlns:p14="http://schemas.microsoft.com/office/powerpoint/2010/main" val="308093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C8BA05-0405-C634-969B-E64E2DDD3F14}"/>
              </a:ext>
            </a:extLst>
          </p:cNvPr>
          <p:cNvSpPr>
            <a:spLocks noGrp="1"/>
          </p:cNvSpPr>
          <p:nvPr>
            <p:ph type="title"/>
          </p:nvPr>
        </p:nvSpPr>
        <p:spPr>
          <a:xfrm>
            <a:off x="1145285" y="28575"/>
            <a:ext cx="9684639" cy="1188720"/>
          </a:xfrm>
        </p:spPr>
        <p:txBody>
          <a:bodyPr>
            <a:normAutofit fontScale="90000"/>
          </a:bodyPr>
          <a:lstStyle/>
          <a:p>
            <a:r>
              <a:rPr lang="en-US" altLang="zh-CN" sz="2800" cap="none" dirty="0"/>
              <a:t>Result-Preliminary analyses- </a:t>
            </a:r>
            <a:r>
              <a:rPr lang="en-US" altLang="zh-CN" cap="none" dirty="0" err="1">
                <a:solidFill>
                  <a:srgbClr val="FF0000"/>
                </a:solidFill>
              </a:rPr>
              <a:t>Predictions&amp;</a:t>
            </a:r>
            <a:r>
              <a:rPr lang="en-US" altLang="zh-CN" sz="2800" cap="none" dirty="0" err="1">
                <a:solidFill>
                  <a:srgbClr val="FF0000"/>
                </a:solidFill>
              </a:rPr>
              <a:t>Postdictions</a:t>
            </a:r>
            <a:br>
              <a:rPr lang="en-US" altLang="zh-CN" sz="2800" dirty="0">
                <a:latin typeface="-apple-system"/>
              </a:rPr>
            </a:br>
            <a:br>
              <a:rPr lang="en-US" altLang="zh-CN" cap="none" dirty="0">
                <a:solidFill>
                  <a:srgbClr val="FF0000"/>
                </a:solidFill>
              </a:rPr>
            </a:br>
            <a:r>
              <a:rPr lang="zh-CN" altLang="en-US" sz="2800" dirty="0"/>
              <a:t>结果</a:t>
            </a:r>
            <a:r>
              <a:rPr lang="en-US" altLang="zh-CN" sz="2800" dirty="0"/>
              <a:t>-</a:t>
            </a:r>
            <a:r>
              <a:rPr lang="zh-CN" altLang="en-US" sz="2800" b="0" i="0" dirty="0">
                <a:effectLst/>
                <a:latin typeface="-apple-system"/>
              </a:rPr>
              <a:t>初步分析</a:t>
            </a:r>
            <a:r>
              <a:rPr lang="en-US" altLang="zh-CN" sz="2800" b="0" i="0" dirty="0">
                <a:effectLst/>
                <a:latin typeface="-apple-system"/>
              </a:rPr>
              <a:t>-</a:t>
            </a:r>
            <a:r>
              <a:rPr lang="zh-CN" altLang="en-US" sz="2800" b="0" i="0" dirty="0">
                <a:solidFill>
                  <a:srgbClr val="FF0000"/>
                </a:solidFill>
                <a:effectLst/>
                <a:latin typeface="-apple-system"/>
              </a:rPr>
              <a:t>预测</a:t>
            </a:r>
            <a:r>
              <a:rPr lang="en-US" altLang="zh-CN" sz="2800" b="0" i="0" dirty="0">
                <a:solidFill>
                  <a:srgbClr val="FF0000"/>
                </a:solidFill>
                <a:effectLst/>
                <a:latin typeface="-apple-system"/>
              </a:rPr>
              <a:t>&amp;</a:t>
            </a:r>
            <a:r>
              <a:rPr lang="zh-CN" altLang="en-US" sz="2800" b="0" i="0" dirty="0">
                <a:solidFill>
                  <a:srgbClr val="FF0000"/>
                </a:solidFill>
                <a:effectLst/>
                <a:latin typeface="-apple-system"/>
              </a:rPr>
              <a:t>事后预测</a:t>
            </a:r>
            <a:endParaRPr lang="zh-CN" altLang="en-US" cap="none" dirty="0">
              <a:solidFill>
                <a:srgbClr val="FF0000"/>
              </a:solidFill>
            </a:endParaRPr>
          </a:p>
        </p:txBody>
      </p:sp>
      <p:sp>
        <p:nvSpPr>
          <p:cNvPr id="3" name="内容占位符 2">
            <a:extLst>
              <a:ext uri="{FF2B5EF4-FFF2-40B4-BE49-F238E27FC236}">
                <a16:creationId xmlns:a16="http://schemas.microsoft.com/office/drawing/2014/main" id="{C4A3C497-36DC-5594-7E90-38334E58FE5B}"/>
              </a:ext>
            </a:extLst>
          </p:cNvPr>
          <p:cNvSpPr>
            <a:spLocks noGrp="1"/>
          </p:cNvSpPr>
          <p:nvPr>
            <p:ph idx="1"/>
          </p:nvPr>
        </p:nvSpPr>
        <p:spPr>
          <a:xfrm>
            <a:off x="116586" y="1352168"/>
            <a:ext cx="11923014" cy="3143631"/>
          </a:xfrm>
        </p:spPr>
        <p:txBody>
          <a:bodyPr>
            <a:normAutofit lnSpcReduction="10000"/>
          </a:bodyPr>
          <a:lstStyle/>
          <a:p>
            <a:r>
              <a:rPr lang="zh-CN" altLang="en-US" sz="2400" b="0" i="0" dirty="0">
                <a:effectLst/>
                <a:latin typeface="-apple-system"/>
              </a:rPr>
              <a:t>总体而言，</a:t>
            </a:r>
            <a:r>
              <a:rPr lang="en-US" altLang="zh-CN" sz="2400" b="0" i="0" dirty="0">
                <a:solidFill>
                  <a:srgbClr val="FF0000"/>
                </a:solidFill>
                <a:effectLst/>
                <a:latin typeface="-apple-system"/>
              </a:rPr>
              <a:t>T2 </a:t>
            </a:r>
            <a:r>
              <a:rPr lang="zh-CN" altLang="en-US" sz="2400" b="0" i="0" dirty="0">
                <a:solidFill>
                  <a:srgbClr val="FF0000"/>
                </a:solidFill>
                <a:effectLst/>
                <a:latin typeface="-apple-system"/>
              </a:rPr>
              <a:t>的</a:t>
            </a:r>
            <a:r>
              <a:rPr lang="zh-CN" altLang="en-US" sz="2400" b="0" i="0" u="sng" dirty="0">
                <a:solidFill>
                  <a:srgbClr val="FF0000"/>
                </a:solidFill>
                <a:effectLst/>
                <a:latin typeface="-apple-system"/>
              </a:rPr>
              <a:t>预测值</a:t>
            </a:r>
            <a:r>
              <a:rPr lang="zh-CN" altLang="en-US" sz="2400" b="0" i="0" dirty="0">
                <a:solidFill>
                  <a:srgbClr val="FF0000"/>
                </a:solidFill>
                <a:effectLst/>
                <a:latin typeface="-apple-system"/>
              </a:rPr>
              <a:t>高于 </a:t>
            </a:r>
            <a:r>
              <a:rPr lang="en-US" altLang="zh-CN" sz="2400" b="0" i="0" dirty="0">
                <a:solidFill>
                  <a:srgbClr val="FF0000"/>
                </a:solidFill>
                <a:effectLst/>
                <a:latin typeface="-apple-system"/>
              </a:rPr>
              <a:t>T1</a:t>
            </a:r>
          </a:p>
          <a:p>
            <a:r>
              <a:rPr lang="zh-CN" altLang="en-US" sz="2400" b="0" i="0" dirty="0">
                <a:effectLst/>
                <a:latin typeface="-apple-system"/>
              </a:rPr>
              <a:t>（二年级学生：</a:t>
            </a:r>
            <a:r>
              <a:rPr lang="en-US" altLang="zh-CN" sz="2400" b="0" i="0" dirty="0">
                <a:effectLst/>
                <a:latin typeface="-apple-system"/>
              </a:rPr>
              <a:t>t(122) = 4.25</a:t>
            </a:r>
            <a:r>
              <a:rPr lang="zh-CN" altLang="en-US" sz="2400" b="0" i="0" dirty="0">
                <a:effectLst/>
                <a:latin typeface="-apple-system"/>
              </a:rPr>
              <a:t>，</a:t>
            </a:r>
            <a:r>
              <a:rPr lang="en-US" altLang="zh-CN" sz="2400" b="0" i="0" dirty="0">
                <a:effectLst/>
                <a:latin typeface="-apple-system"/>
              </a:rPr>
              <a:t>p &lt; .001</a:t>
            </a:r>
            <a:r>
              <a:rPr lang="zh-CN" altLang="en-US" sz="2400" b="0" i="0" dirty="0">
                <a:effectLst/>
                <a:latin typeface="-apple-system"/>
              </a:rPr>
              <a:t>，</a:t>
            </a:r>
            <a:r>
              <a:rPr lang="en-US" altLang="zh-CN" sz="2400" b="0" i="0" dirty="0">
                <a:effectLst/>
                <a:latin typeface="-apple-system"/>
              </a:rPr>
              <a:t>Cohen's d = 0.39</a:t>
            </a:r>
            <a:r>
              <a:rPr lang="zh-CN" altLang="en-US" sz="2400" b="0" i="0" dirty="0">
                <a:effectLst/>
                <a:latin typeface="-apple-system"/>
              </a:rPr>
              <a:t>；四年级学生：</a:t>
            </a:r>
            <a:r>
              <a:rPr lang="en-US" altLang="zh-CN" sz="2400" b="0" i="0" dirty="0">
                <a:effectLst/>
                <a:latin typeface="-apple-system"/>
              </a:rPr>
              <a:t>t(150) = 5.03</a:t>
            </a:r>
            <a:r>
              <a:rPr lang="zh-CN" altLang="en-US" sz="2400" b="0" i="0" dirty="0">
                <a:effectLst/>
                <a:latin typeface="-apple-system"/>
              </a:rPr>
              <a:t>，</a:t>
            </a:r>
            <a:r>
              <a:rPr lang="en-US" altLang="zh-CN" sz="2400" b="0" i="0" dirty="0">
                <a:effectLst/>
                <a:latin typeface="-apple-system"/>
              </a:rPr>
              <a:t>p &lt; .001</a:t>
            </a:r>
            <a:r>
              <a:rPr lang="zh-CN" altLang="en-US" sz="2400" b="0" i="0" dirty="0">
                <a:effectLst/>
                <a:latin typeface="-apple-system"/>
              </a:rPr>
              <a:t>，</a:t>
            </a:r>
            <a:r>
              <a:rPr lang="en-US" altLang="zh-CN" sz="2400" b="0" i="0" dirty="0">
                <a:effectLst/>
                <a:latin typeface="-apple-system"/>
              </a:rPr>
              <a:t>Cohen's d = 0.42 </a:t>
            </a:r>
            <a:r>
              <a:rPr lang="zh-CN" altLang="en-US" sz="2400" b="0" i="0" dirty="0">
                <a:effectLst/>
                <a:latin typeface="-apple-system"/>
              </a:rPr>
              <a:t>）。</a:t>
            </a:r>
            <a:endParaRPr lang="en-US" altLang="zh-CN" sz="2400" b="0" i="0" dirty="0">
              <a:effectLst/>
              <a:latin typeface="-apple-system"/>
            </a:endParaRPr>
          </a:p>
          <a:p>
            <a:pPr marL="0" indent="0">
              <a:buNone/>
            </a:pPr>
            <a:endParaRPr lang="en-US" altLang="zh-CN" sz="2400" b="0" i="0" dirty="0">
              <a:effectLst/>
              <a:latin typeface="-apple-system"/>
            </a:endParaRPr>
          </a:p>
          <a:p>
            <a:r>
              <a:rPr lang="zh-CN" altLang="en-US" sz="2400" b="0" i="0" dirty="0">
                <a:effectLst/>
                <a:latin typeface="-apple-system"/>
              </a:rPr>
              <a:t>两个年龄组的儿童在 </a:t>
            </a:r>
            <a:r>
              <a:rPr lang="en-US" altLang="zh-CN" sz="2400" b="0" i="0" dirty="0">
                <a:solidFill>
                  <a:srgbClr val="FF0000"/>
                </a:solidFill>
                <a:effectLst/>
                <a:latin typeface="-apple-system"/>
              </a:rPr>
              <a:t>T2 </a:t>
            </a:r>
            <a:r>
              <a:rPr lang="zh-CN" altLang="en-US" sz="2400" b="0" i="0" dirty="0">
                <a:solidFill>
                  <a:srgbClr val="FF0000"/>
                </a:solidFill>
                <a:effectLst/>
                <a:latin typeface="-apple-system"/>
              </a:rPr>
              <a:t>时的</a:t>
            </a:r>
            <a:r>
              <a:rPr lang="zh-CN" altLang="en-US" sz="2400" b="0" i="0" u="sng" dirty="0">
                <a:solidFill>
                  <a:srgbClr val="FF0000"/>
                </a:solidFill>
                <a:effectLst/>
                <a:latin typeface="-apple-system"/>
              </a:rPr>
              <a:t>事后预测</a:t>
            </a:r>
            <a:r>
              <a:rPr lang="zh-CN" altLang="en-US" sz="2400" b="0" i="0" dirty="0">
                <a:solidFill>
                  <a:srgbClr val="FF0000"/>
                </a:solidFill>
                <a:effectLst/>
                <a:latin typeface="-apple-system"/>
              </a:rPr>
              <a:t>结果均高于 </a:t>
            </a:r>
            <a:r>
              <a:rPr lang="en-US" altLang="zh-CN" sz="2400" b="0" i="0" dirty="0">
                <a:solidFill>
                  <a:srgbClr val="FF0000"/>
                </a:solidFill>
                <a:effectLst/>
                <a:latin typeface="-apple-system"/>
              </a:rPr>
              <a:t>T1</a:t>
            </a:r>
          </a:p>
          <a:p>
            <a:r>
              <a:rPr lang="zh-CN" altLang="en-US" sz="2400" b="0" i="0" dirty="0">
                <a:effectLst/>
                <a:latin typeface="-apple-system"/>
              </a:rPr>
              <a:t>（二年级学生：</a:t>
            </a:r>
            <a:r>
              <a:rPr lang="en-US" altLang="zh-CN" sz="2400" b="0" i="0" dirty="0">
                <a:effectLst/>
                <a:latin typeface="-apple-system"/>
              </a:rPr>
              <a:t>t (122) = -2.85</a:t>
            </a:r>
            <a:r>
              <a:rPr lang="zh-CN" altLang="en-US" sz="2400" b="0" i="0" dirty="0">
                <a:effectLst/>
                <a:latin typeface="-apple-system"/>
              </a:rPr>
              <a:t>，</a:t>
            </a:r>
            <a:r>
              <a:rPr lang="en-US" altLang="zh-CN" sz="2400" b="0" i="0" dirty="0">
                <a:effectLst/>
                <a:latin typeface="-apple-system"/>
              </a:rPr>
              <a:t>p &lt; .001</a:t>
            </a:r>
            <a:r>
              <a:rPr lang="zh-CN" altLang="en-US" sz="2400" b="0" i="0" dirty="0">
                <a:effectLst/>
                <a:latin typeface="-apple-system"/>
              </a:rPr>
              <a:t>，</a:t>
            </a:r>
            <a:r>
              <a:rPr lang="en-US" altLang="zh-CN" sz="2400" b="0" i="0" dirty="0">
                <a:effectLst/>
                <a:latin typeface="-apple-system"/>
              </a:rPr>
              <a:t>Cohen‘s d = 0.25</a:t>
            </a:r>
            <a:r>
              <a:rPr lang="zh-CN" altLang="en-US" sz="2400" b="0" i="0" dirty="0">
                <a:effectLst/>
                <a:latin typeface="-apple-system"/>
              </a:rPr>
              <a:t>；四年级学生：</a:t>
            </a:r>
            <a:r>
              <a:rPr lang="en-US" altLang="zh-CN" sz="2400" b="0" i="0" dirty="0">
                <a:effectLst/>
                <a:latin typeface="-apple-system"/>
              </a:rPr>
              <a:t>t(150) = -5.99</a:t>
            </a:r>
            <a:r>
              <a:rPr lang="zh-CN" altLang="en-US" sz="2400" b="0" i="0" dirty="0">
                <a:effectLst/>
                <a:latin typeface="-apple-system"/>
              </a:rPr>
              <a:t>，</a:t>
            </a:r>
            <a:r>
              <a:rPr lang="en-US" altLang="zh-CN" sz="2400" b="0" i="0" dirty="0">
                <a:effectLst/>
                <a:latin typeface="-apple-system"/>
              </a:rPr>
              <a:t>p &lt; .001 </a:t>
            </a:r>
            <a:r>
              <a:rPr lang="zh-CN" altLang="en-US" sz="2400" dirty="0">
                <a:latin typeface="-apple-system"/>
              </a:rPr>
              <a:t> </a:t>
            </a:r>
            <a:r>
              <a:rPr lang="en-US" altLang="zh-CN" sz="2400" dirty="0">
                <a:latin typeface="-apple-system"/>
              </a:rPr>
              <a:t>Cohen’s</a:t>
            </a:r>
            <a:r>
              <a:rPr lang="zh-CN" altLang="en-US" sz="2400" dirty="0">
                <a:latin typeface="-apple-system"/>
              </a:rPr>
              <a:t> </a:t>
            </a:r>
            <a:r>
              <a:rPr lang="en-US" altLang="zh-CN" sz="2400" b="0" i="0" dirty="0">
                <a:effectLst/>
                <a:latin typeface="-apple-system"/>
              </a:rPr>
              <a:t>d = 0.52</a:t>
            </a:r>
            <a:r>
              <a:rPr lang="zh-CN" altLang="en-US" sz="2400" b="0" i="0" dirty="0">
                <a:effectLst/>
                <a:latin typeface="-apple-system"/>
              </a:rPr>
              <a:t>）。</a:t>
            </a:r>
            <a:endParaRPr lang="zh-CN" altLang="en-US" sz="2400" dirty="0"/>
          </a:p>
        </p:txBody>
      </p:sp>
      <p:pic>
        <p:nvPicPr>
          <p:cNvPr id="7" name="图片 6">
            <a:extLst>
              <a:ext uri="{FF2B5EF4-FFF2-40B4-BE49-F238E27FC236}">
                <a16:creationId xmlns:a16="http://schemas.microsoft.com/office/drawing/2014/main" id="{311B2AE9-9CB5-C4F2-C035-3014653ADDE0}"/>
              </a:ext>
            </a:extLst>
          </p:cNvPr>
          <p:cNvPicPr>
            <a:picLocks noChangeAspect="1"/>
          </p:cNvPicPr>
          <p:nvPr/>
        </p:nvPicPr>
        <p:blipFill>
          <a:blip r:embed="rId2"/>
          <a:stretch>
            <a:fillRect/>
          </a:stretch>
        </p:blipFill>
        <p:spPr>
          <a:xfrm>
            <a:off x="0" y="4648613"/>
            <a:ext cx="12192000" cy="2209387"/>
          </a:xfrm>
          <a:prstGeom prst="rect">
            <a:avLst/>
          </a:prstGeom>
        </p:spPr>
      </p:pic>
      <p:pic>
        <p:nvPicPr>
          <p:cNvPr id="9" name="图片 8">
            <a:extLst>
              <a:ext uri="{FF2B5EF4-FFF2-40B4-BE49-F238E27FC236}">
                <a16:creationId xmlns:a16="http://schemas.microsoft.com/office/drawing/2014/main" id="{EAAA7A3B-8B71-7BA7-69FE-10E2427CDF0A}"/>
              </a:ext>
            </a:extLst>
          </p:cNvPr>
          <p:cNvPicPr>
            <a:picLocks noChangeAspect="1"/>
          </p:cNvPicPr>
          <p:nvPr/>
        </p:nvPicPr>
        <p:blipFill>
          <a:blip r:embed="rId3"/>
          <a:stretch>
            <a:fillRect/>
          </a:stretch>
        </p:blipFill>
        <p:spPr>
          <a:xfrm>
            <a:off x="10877550" y="775330"/>
            <a:ext cx="1162050" cy="441965"/>
          </a:xfrm>
          <a:prstGeom prst="rect">
            <a:avLst/>
          </a:prstGeom>
        </p:spPr>
      </p:pic>
      <p:pic>
        <p:nvPicPr>
          <p:cNvPr id="11" name="图片 10">
            <a:extLst>
              <a:ext uri="{FF2B5EF4-FFF2-40B4-BE49-F238E27FC236}">
                <a16:creationId xmlns:a16="http://schemas.microsoft.com/office/drawing/2014/main" id="{85FE04F7-E75D-FDD7-2CCA-604CADA90FCC}"/>
              </a:ext>
            </a:extLst>
          </p:cNvPr>
          <p:cNvPicPr>
            <a:picLocks noChangeAspect="1"/>
          </p:cNvPicPr>
          <p:nvPr/>
        </p:nvPicPr>
        <p:blipFill>
          <a:blip r:embed="rId4"/>
          <a:stretch>
            <a:fillRect/>
          </a:stretch>
        </p:blipFill>
        <p:spPr>
          <a:xfrm>
            <a:off x="10881963" y="28575"/>
            <a:ext cx="1157637" cy="593941"/>
          </a:xfrm>
          <a:prstGeom prst="rect">
            <a:avLst/>
          </a:prstGeom>
        </p:spPr>
      </p:pic>
    </p:spTree>
    <p:extLst>
      <p:ext uri="{BB962C8B-B14F-4D97-AF65-F5344CB8AC3E}">
        <p14:creationId xmlns:p14="http://schemas.microsoft.com/office/powerpoint/2010/main" val="19261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DD09A7-F5E4-3C2A-B1F3-52C72379824D}"/>
              </a:ext>
            </a:extLst>
          </p:cNvPr>
          <p:cNvSpPr>
            <a:spLocks noGrp="1"/>
          </p:cNvSpPr>
          <p:nvPr>
            <p:ph type="title"/>
          </p:nvPr>
        </p:nvSpPr>
        <p:spPr>
          <a:xfrm>
            <a:off x="628650" y="0"/>
            <a:ext cx="9953625" cy="996950"/>
          </a:xfrm>
        </p:spPr>
        <p:txBody>
          <a:bodyPr>
            <a:normAutofit fontScale="90000"/>
          </a:bodyPr>
          <a:lstStyle/>
          <a:p>
            <a:r>
              <a:rPr lang="en-US" altLang="zh-CN" cap="none" dirty="0"/>
              <a:t>Result-Preliminary analyses- </a:t>
            </a:r>
            <a:r>
              <a:rPr lang="en-US" altLang="zh-CN" cap="none" dirty="0">
                <a:solidFill>
                  <a:srgbClr val="FF0000"/>
                </a:solidFill>
              </a:rPr>
              <a:t>Monitoring accuracy</a:t>
            </a:r>
            <a:br>
              <a:rPr lang="en-US" altLang="zh-CN" dirty="0"/>
            </a:br>
            <a:r>
              <a:rPr lang="zh-CN" altLang="en-US" dirty="0"/>
              <a:t>结果</a:t>
            </a:r>
            <a:r>
              <a:rPr lang="en-US" altLang="zh-CN" dirty="0"/>
              <a:t>-</a:t>
            </a:r>
            <a:r>
              <a:rPr lang="zh-CN" altLang="en-US" b="0" i="0" dirty="0">
                <a:effectLst/>
                <a:latin typeface="-apple-system"/>
              </a:rPr>
              <a:t>初步分析</a:t>
            </a:r>
            <a:r>
              <a:rPr lang="en-US" altLang="zh-CN" b="0" i="0" dirty="0">
                <a:effectLst/>
                <a:latin typeface="-apple-system"/>
              </a:rPr>
              <a:t>-</a:t>
            </a:r>
            <a:r>
              <a:rPr lang="zh-CN" altLang="en-US" b="0" i="0" dirty="0">
                <a:solidFill>
                  <a:srgbClr val="FF0000"/>
                </a:solidFill>
                <a:effectLst/>
                <a:latin typeface="-apple-system"/>
              </a:rPr>
              <a:t>监测准确度</a:t>
            </a:r>
            <a:endParaRPr lang="zh-CN" altLang="en-US" dirty="0">
              <a:solidFill>
                <a:srgbClr val="FF0000"/>
              </a:solidFill>
            </a:endParaRPr>
          </a:p>
        </p:txBody>
      </p:sp>
      <p:sp>
        <p:nvSpPr>
          <p:cNvPr id="3" name="内容占位符 2">
            <a:extLst>
              <a:ext uri="{FF2B5EF4-FFF2-40B4-BE49-F238E27FC236}">
                <a16:creationId xmlns:a16="http://schemas.microsoft.com/office/drawing/2014/main" id="{A9FF488B-6C8D-A46D-5BDB-7B01C52023C8}"/>
              </a:ext>
            </a:extLst>
          </p:cNvPr>
          <p:cNvSpPr>
            <a:spLocks noGrp="1"/>
          </p:cNvSpPr>
          <p:nvPr>
            <p:ph idx="1"/>
          </p:nvPr>
        </p:nvSpPr>
        <p:spPr>
          <a:xfrm>
            <a:off x="67148" y="1171575"/>
            <a:ext cx="10515600" cy="5419725"/>
          </a:xfrm>
        </p:spPr>
        <p:txBody>
          <a:bodyPr>
            <a:normAutofit/>
          </a:bodyPr>
          <a:lstStyle/>
          <a:p>
            <a:r>
              <a:rPr lang="zh-CN" altLang="en-US" b="0" i="0" dirty="0">
                <a:effectLst/>
                <a:latin typeface="-apple-system"/>
              </a:rPr>
              <a:t>二年级和四年级学生在</a:t>
            </a:r>
            <a:r>
              <a:rPr lang="zh-CN" altLang="en-US" b="0" i="0" dirty="0">
                <a:solidFill>
                  <a:srgbClr val="00B050"/>
                </a:solidFill>
                <a:effectLst/>
                <a:latin typeface="-apple-system"/>
              </a:rPr>
              <a:t>两个测量点（</a:t>
            </a:r>
            <a:r>
              <a:rPr lang="en-US" altLang="zh-CN" b="0" i="0" dirty="0">
                <a:solidFill>
                  <a:srgbClr val="00B050"/>
                </a:solidFill>
                <a:effectLst/>
                <a:latin typeface="-apple-system"/>
              </a:rPr>
              <a:t>T1&amp;T2</a:t>
            </a:r>
            <a:r>
              <a:rPr lang="zh-CN" altLang="en-US" b="0" i="0" dirty="0">
                <a:solidFill>
                  <a:srgbClr val="00B050"/>
                </a:solidFill>
                <a:effectLst/>
                <a:latin typeface="-apple-system"/>
              </a:rPr>
              <a:t>）</a:t>
            </a:r>
            <a:r>
              <a:rPr lang="zh-CN" altLang="en-US" b="0" i="0" dirty="0">
                <a:effectLst/>
                <a:latin typeface="-apple-system"/>
              </a:rPr>
              <a:t>的预测与表现之间的</a:t>
            </a:r>
            <a:r>
              <a:rPr lang="zh-CN" altLang="en-US" b="1" i="0" dirty="0">
                <a:solidFill>
                  <a:srgbClr val="00B0F0"/>
                </a:solidFill>
                <a:effectLst/>
                <a:latin typeface="-apple-system"/>
              </a:rPr>
              <a:t>关系都很弱</a:t>
            </a:r>
            <a:r>
              <a:rPr lang="zh-CN" altLang="en-US" b="0" i="0" dirty="0">
                <a:effectLst/>
                <a:latin typeface="-apple-system"/>
              </a:rPr>
              <a:t>，表明监控准确度较低，并且监控准确度没有发现年龄</a:t>
            </a:r>
            <a:r>
              <a:rPr lang="zh-CN" altLang="en-US" b="0" i="0" dirty="0">
                <a:solidFill>
                  <a:srgbClr val="FF0000"/>
                </a:solidFill>
                <a:effectLst/>
                <a:latin typeface="-apple-system"/>
              </a:rPr>
              <a:t>差异</a:t>
            </a:r>
            <a:r>
              <a:rPr lang="zh-CN" altLang="en-US" b="0" i="0" dirty="0">
                <a:effectLst/>
                <a:latin typeface="-apple-system"/>
              </a:rPr>
              <a:t>（</a:t>
            </a:r>
            <a:r>
              <a:rPr lang="en-US" altLang="zh-CN" b="0" i="0" dirty="0">
                <a:effectLst/>
                <a:latin typeface="-apple-system"/>
              </a:rPr>
              <a:t>T1</a:t>
            </a:r>
            <a:r>
              <a:rPr lang="zh-CN" altLang="en-US" b="0" i="0" dirty="0">
                <a:effectLst/>
                <a:latin typeface="-apple-system"/>
              </a:rPr>
              <a:t>：</a:t>
            </a:r>
            <a:r>
              <a:rPr lang="en-US" altLang="zh-CN" b="0" i="0" dirty="0">
                <a:effectLst/>
                <a:latin typeface="-apple-system"/>
              </a:rPr>
              <a:t>z = -1.56</a:t>
            </a:r>
            <a:r>
              <a:rPr lang="zh-CN" altLang="en-US" b="0" i="0" dirty="0">
                <a:effectLst/>
                <a:latin typeface="-apple-system"/>
              </a:rPr>
              <a:t>，</a:t>
            </a:r>
            <a:r>
              <a:rPr lang="en-US" altLang="zh-CN" b="0" i="0" dirty="0">
                <a:effectLst/>
                <a:latin typeface="-apple-system"/>
              </a:rPr>
              <a:t>p = .118</a:t>
            </a:r>
            <a:r>
              <a:rPr lang="zh-CN" altLang="en-US" b="0" i="0" dirty="0">
                <a:effectLst/>
                <a:latin typeface="-apple-system"/>
              </a:rPr>
              <a:t>；</a:t>
            </a:r>
            <a:r>
              <a:rPr lang="en-US" altLang="zh-CN" b="0" i="0" dirty="0">
                <a:effectLst/>
                <a:latin typeface="-apple-system"/>
              </a:rPr>
              <a:t>T2</a:t>
            </a:r>
            <a:r>
              <a:rPr lang="zh-CN" altLang="en-US" b="0" i="0" dirty="0">
                <a:effectLst/>
                <a:latin typeface="-apple-system"/>
              </a:rPr>
              <a:t>：</a:t>
            </a:r>
            <a:r>
              <a:rPr lang="en-US" altLang="zh-CN" b="0" i="0" dirty="0">
                <a:effectLst/>
                <a:latin typeface="-apple-system"/>
              </a:rPr>
              <a:t>z = 1.57 </a:t>
            </a:r>
            <a:r>
              <a:rPr lang="zh-CN" altLang="en-US" b="0" i="0" dirty="0">
                <a:effectLst/>
                <a:latin typeface="-apple-system"/>
              </a:rPr>
              <a:t>，</a:t>
            </a:r>
            <a:r>
              <a:rPr lang="en-US" altLang="zh-CN" b="0" i="0" dirty="0">
                <a:effectLst/>
                <a:latin typeface="-apple-system"/>
              </a:rPr>
              <a:t>p = .116)</a:t>
            </a:r>
          </a:p>
          <a:p>
            <a:r>
              <a:rPr lang="zh-CN" altLang="en-US" b="0" i="0" dirty="0">
                <a:solidFill>
                  <a:srgbClr val="00B050"/>
                </a:solidFill>
                <a:effectLst/>
                <a:latin typeface="-apple-system"/>
              </a:rPr>
              <a:t>此外，二年级学生 </a:t>
            </a:r>
            <a:r>
              <a:rPr lang="en-US" altLang="zh-CN" b="0" i="0" dirty="0">
                <a:solidFill>
                  <a:srgbClr val="00B050"/>
                </a:solidFill>
                <a:effectLst/>
                <a:latin typeface="-apple-system"/>
              </a:rPr>
              <a:t>(z =−1.82</a:t>
            </a:r>
            <a:r>
              <a:rPr lang="zh-CN" altLang="en-US" b="0" i="0" dirty="0">
                <a:solidFill>
                  <a:srgbClr val="00B050"/>
                </a:solidFill>
                <a:effectLst/>
                <a:latin typeface="-apple-system"/>
              </a:rPr>
              <a:t>，</a:t>
            </a:r>
            <a:r>
              <a:rPr lang="en-US" altLang="zh-CN" b="0" i="0" dirty="0">
                <a:solidFill>
                  <a:schemeClr val="tx1"/>
                </a:solidFill>
                <a:effectLst/>
                <a:latin typeface="-apple-system"/>
              </a:rPr>
              <a:t>p = .069</a:t>
            </a:r>
            <a:r>
              <a:rPr lang="en-US" altLang="zh-CN" b="0" i="0" dirty="0">
                <a:solidFill>
                  <a:srgbClr val="00B050"/>
                </a:solidFill>
                <a:effectLst/>
                <a:latin typeface="-apple-system"/>
              </a:rPr>
              <a:t>) </a:t>
            </a:r>
            <a:r>
              <a:rPr lang="zh-CN" altLang="en-US" b="0" i="0" dirty="0">
                <a:solidFill>
                  <a:srgbClr val="00B050"/>
                </a:solidFill>
                <a:effectLst/>
                <a:latin typeface="-apple-system"/>
              </a:rPr>
              <a:t>和四年级学生 </a:t>
            </a:r>
            <a:r>
              <a:rPr lang="en-US" altLang="zh-CN" b="0" i="0" dirty="0">
                <a:solidFill>
                  <a:srgbClr val="00B050"/>
                </a:solidFill>
                <a:effectLst/>
                <a:latin typeface="-apple-system"/>
              </a:rPr>
              <a:t>(z = 1.51</a:t>
            </a:r>
            <a:r>
              <a:rPr lang="zh-CN" altLang="en-US" b="0" i="0" dirty="0">
                <a:solidFill>
                  <a:srgbClr val="00B050"/>
                </a:solidFill>
                <a:effectLst/>
                <a:latin typeface="-apple-system"/>
              </a:rPr>
              <a:t>，</a:t>
            </a:r>
            <a:r>
              <a:rPr lang="en-US" altLang="zh-CN" b="0" i="0" dirty="0">
                <a:solidFill>
                  <a:schemeClr val="tx1"/>
                </a:solidFill>
                <a:effectLst/>
                <a:latin typeface="-apple-system"/>
              </a:rPr>
              <a:t>p = .131</a:t>
            </a:r>
            <a:r>
              <a:rPr lang="en-US" altLang="zh-CN" b="0" i="0" dirty="0">
                <a:solidFill>
                  <a:srgbClr val="00B050"/>
                </a:solidFill>
                <a:effectLst/>
                <a:latin typeface="-apple-system"/>
              </a:rPr>
              <a:t>) </a:t>
            </a:r>
            <a:r>
              <a:rPr lang="zh-CN" altLang="en-US" b="0" i="0" dirty="0">
                <a:solidFill>
                  <a:srgbClr val="00B050"/>
                </a:solidFill>
                <a:effectLst/>
                <a:latin typeface="-apple-system"/>
              </a:rPr>
              <a:t>的</a:t>
            </a:r>
            <a:r>
              <a:rPr lang="zh-CN" altLang="en-US" b="0" i="0" dirty="0">
                <a:solidFill>
                  <a:schemeClr val="tx1"/>
                </a:solidFill>
                <a:effectLst/>
                <a:latin typeface="-apple-system"/>
              </a:rPr>
              <a:t>预测准确度</a:t>
            </a:r>
            <a:r>
              <a:rPr lang="zh-CN" altLang="en-US" b="0" i="0" dirty="0">
                <a:solidFill>
                  <a:srgbClr val="00B050"/>
                </a:solidFill>
                <a:effectLst/>
                <a:latin typeface="-apple-system"/>
              </a:rPr>
              <a:t>从 </a:t>
            </a:r>
            <a:r>
              <a:rPr lang="en-US" altLang="zh-CN" b="0" i="0" dirty="0">
                <a:solidFill>
                  <a:srgbClr val="00B050"/>
                </a:solidFill>
                <a:effectLst/>
                <a:latin typeface="-apple-system"/>
              </a:rPr>
              <a:t>T1</a:t>
            </a:r>
            <a:r>
              <a:rPr lang="zh-CN" altLang="en-US" b="0" i="0" dirty="0">
                <a:solidFill>
                  <a:srgbClr val="00B050"/>
                </a:solidFill>
                <a:effectLst/>
                <a:latin typeface="-apple-system"/>
              </a:rPr>
              <a:t>到 </a:t>
            </a:r>
            <a:r>
              <a:rPr lang="en-US" altLang="zh-CN" b="0" i="0" dirty="0">
                <a:solidFill>
                  <a:srgbClr val="00B050"/>
                </a:solidFill>
                <a:effectLst/>
                <a:latin typeface="-apple-system"/>
              </a:rPr>
              <a:t>T2</a:t>
            </a:r>
            <a:r>
              <a:rPr lang="zh-CN" altLang="en-US" b="0" i="0" dirty="0">
                <a:solidFill>
                  <a:srgbClr val="00B050"/>
                </a:solidFill>
                <a:effectLst/>
                <a:latin typeface="-apple-system"/>
              </a:rPr>
              <a:t>没有提高</a:t>
            </a:r>
            <a:r>
              <a:rPr lang="zh-CN" altLang="en-US" b="0" i="0" dirty="0">
                <a:effectLst/>
                <a:latin typeface="-apple-system"/>
              </a:rPr>
              <a:t>。（</a:t>
            </a:r>
            <a:r>
              <a:rPr lang="en-US" altLang="zh-CN" b="0" i="0" dirty="0">
                <a:effectLst/>
                <a:latin typeface="-apple-system"/>
              </a:rPr>
              <a:t>eg:preT1*pmT1 </a:t>
            </a:r>
            <a:r>
              <a:rPr lang="en-US" altLang="zh-CN" b="0" i="0" dirty="0">
                <a:solidFill>
                  <a:srgbClr val="FF0000"/>
                </a:solidFill>
                <a:effectLst/>
                <a:latin typeface="-apple-system"/>
              </a:rPr>
              <a:t>VS</a:t>
            </a:r>
            <a:r>
              <a:rPr lang="en-US" altLang="zh-CN" b="0" i="0" dirty="0">
                <a:effectLst/>
                <a:latin typeface="-apple-system"/>
              </a:rPr>
              <a:t> preT2*pmT2</a:t>
            </a:r>
            <a:r>
              <a:rPr lang="zh-CN" altLang="en-US" b="0" i="0" dirty="0">
                <a:effectLst/>
                <a:latin typeface="-apple-system"/>
              </a:rPr>
              <a:t>）</a:t>
            </a:r>
            <a:endParaRPr lang="en-US" altLang="zh-CN" b="0" i="0" dirty="0">
              <a:solidFill>
                <a:srgbClr val="00B050"/>
              </a:solidFill>
              <a:effectLst/>
              <a:latin typeface="-apple-system"/>
            </a:endParaRPr>
          </a:p>
          <a:p>
            <a:endParaRPr lang="en-US" altLang="zh-CN" b="0" i="0" dirty="0">
              <a:effectLst/>
              <a:latin typeface="-apple-system"/>
            </a:endParaRPr>
          </a:p>
          <a:p>
            <a:endParaRPr lang="en-US" altLang="zh-CN" dirty="0">
              <a:latin typeface="-apple-system"/>
            </a:endParaRPr>
          </a:p>
        </p:txBody>
      </p:sp>
      <p:pic>
        <p:nvPicPr>
          <p:cNvPr id="9" name="图片 8">
            <a:extLst>
              <a:ext uri="{FF2B5EF4-FFF2-40B4-BE49-F238E27FC236}">
                <a16:creationId xmlns:a16="http://schemas.microsoft.com/office/drawing/2014/main" id="{9374EF00-E837-0DD0-701E-DA569219F771}"/>
              </a:ext>
            </a:extLst>
          </p:cNvPr>
          <p:cNvPicPr>
            <a:picLocks noChangeAspect="1"/>
          </p:cNvPicPr>
          <p:nvPr/>
        </p:nvPicPr>
        <p:blipFill>
          <a:blip r:embed="rId2"/>
          <a:stretch>
            <a:fillRect/>
          </a:stretch>
        </p:blipFill>
        <p:spPr>
          <a:xfrm>
            <a:off x="1824037" y="2495549"/>
            <a:ext cx="8543925" cy="4289425"/>
          </a:xfrm>
          <a:prstGeom prst="rect">
            <a:avLst/>
          </a:prstGeom>
        </p:spPr>
      </p:pic>
      <p:pic>
        <p:nvPicPr>
          <p:cNvPr id="7" name="图片 6">
            <a:extLst>
              <a:ext uri="{FF2B5EF4-FFF2-40B4-BE49-F238E27FC236}">
                <a16:creationId xmlns:a16="http://schemas.microsoft.com/office/drawing/2014/main" id="{BD764AB8-5E3D-3D1D-1BAC-80AAB8F87F4E}"/>
              </a:ext>
            </a:extLst>
          </p:cNvPr>
          <p:cNvPicPr>
            <a:picLocks noChangeAspect="1"/>
          </p:cNvPicPr>
          <p:nvPr/>
        </p:nvPicPr>
        <p:blipFill>
          <a:blip r:embed="rId3"/>
          <a:stretch>
            <a:fillRect/>
          </a:stretch>
        </p:blipFill>
        <p:spPr>
          <a:xfrm>
            <a:off x="10610850" y="1171575"/>
            <a:ext cx="1581149" cy="1323974"/>
          </a:xfrm>
          <a:prstGeom prst="rect">
            <a:avLst/>
          </a:prstGeom>
        </p:spPr>
      </p:pic>
      <p:pic>
        <p:nvPicPr>
          <p:cNvPr id="6" name="图片 5">
            <a:extLst>
              <a:ext uri="{FF2B5EF4-FFF2-40B4-BE49-F238E27FC236}">
                <a16:creationId xmlns:a16="http://schemas.microsoft.com/office/drawing/2014/main" id="{F40D79F5-BAE9-BBAF-D353-0009BA8C4A96}"/>
              </a:ext>
            </a:extLst>
          </p:cNvPr>
          <p:cNvPicPr>
            <a:picLocks noChangeAspect="1"/>
          </p:cNvPicPr>
          <p:nvPr/>
        </p:nvPicPr>
        <p:blipFill>
          <a:blip r:embed="rId4"/>
          <a:stretch>
            <a:fillRect/>
          </a:stretch>
        </p:blipFill>
        <p:spPr>
          <a:xfrm>
            <a:off x="10610851" y="99523"/>
            <a:ext cx="1505188" cy="897427"/>
          </a:xfrm>
          <a:prstGeom prst="rect">
            <a:avLst/>
          </a:prstGeom>
        </p:spPr>
      </p:pic>
    </p:spTree>
    <p:extLst>
      <p:ext uri="{BB962C8B-B14F-4D97-AF65-F5344CB8AC3E}">
        <p14:creationId xmlns:p14="http://schemas.microsoft.com/office/powerpoint/2010/main" val="119592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898879F-5D65-E9BD-392C-E5FAA06A2DD1}"/>
              </a:ext>
            </a:extLst>
          </p:cNvPr>
          <p:cNvSpPr>
            <a:spLocks noGrp="1"/>
          </p:cNvSpPr>
          <p:nvPr>
            <p:ph idx="1"/>
          </p:nvPr>
        </p:nvSpPr>
        <p:spPr>
          <a:xfrm>
            <a:off x="447674" y="1349375"/>
            <a:ext cx="11744325" cy="3041650"/>
          </a:xfrm>
        </p:spPr>
        <p:txBody>
          <a:bodyPr/>
          <a:lstStyle/>
          <a:p>
            <a:r>
              <a:rPr lang="zh-CN" altLang="en-US" sz="2800" b="0" i="0" dirty="0">
                <a:effectLst/>
                <a:latin typeface="-apple-system"/>
              </a:rPr>
              <a:t>总之，两个年龄组在</a:t>
            </a:r>
            <a:r>
              <a:rPr lang="zh-CN" altLang="en-US" sz="2800" i="0" dirty="0">
                <a:solidFill>
                  <a:srgbClr val="FF0000"/>
                </a:solidFill>
                <a:effectLst/>
                <a:latin typeface="-apple-system"/>
              </a:rPr>
              <a:t>预测</a:t>
            </a:r>
            <a:r>
              <a:rPr lang="zh-CN" altLang="en-US" sz="2800" b="0" i="0" dirty="0">
                <a:effectLst/>
                <a:latin typeface="-apple-system"/>
              </a:rPr>
              <a:t>其表现时都表现出较低的准确性</a:t>
            </a:r>
            <a:endParaRPr lang="en-US" altLang="zh-CN" sz="2800" b="0" i="0" dirty="0">
              <a:effectLst/>
              <a:latin typeface="-apple-system"/>
            </a:endParaRPr>
          </a:p>
          <a:p>
            <a:r>
              <a:rPr lang="zh-CN" altLang="en-US" sz="2800" b="0" i="0" dirty="0">
                <a:effectLst/>
                <a:latin typeface="-apple-system"/>
              </a:rPr>
              <a:t>（</a:t>
            </a:r>
            <a:r>
              <a:rPr lang="zh-CN" altLang="en-US" sz="2800" b="0" i="0" dirty="0">
                <a:solidFill>
                  <a:srgbClr val="FF0000"/>
                </a:solidFill>
                <a:effectLst/>
                <a:latin typeface="-apple-system"/>
              </a:rPr>
              <a:t>与假设 </a:t>
            </a:r>
            <a:r>
              <a:rPr lang="en-US" altLang="zh-CN" sz="2800" b="0" i="0" dirty="0">
                <a:solidFill>
                  <a:srgbClr val="FF0000"/>
                </a:solidFill>
                <a:effectLst/>
                <a:latin typeface="-apple-system"/>
              </a:rPr>
              <a:t>1 </a:t>
            </a:r>
            <a:r>
              <a:rPr lang="zh-CN" altLang="en-US" sz="2800" b="0" i="0" dirty="0">
                <a:effectLst/>
                <a:latin typeface="-apple-system"/>
              </a:rPr>
              <a:t>相反）</a:t>
            </a:r>
            <a:endParaRPr lang="en-US" altLang="zh-CN" sz="2800" b="0" i="0" dirty="0">
              <a:effectLst/>
              <a:latin typeface="-apple-system"/>
            </a:endParaRPr>
          </a:p>
          <a:p>
            <a:endParaRPr lang="en-US" altLang="zh-CN" sz="2800" dirty="0">
              <a:latin typeface="-apple-system"/>
            </a:endParaRPr>
          </a:p>
          <a:p>
            <a:r>
              <a:rPr lang="zh-CN" altLang="en-US" sz="2800" b="0" i="0" dirty="0">
                <a:effectLst/>
                <a:latin typeface="-apple-system"/>
              </a:rPr>
              <a:t>并且随着时间的推移，</a:t>
            </a:r>
            <a:r>
              <a:rPr lang="zh-CN" altLang="en-US" sz="2800" b="0" i="0" dirty="0">
                <a:solidFill>
                  <a:srgbClr val="FF0000"/>
                </a:solidFill>
                <a:effectLst/>
                <a:latin typeface="-apple-system"/>
              </a:rPr>
              <a:t>预测准确性</a:t>
            </a:r>
            <a:r>
              <a:rPr lang="zh-CN" altLang="en-US" sz="2800" b="0" i="0" dirty="0">
                <a:effectLst/>
                <a:latin typeface="-apple-system"/>
              </a:rPr>
              <a:t>没有提高</a:t>
            </a:r>
            <a:endParaRPr lang="en-US" altLang="zh-CN" sz="2800" b="0" i="0" dirty="0">
              <a:effectLst/>
              <a:latin typeface="-apple-system"/>
            </a:endParaRPr>
          </a:p>
          <a:p>
            <a:r>
              <a:rPr lang="zh-CN" altLang="en-US" sz="2800" b="0" i="0" dirty="0">
                <a:effectLst/>
                <a:latin typeface="-apple-system"/>
              </a:rPr>
              <a:t>（回答预测的</a:t>
            </a:r>
            <a:r>
              <a:rPr lang="zh-CN" altLang="en-US" sz="2800" b="0" i="0" dirty="0">
                <a:solidFill>
                  <a:srgbClr val="FF0000"/>
                </a:solidFill>
                <a:effectLst/>
                <a:latin typeface="-apple-system"/>
              </a:rPr>
              <a:t>探索性问题 </a:t>
            </a:r>
            <a:r>
              <a:rPr lang="en-US" altLang="zh-CN" sz="2800" b="0" i="0" dirty="0">
                <a:solidFill>
                  <a:srgbClr val="FF0000"/>
                </a:solidFill>
                <a:effectLst/>
                <a:latin typeface="-apple-system"/>
              </a:rPr>
              <a:t>1</a:t>
            </a:r>
            <a:r>
              <a:rPr lang="zh-CN" altLang="en-US" sz="2000" b="0" i="0" dirty="0">
                <a:solidFill>
                  <a:srgbClr val="FF0000"/>
                </a:solidFill>
                <a:effectLst/>
                <a:latin typeface="-apple-system"/>
              </a:rPr>
              <a:t>（部分）</a:t>
            </a:r>
            <a:r>
              <a:rPr lang="zh-CN" altLang="en-US" sz="2400" dirty="0">
                <a:solidFill>
                  <a:schemeClr val="tx1"/>
                </a:solidFill>
                <a:latin typeface="-apple-system"/>
              </a:rPr>
              <a:t>）</a:t>
            </a:r>
            <a:endParaRPr lang="en-US" altLang="zh-CN" sz="2000" dirty="0">
              <a:solidFill>
                <a:schemeClr val="tx1"/>
              </a:solidFill>
              <a:latin typeface="-apple-system"/>
            </a:endParaRPr>
          </a:p>
          <a:p>
            <a:endParaRPr lang="zh-CN" altLang="en-US" dirty="0">
              <a:solidFill>
                <a:srgbClr val="FF0000"/>
              </a:solidFill>
            </a:endParaRPr>
          </a:p>
          <a:p>
            <a:endParaRPr lang="zh-CN" altLang="en-US" dirty="0"/>
          </a:p>
        </p:txBody>
      </p:sp>
      <p:sp>
        <p:nvSpPr>
          <p:cNvPr id="2" name="标题 1">
            <a:extLst>
              <a:ext uri="{FF2B5EF4-FFF2-40B4-BE49-F238E27FC236}">
                <a16:creationId xmlns:a16="http://schemas.microsoft.com/office/drawing/2014/main" id="{3D399D09-FC7B-9E73-BC49-53714F7710BD}"/>
              </a:ext>
            </a:extLst>
          </p:cNvPr>
          <p:cNvSpPr>
            <a:spLocks noGrp="1"/>
          </p:cNvSpPr>
          <p:nvPr>
            <p:ph type="title"/>
          </p:nvPr>
        </p:nvSpPr>
        <p:spPr>
          <a:xfrm>
            <a:off x="628650" y="0"/>
            <a:ext cx="9953625" cy="996950"/>
          </a:xfrm>
        </p:spPr>
        <p:txBody>
          <a:bodyPr>
            <a:normAutofit fontScale="90000"/>
          </a:bodyPr>
          <a:lstStyle/>
          <a:p>
            <a:r>
              <a:rPr lang="en-US" altLang="zh-CN" cap="none" dirty="0"/>
              <a:t>Result-Preliminary analyses- </a:t>
            </a:r>
            <a:r>
              <a:rPr lang="en-US" altLang="zh-CN" cap="none" dirty="0">
                <a:solidFill>
                  <a:srgbClr val="FF0000"/>
                </a:solidFill>
              </a:rPr>
              <a:t>Monitoring accuracy</a:t>
            </a:r>
            <a:br>
              <a:rPr lang="en-US" altLang="zh-CN" dirty="0"/>
            </a:br>
            <a:r>
              <a:rPr lang="zh-CN" altLang="en-US" dirty="0"/>
              <a:t>结果</a:t>
            </a:r>
            <a:r>
              <a:rPr lang="en-US" altLang="zh-CN" dirty="0"/>
              <a:t>-</a:t>
            </a:r>
            <a:r>
              <a:rPr lang="zh-CN" altLang="en-US" b="0" i="0" dirty="0">
                <a:effectLst/>
                <a:latin typeface="-apple-system"/>
              </a:rPr>
              <a:t>初步分析</a:t>
            </a:r>
            <a:r>
              <a:rPr lang="en-US" altLang="zh-CN" b="0" i="0" dirty="0">
                <a:effectLst/>
                <a:latin typeface="-apple-system"/>
              </a:rPr>
              <a:t>-</a:t>
            </a:r>
            <a:r>
              <a:rPr lang="zh-CN" altLang="en-US" b="0" i="0" dirty="0">
                <a:solidFill>
                  <a:srgbClr val="FF0000"/>
                </a:solidFill>
                <a:effectLst/>
                <a:latin typeface="-apple-system"/>
              </a:rPr>
              <a:t>监测准确度</a:t>
            </a:r>
            <a:endParaRPr lang="zh-CN" altLang="en-US" dirty="0">
              <a:solidFill>
                <a:srgbClr val="FF0000"/>
              </a:solidFill>
            </a:endParaRPr>
          </a:p>
        </p:txBody>
      </p:sp>
      <p:sp>
        <p:nvSpPr>
          <p:cNvPr id="4" name="文本框 3">
            <a:extLst>
              <a:ext uri="{FF2B5EF4-FFF2-40B4-BE49-F238E27FC236}">
                <a16:creationId xmlns:a16="http://schemas.microsoft.com/office/drawing/2014/main" id="{529B6009-8683-AF25-8405-838F4290121D}"/>
              </a:ext>
            </a:extLst>
          </p:cNvPr>
          <p:cNvSpPr txBox="1"/>
          <p:nvPr/>
        </p:nvSpPr>
        <p:spPr>
          <a:xfrm>
            <a:off x="789382" y="2503540"/>
            <a:ext cx="8362950" cy="400110"/>
          </a:xfrm>
          <a:prstGeom prst="rect">
            <a:avLst/>
          </a:prstGeom>
          <a:solidFill>
            <a:srgbClr val="FFFF00"/>
          </a:solidFill>
        </p:spPr>
        <p:txBody>
          <a:bodyPr wrap="square" rtlCol="0">
            <a:spAutoFit/>
          </a:bodyPr>
          <a:lstStyle/>
          <a:p>
            <a:r>
              <a:rPr lang="zh-CN" altLang="en-US" sz="2000" b="0" i="0" dirty="0">
                <a:solidFill>
                  <a:srgbClr val="1F1F1F"/>
                </a:solidFill>
                <a:effectLst/>
                <a:latin typeface="ElsevierGulliver"/>
              </a:rPr>
              <a:t>预测和</a:t>
            </a:r>
            <a:r>
              <a:rPr lang="zh-CN" altLang="en-US" sz="2000" b="0" i="0" dirty="0">
                <a:effectLst/>
                <a:latin typeface="-apple-system"/>
              </a:rPr>
              <a:t>事后预测</a:t>
            </a:r>
            <a:r>
              <a:rPr lang="zh-CN" altLang="en-US" sz="2000" b="0" i="0" dirty="0">
                <a:solidFill>
                  <a:srgbClr val="1F1F1F"/>
                </a:solidFill>
                <a:effectLst/>
                <a:latin typeface="ElsevierGulliver"/>
              </a:rPr>
              <a:t>，四年级学生都会比二年级学生</a:t>
            </a:r>
            <a:r>
              <a:rPr lang="zh-CN" altLang="en-US" sz="2000" b="0" i="0" u="sng" dirty="0">
                <a:solidFill>
                  <a:srgbClr val="1F1F1F"/>
                </a:solidFill>
                <a:effectLst/>
                <a:latin typeface="ElsevierGulliver"/>
              </a:rPr>
              <a:t>更准确</a:t>
            </a:r>
            <a:r>
              <a:rPr lang="zh-CN" altLang="en-US" sz="2000" b="0" i="0" dirty="0">
                <a:solidFill>
                  <a:srgbClr val="FF0000"/>
                </a:solidFill>
                <a:effectLst/>
                <a:latin typeface="ElsevierGulliver"/>
              </a:rPr>
              <a:t>（假设 </a:t>
            </a:r>
            <a:r>
              <a:rPr lang="en-US" altLang="zh-CN" sz="2000" b="0" i="0" dirty="0">
                <a:solidFill>
                  <a:srgbClr val="FF0000"/>
                </a:solidFill>
                <a:effectLst/>
                <a:latin typeface="ElsevierGulliver"/>
              </a:rPr>
              <a:t>1</a:t>
            </a:r>
            <a:r>
              <a:rPr lang="zh-CN" altLang="en-US" sz="2000" b="0" i="0" dirty="0">
                <a:solidFill>
                  <a:srgbClr val="FF0000"/>
                </a:solidFill>
                <a:effectLst/>
                <a:latin typeface="ElsevierGulliver"/>
              </a:rPr>
              <a:t>）</a:t>
            </a:r>
            <a:endParaRPr lang="en-US" altLang="zh-CN" sz="2000" b="0" i="0" dirty="0">
              <a:solidFill>
                <a:srgbClr val="FF0000"/>
              </a:solidFill>
              <a:effectLst/>
              <a:latin typeface="ElsevierGulliver"/>
            </a:endParaRPr>
          </a:p>
        </p:txBody>
      </p:sp>
      <p:sp>
        <p:nvSpPr>
          <p:cNvPr id="5" name="文本框 4">
            <a:extLst>
              <a:ext uri="{FF2B5EF4-FFF2-40B4-BE49-F238E27FC236}">
                <a16:creationId xmlns:a16="http://schemas.microsoft.com/office/drawing/2014/main" id="{70A7C7B2-1A53-CDE1-C2F3-DBC918AA0686}"/>
              </a:ext>
            </a:extLst>
          </p:cNvPr>
          <p:cNvSpPr txBox="1"/>
          <p:nvPr/>
        </p:nvSpPr>
        <p:spPr>
          <a:xfrm>
            <a:off x="789382" y="4354460"/>
            <a:ext cx="8603460" cy="400110"/>
          </a:xfrm>
          <a:prstGeom prst="rect">
            <a:avLst/>
          </a:prstGeom>
          <a:solidFill>
            <a:srgbClr val="FFFF00"/>
          </a:solidFill>
        </p:spPr>
        <p:txBody>
          <a:bodyPr wrap="square">
            <a:spAutoFit/>
          </a:bodyPr>
          <a:lstStyle/>
          <a:p>
            <a:r>
              <a:rPr lang="zh-CN" altLang="en-US" sz="2000" b="0" i="0" dirty="0">
                <a:solidFill>
                  <a:srgbClr val="1F1F1F"/>
                </a:solidFill>
                <a:effectLst/>
                <a:latin typeface="ElsevierGulliver"/>
              </a:rPr>
              <a:t>预测和</a:t>
            </a:r>
            <a:r>
              <a:rPr lang="zh-CN" altLang="en-US" sz="2000" b="0" i="0" dirty="0">
                <a:effectLst/>
                <a:latin typeface="-apple-system"/>
              </a:rPr>
              <a:t>事后预测</a:t>
            </a:r>
            <a:r>
              <a:rPr lang="zh-CN" altLang="en-US" sz="2000" b="0" i="0" dirty="0">
                <a:solidFill>
                  <a:srgbClr val="1F1F1F"/>
                </a:solidFill>
                <a:effectLst/>
                <a:latin typeface="ElsevierGulliver"/>
              </a:rPr>
              <a:t>的个体监测准确性</a:t>
            </a:r>
            <a:r>
              <a:rPr lang="zh-CN" altLang="en-US" sz="2000" b="0" i="0" u="sng" dirty="0">
                <a:solidFill>
                  <a:srgbClr val="1F1F1F"/>
                </a:solidFill>
                <a:effectLst/>
                <a:latin typeface="ElsevierGulliver"/>
              </a:rPr>
              <a:t>是否在一年内有所提高</a:t>
            </a:r>
            <a:r>
              <a:rPr lang="zh-CN" altLang="en-US" sz="2000" b="0" i="0" dirty="0">
                <a:solidFill>
                  <a:srgbClr val="FF0000"/>
                </a:solidFill>
                <a:effectLst/>
                <a:latin typeface="ElsevierGulliver"/>
              </a:rPr>
              <a:t>（探索性问题 </a:t>
            </a:r>
            <a:r>
              <a:rPr lang="en-US" altLang="zh-CN" sz="2000" b="0" i="0" dirty="0">
                <a:solidFill>
                  <a:srgbClr val="FF0000"/>
                </a:solidFill>
                <a:effectLst/>
                <a:latin typeface="ElsevierGulliver"/>
              </a:rPr>
              <a:t>1</a:t>
            </a:r>
            <a:r>
              <a:rPr lang="zh-CN" altLang="en-US" sz="2000" b="0" i="0" dirty="0">
                <a:solidFill>
                  <a:srgbClr val="FF0000"/>
                </a:solidFill>
                <a:effectLst/>
                <a:latin typeface="ElsevierGulliver"/>
              </a:rPr>
              <a:t>）</a:t>
            </a:r>
            <a:endParaRPr lang="zh-CN" altLang="en-US" sz="2000" dirty="0"/>
          </a:p>
        </p:txBody>
      </p:sp>
      <p:pic>
        <p:nvPicPr>
          <p:cNvPr id="12" name="图片 11">
            <a:extLst>
              <a:ext uri="{FF2B5EF4-FFF2-40B4-BE49-F238E27FC236}">
                <a16:creationId xmlns:a16="http://schemas.microsoft.com/office/drawing/2014/main" id="{1EBB151D-44FE-A93D-BEF0-D0C83F48A853}"/>
              </a:ext>
            </a:extLst>
          </p:cNvPr>
          <p:cNvPicPr>
            <a:picLocks noChangeAspect="1"/>
          </p:cNvPicPr>
          <p:nvPr/>
        </p:nvPicPr>
        <p:blipFill>
          <a:blip r:embed="rId2"/>
          <a:stretch>
            <a:fillRect/>
          </a:stretch>
        </p:blipFill>
        <p:spPr>
          <a:xfrm>
            <a:off x="10873897" y="139699"/>
            <a:ext cx="1075145" cy="660401"/>
          </a:xfrm>
          <a:prstGeom prst="rect">
            <a:avLst/>
          </a:prstGeom>
        </p:spPr>
      </p:pic>
    </p:spTree>
    <p:extLst>
      <p:ext uri="{BB962C8B-B14F-4D97-AF65-F5344CB8AC3E}">
        <p14:creationId xmlns:p14="http://schemas.microsoft.com/office/powerpoint/2010/main" val="29934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887F79A2-AFF6-0D75-8B9C-E70B455B1152}"/>
              </a:ext>
            </a:extLst>
          </p:cNvPr>
          <p:cNvSpPr txBox="1"/>
          <p:nvPr/>
        </p:nvSpPr>
        <p:spPr>
          <a:xfrm>
            <a:off x="66674" y="994228"/>
            <a:ext cx="11887200" cy="1877437"/>
          </a:xfrm>
          <a:prstGeom prst="rect">
            <a:avLst/>
          </a:prstGeom>
          <a:noFill/>
        </p:spPr>
        <p:txBody>
          <a:bodyPr wrap="square">
            <a:spAutoFit/>
          </a:bodyPr>
          <a:lstStyle/>
          <a:p>
            <a:r>
              <a:rPr lang="zh-CN" altLang="en-US" sz="2000" b="0" i="0" dirty="0">
                <a:effectLst/>
                <a:latin typeface="-apple-system"/>
              </a:rPr>
              <a:t>对于</a:t>
            </a:r>
            <a:r>
              <a:rPr lang="zh-CN" altLang="en-US" sz="2000" b="1" i="0" dirty="0">
                <a:effectLst/>
                <a:latin typeface="-apple-system"/>
              </a:rPr>
              <a:t>二年级</a:t>
            </a:r>
            <a:r>
              <a:rPr lang="zh-CN" altLang="en-US" sz="2000" b="0" i="0" dirty="0">
                <a:effectLst/>
                <a:latin typeface="-apple-system"/>
              </a:rPr>
              <a:t>学生，</a:t>
            </a:r>
            <a:endParaRPr lang="en-US" altLang="zh-CN" sz="2000" b="0" i="0" dirty="0">
              <a:effectLst/>
              <a:latin typeface="-apple-system"/>
            </a:endParaRPr>
          </a:p>
          <a:p>
            <a:r>
              <a:rPr lang="en-US" altLang="zh-CN" sz="2000" b="0" i="0" dirty="0">
                <a:solidFill>
                  <a:srgbClr val="FF0000"/>
                </a:solidFill>
                <a:effectLst/>
                <a:latin typeface="-apple-system"/>
              </a:rPr>
              <a:t>T1</a:t>
            </a:r>
            <a:r>
              <a:rPr lang="zh-CN" altLang="en-US" sz="2000" b="0" i="0" dirty="0">
                <a:effectLst/>
                <a:latin typeface="-apple-system"/>
              </a:rPr>
              <a:t>时</a:t>
            </a:r>
            <a:r>
              <a:rPr lang="zh-CN" altLang="en-US" sz="2000" b="0" i="0" dirty="0">
                <a:solidFill>
                  <a:srgbClr val="FF0000"/>
                </a:solidFill>
                <a:effectLst/>
                <a:latin typeface="-apple-system"/>
              </a:rPr>
              <a:t>事后预测与表现无关</a:t>
            </a:r>
            <a:r>
              <a:rPr lang="zh-CN" altLang="en-US" sz="2000" b="0" i="0" dirty="0">
                <a:effectLst/>
                <a:latin typeface="-apple-system"/>
              </a:rPr>
              <a:t>，</a:t>
            </a:r>
            <a:endParaRPr lang="en-US" altLang="zh-CN" sz="2000" b="0" i="0" dirty="0">
              <a:effectLst/>
              <a:latin typeface="-apple-system"/>
            </a:endParaRPr>
          </a:p>
          <a:p>
            <a:r>
              <a:rPr lang="zh-CN" altLang="en-US" sz="2000" b="0" i="0" dirty="0">
                <a:effectLst/>
                <a:latin typeface="-apple-system"/>
              </a:rPr>
              <a:t>而</a:t>
            </a:r>
            <a:r>
              <a:rPr lang="en-US" altLang="zh-CN" sz="2000" dirty="0">
                <a:solidFill>
                  <a:srgbClr val="FF0000"/>
                </a:solidFill>
                <a:latin typeface="-apple-system"/>
              </a:rPr>
              <a:t>T2</a:t>
            </a:r>
            <a:r>
              <a:rPr lang="zh-CN" altLang="en-US" sz="2000" dirty="0">
                <a:latin typeface="-apple-system"/>
              </a:rPr>
              <a:t>时，</a:t>
            </a:r>
            <a:r>
              <a:rPr lang="zh-CN" altLang="en-US" sz="2000" b="0" i="0" dirty="0">
                <a:solidFill>
                  <a:srgbClr val="FF0000"/>
                </a:solidFill>
                <a:effectLst/>
                <a:latin typeface="-apple-system"/>
              </a:rPr>
              <a:t>事后预测与表现之间的相关性显</a:t>
            </a:r>
            <a:r>
              <a:rPr lang="zh-CN" altLang="en-US" sz="2000" dirty="0">
                <a:solidFill>
                  <a:srgbClr val="FF0000"/>
                </a:solidFill>
                <a:latin typeface="-apple-system"/>
              </a:rPr>
              <a:t>著</a:t>
            </a:r>
            <a:r>
              <a:rPr lang="zh-CN" altLang="en-US" sz="2000" b="0" i="0" dirty="0">
                <a:effectLst/>
                <a:latin typeface="-apple-system"/>
              </a:rPr>
              <a:t>，表明 </a:t>
            </a:r>
            <a:r>
              <a:rPr lang="en-US" altLang="zh-CN" sz="2000" b="0" i="0" dirty="0">
                <a:effectLst/>
                <a:latin typeface="-apple-system"/>
              </a:rPr>
              <a:t>T2 </a:t>
            </a:r>
            <a:r>
              <a:rPr lang="zh-CN" altLang="en-US" sz="2000" b="0" i="0" dirty="0">
                <a:effectLst/>
                <a:latin typeface="-apple-system"/>
              </a:rPr>
              <a:t>时的监测</a:t>
            </a:r>
            <a:r>
              <a:rPr lang="zh-CN" altLang="en-US" sz="2000" b="0" i="0" dirty="0">
                <a:solidFill>
                  <a:srgbClr val="00B0F0"/>
                </a:solidFill>
                <a:effectLst/>
                <a:latin typeface="-apple-system"/>
              </a:rPr>
              <a:t>准确性中等</a:t>
            </a:r>
            <a:r>
              <a:rPr lang="zh-CN" altLang="en-US" sz="2800" b="0" i="0" dirty="0">
                <a:effectLst/>
                <a:latin typeface="-apple-system"/>
              </a:rPr>
              <a:t>。</a:t>
            </a:r>
            <a:endParaRPr lang="en-US" altLang="zh-CN" sz="2800" b="0" i="0" dirty="0">
              <a:effectLst/>
              <a:latin typeface="-apple-system"/>
            </a:endParaRPr>
          </a:p>
          <a:p>
            <a:endParaRPr lang="en-US" altLang="zh-CN" sz="2000" b="0" i="0" dirty="0">
              <a:effectLst/>
              <a:latin typeface="-apple-system"/>
            </a:endParaRPr>
          </a:p>
          <a:p>
            <a:endParaRPr lang="zh-CN" altLang="en-US" sz="2800" dirty="0"/>
          </a:p>
        </p:txBody>
      </p:sp>
      <p:pic>
        <p:nvPicPr>
          <p:cNvPr id="7" name="图片 6">
            <a:extLst>
              <a:ext uri="{FF2B5EF4-FFF2-40B4-BE49-F238E27FC236}">
                <a16:creationId xmlns:a16="http://schemas.microsoft.com/office/drawing/2014/main" id="{9F3B0BEA-C9FA-22B9-4926-B90C783A1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503" y="3189195"/>
            <a:ext cx="7124925" cy="3668805"/>
          </a:xfrm>
          <a:prstGeom prst="rect">
            <a:avLst/>
          </a:prstGeom>
        </p:spPr>
      </p:pic>
      <p:sp>
        <p:nvSpPr>
          <p:cNvPr id="11" name="文本框 10">
            <a:extLst>
              <a:ext uri="{FF2B5EF4-FFF2-40B4-BE49-F238E27FC236}">
                <a16:creationId xmlns:a16="http://schemas.microsoft.com/office/drawing/2014/main" id="{B77C6448-5DCA-F50C-1102-4AB7FE9D558A}"/>
              </a:ext>
            </a:extLst>
          </p:cNvPr>
          <p:cNvSpPr txBox="1"/>
          <p:nvPr/>
        </p:nvSpPr>
        <p:spPr>
          <a:xfrm>
            <a:off x="66674" y="2078084"/>
            <a:ext cx="8410575" cy="1015663"/>
          </a:xfrm>
          <a:prstGeom prst="rect">
            <a:avLst/>
          </a:prstGeom>
          <a:noFill/>
        </p:spPr>
        <p:txBody>
          <a:bodyPr wrap="square">
            <a:spAutoFit/>
          </a:bodyPr>
          <a:lstStyle/>
          <a:p>
            <a:r>
              <a:rPr lang="zh-CN" altLang="en-US" sz="2000" b="0" i="0" dirty="0">
                <a:effectLst/>
                <a:latin typeface="-apple-system"/>
              </a:rPr>
              <a:t>对于</a:t>
            </a:r>
            <a:r>
              <a:rPr lang="zh-CN" altLang="en-US" sz="2000" b="1" i="0" dirty="0">
                <a:effectLst/>
                <a:latin typeface="-apple-system"/>
              </a:rPr>
              <a:t>四年级</a:t>
            </a:r>
            <a:r>
              <a:rPr lang="zh-CN" altLang="en-US" sz="2000" b="0" i="0" dirty="0">
                <a:effectLst/>
                <a:latin typeface="-apple-system"/>
              </a:rPr>
              <a:t>学生来说，</a:t>
            </a:r>
            <a:endParaRPr lang="en-US" altLang="zh-CN" sz="2000" b="0" i="0" dirty="0">
              <a:effectLst/>
              <a:latin typeface="-apple-system"/>
            </a:endParaRPr>
          </a:p>
          <a:p>
            <a:r>
              <a:rPr lang="zh-CN" altLang="en-US" sz="2000" b="0" i="0" dirty="0">
                <a:solidFill>
                  <a:srgbClr val="FF0000"/>
                </a:solidFill>
                <a:effectLst/>
                <a:latin typeface="-apple-system"/>
              </a:rPr>
              <a:t>事后预测和表现</a:t>
            </a:r>
            <a:r>
              <a:rPr lang="zh-CN" altLang="en-US" sz="2000" b="0" i="0" dirty="0">
                <a:effectLst/>
                <a:latin typeface="-apple-system"/>
              </a:rPr>
              <a:t>之间的相关性</a:t>
            </a:r>
            <a:endParaRPr lang="en-US" altLang="zh-CN" sz="2000" b="0" i="0" dirty="0">
              <a:effectLst/>
              <a:latin typeface="-apple-system"/>
            </a:endParaRPr>
          </a:p>
          <a:p>
            <a:r>
              <a:rPr lang="zh-CN" altLang="en-US" sz="2000" b="0" i="0" dirty="0">
                <a:effectLst/>
                <a:latin typeface="-apple-system"/>
              </a:rPr>
              <a:t>在</a:t>
            </a:r>
            <a:r>
              <a:rPr lang="zh-CN" altLang="en-US" sz="2000" b="0" i="0" dirty="0">
                <a:solidFill>
                  <a:srgbClr val="FF0000"/>
                </a:solidFill>
                <a:effectLst/>
                <a:latin typeface="-apple-system"/>
              </a:rPr>
              <a:t>两个测量点</a:t>
            </a:r>
            <a:r>
              <a:rPr lang="zh-CN" altLang="en-US" sz="2000" b="0" i="0" dirty="0">
                <a:effectLst/>
                <a:latin typeface="-apple-system"/>
              </a:rPr>
              <a:t>上都显示出</a:t>
            </a:r>
            <a:r>
              <a:rPr lang="zh-CN" altLang="en-US" sz="2000" b="0" i="0" dirty="0">
                <a:solidFill>
                  <a:srgbClr val="FF0000"/>
                </a:solidFill>
                <a:effectLst/>
                <a:latin typeface="-apple-system"/>
              </a:rPr>
              <a:t>中等的判断准确性</a:t>
            </a:r>
            <a:r>
              <a:rPr lang="zh-CN" altLang="en-US" sz="2000" b="0" i="0" dirty="0">
                <a:effectLst/>
                <a:latin typeface="-apple-system"/>
              </a:rPr>
              <a:t>。</a:t>
            </a:r>
            <a:endParaRPr lang="zh-CN" altLang="en-US" sz="2000" dirty="0"/>
          </a:p>
        </p:txBody>
      </p:sp>
      <p:pic>
        <p:nvPicPr>
          <p:cNvPr id="12" name="图片 11">
            <a:extLst>
              <a:ext uri="{FF2B5EF4-FFF2-40B4-BE49-F238E27FC236}">
                <a16:creationId xmlns:a16="http://schemas.microsoft.com/office/drawing/2014/main" id="{ED3C1FE5-0BA4-33BB-97B8-8F7CF94EACFD}"/>
              </a:ext>
            </a:extLst>
          </p:cNvPr>
          <p:cNvPicPr>
            <a:picLocks noChangeAspect="1"/>
          </p:cNvPicPr>
          <p:nvPr/>
        </p:nvPicPr>
        <p:blipFill>
          <a:blip r:embed="rId3"/>
          <a:stretch>
            <a:fillRect/>
          </a:stretch>
        </p:blipFill>
        <p:spPr>
          <a:xfrm>
            <a:off x="10574690" y="1395365"/>
            <a:ext cx="1654439" cy="842993"/>
          </a:xfrm>
          <a:prstGeom prst="rect">
            <a:avLst/>
          </a:prstGeom>
        </p:spPr>
      </p:pic>
      <p:sp>
        <p:nvSpPr>
          <p:cNvPr id="16" name="标题 1">
            <a:extLst>
              <a:ext uri="{FF2B5EF4-FFF2-40B4-BE49-F238E27FC236}">
                <a16:creationId xmlns:a16="http://schemas.microsoft.com/office/drawing/2014/main" id="{71FA251B-FFC1-E062-243A-B17B54E8264B}"/>
              </a:ext>
            </a:extLst>
          </p:cNvPr>
          <p:cNvSpPr>
            <a:spLocks noGrp="1"/>
          </p:cNvSpPr>
          <p:nvPr>
            <p:ph type="title"/>
          </p:nvPr>
        </p:nvSpPr>
        <p:spPr>
          <a:xfrm>
            <a:off x="304800" y="117475"/>
            <a:ext cx="9953625" cy="842993"/>
          </a:xfrm>
        </p:spPr>
        <p:txBody>
          <a:bodyPr>
            <a:normAutofit fontScale="90000"/>
          </a:bodyPr>
          <a:lstStyle/>
          <a:p>
            <a:r>
              <a:rPr lang="en-US" altLang="zh-CN" cap="none" dirty="0"/>
              <a:t>Result-Preliminary analyses- </a:t>
            </a:r>
            <a:r>
              <a:rPr lang="en-US" altLang="zh-CN" cap="none" dirty="0">
                <a:solidFill>
                  <a:srgbClr val="FF0000"/>
                </a:solidFill>
              </a:rPr>
              <a:t>Monitoring accuracy</a:t>
            </a:r>
            <a:br>
              <a:rPr lang="en-US" altLang="zh-CN" dirty="0"/>
            </a:br>
            <a:r>
              <a:rPr lang="zh-CN" altLang="en-US" dirty="0"/>
              <a:t>结果</a:t>
            </a:r>
            <a:r>
              <a:rPr lang="en-US" altLang="zh-CN" dirty="0"/>
              <a:t>-</a:t>
            </a:r>
            <a:r>
              <a:rPr lang="zh-CN" altLang="en-US" b="0" i="0" dirty="0">
                <a:effectLst/>
                <a:latin typeface="-apple-system"/>
              </a:rPr>
              <a:t>初步分析</a:t>
            </a:r>
            <a:r>
              <a:rPr lang="en-US" altLang="zh-CN" b="0" i="0" dirty="0">
                <a:effectLst/>
                <a:latin typeface="-apple-system"/>
              </a:rPr>
              <a:t>-</a:t>
            </a:r>
            <a:r>
              <a:rPr lang="zh-CN" altLang="en-US" b="0" i="0" dirty="0">
                <a:solidFill>
                  <a:srgbClr val="FF0000"/>
                </a:solidFill>
                <a:effectLst/>
                <a:latin typeface="-apple-system"/>
              </a:rPr>
              <a:t>监测准确度</a:t>
            </a:r>
            <a:endParaRPr lang="zh-CN" altLang="en-US" dirty="0">
              <a:solidFill>
                <a:srgbClr val="FF0000"/>
              </a:solidFill>
            </a:endParaRPr>
          </a:p>
        </p:txBody>
      </p:sp>
      <p:pic>
        <p:nvPicPr>
          <p:cNvPr id="14" name="图片 13">
            <a:extLst>
              <a:ext uri="{FF2B5EF4-FFF2-40B4-BE49-F238E27FC236}">
                <a16:creationId xmlns:a16="http://schemas.microsoft.com/office/drawing/2014/main" id="{A9E5588A-DCF9-3FAC-583B-6FF88DDF00A5}"/>
              </a:ext>
            </a:extLst>
          </p:cNvPr>
          <p:cNvPicPr>
            <a:picLocks noChangeAspect="1"/>
          </p:cNvPicPr>
          <p:nvPr/>
        </p:nvPicPr>
        <p:blipFill>
          <a:blip r:embed="rId4"/>
          <a:stretch>
            <a:fillRect/>
          </a:stretch>
        </p:blipFill>
        <p:spPr>
          <a:xfrm>
            <a:off x="10574691" y="271432"/>
            <a:ext cx="1617310" cy="842993"/>
          </a:xfrm>
          <a:prstGeom prst="rect">
            <a:avLst/>
          </a:prstGeom>
        </p:spPr>
      </p:pic>
    </p:spTree>
    <p:extLst>
      <p:ext uri="{BB962C8B-B14F-4D97-AF65-F5344CB8AC3E}">
        <p14:creationId xmlns:p14="http://schemas.microsoft.com/office/powerpoint/2010/main" val="154658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a:extLst>
              <a:ext uri="{FF2B5EF4-FFF2-40B4-BE49-F238E27FC236}">
                <a16:creationId xmlns:a16="http://schemas.microsoft.com/office/drawing/2014/main" id="{756755E2-0E95-B68A-9647-C4F013FAB503}"/>
              </a:ext>
            </a:extLst>
          </p:cNvPr>
          <p:cNvGraphicFramePr>
            <a:graphicFrameLocks noGrp="1"/>
          </p:cNvGraphicFramePr>
          <p:nvPr>
            <p:ph idx="1"/>
            <p:extLst>
              <p:ext uri="{D42A27DB-BD31-4B8C-83A1-F6EECF244321}">
                <p14:modId xmlns:p14="http://schemas.microsoft.com/office/powerpoint/2010/main" val="2593841259"/>
              </p:ext>
            </p:extLst>
          </p:nvPr>
        </p:nvGraphicFramePr>
        <p:xfrm>
          <a:off x="267651" y="2502474"/>
          <a:ext cx="8169593" cy="2419349"/>
        </p:xfrm>
        <a:graphic>
          <a:graphicData uri="http://schemas.openxmlformats.org/drawingml/2006/table">
            <a:tbl>
              <a:tblPr firstRow="1" bandRow="1">
                <a:tableStyleId>{5C22544A-7EE6-4342-B048-85BDC9FD1C3A}</a:tableStyleId>
              </a:tblPr>
              <a:tblGrid>
                <a:gridCol w="1685924">
                  <a:extLst>
                    <a:ext uri="{9D8B030D-6E8A-4147-A177-3AD203B41FA5}">
                      <a16:colId xmlns:a16="http://schemas.microsoft.com/office/drawing/2014/main" val="4125942001"/>
                    </a:ext>
                  </a:extLst>
                </a:gridCol>
                <a:gridCol w="3378518">
                  <a:extLst>
                    <a:ext uri="{9D8B030D-6E8A-4147-A177-3AD203B41FA5}">
                      <a16:colId xmlns:a16="http://schemas.microsoft.com/office/drawing/2014/main" val="1248651423"/>
                    </a:ext>
                  </a:extLst>
                </a:gridCol>
                <a:gridCol w="3105151">
                  <a:extLst>
                    <a:ext uri="{9D8B030D-6E8A-4147-A177-3AD203B41FA5}">
                      <a16:colId xmlns:a16="http://schemas.microsoft.com/office/drawing/2014/main" val="1295575476"/>
                    </a:ext>
                  </a:extLst>
                </a:gridCol>
              </a:tblGrid>
              <a:tr h="740833">
                <a:tc>
                  <a:txBody>
                    <a:bodyPr/>
                    <a:lstStyle/>
                    <a:p>
                      <a:endParaRPr lang="zh-CN" altLang="en-US" dirty="0"/>
                    </a:p>
                  </a:txBody>
                  <a:tcPr>
                    <a:solidFill>
                      <a:schemeClr val="accent1">
                        <a:lumMod val="60000"/>
                        <a:lumOff val="40000"/>
                      </a:schemeClr>
                    </a:solidFill>
                  </a:tcPr>
                </a:tc>
                <a:tc>
                  <a:txBody>
                    <a:bodyPr/>
                    <a:lstStyle/>
                    <a:p>
                      <a:pPr algn="ctr"/>
                      <a:r>
                        <a:rPr lang="en-US" altLang="zh-CN" dirty="0"/>
                        <a:t>T1</a:t>
                      </a:r>
                      <a:endParaRPr lang="zh-CN" altLang="en-US" dirty="0"/>
                    </a:p>
                  </a:txBody>
                  <a:tcPr>
                    <a:solidFill>
                      <a:schemeClr val="accent1">
                        <a:lumMod val="60000"/>
                        <a:lumOff val="40000"/>
                      </a:schemeClr>
                    </a:solidFill>
                  </a:tcPr>
                </a:tc>
                <a:tc>
                  <a:txBody>
                    <a:bodyPr/>
                    <a:lstStyle/>
                    <a:p>
                      <a:pPr algn="ctr"/>
                      <a:r>
                        <a:rPr lang="en-US" altLang="zh-CN" dirty="0"/>
                        <a:t>T2</a:t>
                      </a:r>
                      <a:endParaRPr lang="zh-CN" altLang="en-US" dirty="0"/>
                    </a:p>
                  </a:txBody>
                  <a:tcPr>
                    <a:solidFill>
                      <a:schemeClr val="accent1">
                        <a:lumMod val="60000"/>
                        <a:lumOff val="40000"/>
                      </a:schemeClr>
                    </a:solidFill>
                  </a:tcPr>
                </a:tc>
                <a:extLst>
                  <a:ext uri="{0D108BD9-81ED-4DB2-BD59-A6C34878D82A}">
                    <a16:rowId xmlns:a16="http://schemas.microsoft.com/office/drawing/2014/main" val="1926595992"/>
                  </a:ext>
                </a:extLst>
              </a:tr>
              <a:tr h="839258">
                <a:tc>
                  <a:txBody>
                    <a:bodyPr/>
                    <a:lstStyle/>
                    <a:p>
                      <a:r>
                        <a:rPr lang="zh-CN" altLang="en-US" dirty="0"/>
                        <a:t>二年级</a:t>
                      </a:r>
                    </a:p>
                  </a:txBody>
                  <a:tcPr/>
                </a:tc>
                <a:tc>
                  <a:txBody>
                    <a:bodyPr/>
                    <a:lstStyle/>
                    <a:p>
                      <a:r>
                        <a:rPr lang="en-US" altLang="zh-CN" dirty="0"/>
                        <a:t>post*pm(</a:t>
                      </a:r>
                      <a:r>
                        <a:rPr lang="zh-CN" altLang="en-US" dirty="0"/>
                        <a:t>无关，准确性低</a:t>
                      </a:r>
                      <a:r>
                        <a:rPr lang="en-US" altLang="zh-CN" dirty="0"/>
                        <a:t>)</a:t>
                      </a:r>
                      <a:endParaRPr lang="zh-CN" altLang="en-US" dirty="0"/>
                    </a:p>
                  </a:txBody>
                  <a:tcPr/>
                </a:tc>
                <a:tc>
                  <a:txBody>
                    <a:bodyPr/>
                    <a:lstStyle/>
                    <a:p>
                      <a:r>
                        <a:rPr lang="en-US" altLang="zh-CN" dirty="0"/>
                        <a:t>post*pm</a:t>
                      </a:r>
                      <a:r>
                        <a:rPr lang="zh-CN" altLang="en-US" dirty="0"/>
                        <a:t>（显著，准确性中等）</a:t>
                      </a:r>
                    </a:p>
                  </a:txBody>
                  <a:tcPr/>
                </a:tc>
                <a:extLst>
                  <a:ext uri="{0D108BD9-81ED-4DB2-BD59-A6C34878D82A}">
                    <a16:rowId xmlns:a16="http://schemas.microsoft.com/office/drawing/2014/main" val="2608115006"/>
                  </a:ext>
                </a:extLst>
              </a:tr>
              <a:tr h="839258">
                <a:tc>
                  <a:txBody>
                    <a:bodyPr/>
                    <a:lstStyle/>
                    <a:p>
                      <a:r>
                        <a:rPr lang="zh-CN" altLang="en-US" dirty="0"/>
                        <a:t>四年级</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post*pm</a:t>
                      </a:r>
                      <a:r>
                        <a:rPr lang="zh-CN" altLang="en-US" dirty="0"/>
                        <a:t>（显著，准确性中等）</a:t>
                      </a: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post*pm</a:t>
                      </a:r>
                      <a:r>
                        <a:rPr lang="zh-CN" altLang="en-US" dirty="0"/>
                        <a:t>（显著，准确性中等）</a:t>
                      </a:r>
                    </a:p>
                    <a:p>
                      <a:endParaRPr lang="zh-CN" altLang="en-US" dirty="0"/>
                    </a:p>
                  </a:txBody>
                  <a:tcPr/>
                </a:tc>
                <a:extLst>
                  <a:ext uri="{0D108BD9-81ED-4DB2-BD59-A6C34878D82A}">
                    <a16:rowId xmlns:a16="http://schemas.microsoft.com/office/drawing/2014/main" val="791933544"/>
                  </a:ext>
                </a:extLst>
              </a:tr>
            </a:tbl>
          </a:graphicData>
        </a:graphic>
      </p:graphicFrame>
      <p:sp>
        <p:nvSpPr>
          <p:cNvPr id="6" name="文本框 5">
            <a:extLst>
              <a:ext uri="{FF2B5EF4-FFF2-40B4-BE49-F238E27FC236}">
                <a16:creationId xmlns:a16="http://schemas.microsoft.com/office/drawing/2014/main" id="{F82CEA90-E345-79BA-64A3-5DD730E8C137}"/>
              </a:ext>
            </a:extLst>
          </p:cNvPr>
          <p:cNvSpPr txBox="1"/>
          <p:nvPr/>
        </p:nvSpPr>
        <p:spPr>
          <a:xfrm>
            <a:off x="213120" y="864373"/>
            <a:ext cx="8940405" cy="1015663"/>
          </a:xfrm>
          <a:prstGeom prst="rect">
            <a:avLst/>
          </a:prstGeom>
          <a:noFill/>
          <a:ln>
            <a:solidFill>
              <a:schemeClr val="tx1"/>
            </a:solidFill>
          </a:ln>
        </p:spPr>
        <p:txBody>
          <a:bodyPr wrap="square" rtlCol="0">
            <a:spAutoFit/>
          </a:bodyPr>
          <a:lstStyle/>
          <a:p>
            <a:r>
              <a:rPr lang="zh-CN" altLang="en-US" sz="2000" dirty="0">
                <a:latin typeface="-apple-system"/>
              </a:rPr>
              <a:t>上页</a:t>
            </a:r>
            <a:r>
              <a:rPr lang="en-US" altLang="zh-CN" sz="2000" dirty="0">
                <a:latin typeface="-apple-system"/>
              </a:rPr>
              <a:t>ppt</a:t>
            </a:r>
            <a:r>
              <a:rPr lang="zh-CN" altLang="en-US" sz="2000" dirty="0">
                <a:latin typeface="-apple-system"/>
              </a:rPr>
              <a:t>表明</a:t>
            </a:r>
            <a:r>
              <a:rPr lang="en-US" altLang="zh-CN" sz="2000" dirty="0">
                <a:latin typeface="-apple-system"/>
              </a:rPr>
              <a:t>,</a:t>
            </a:r>
            <a:r>
              <a:rPr lang="zh-CN" altLang="en-US" sz="2000" b="0" i="0" dirty="0">
                <a:solidFill>
                  <a:srgbClr val="FF0000"/>
                </a:solidFill>
                <a:effectLst/>
                <a:latin typeface="-apple-system"/>
              </a:rPr>
              <a:t>假设 </a:t>
            </a:r>
            <a:r>
              <a:rPr lang="en-US" altLang="zh-CN" sz="2000" b="0" i="0" dirty="0">
                <a:solidFill>
                  <a:srgbClr val="FF0000"/>
                </a:solidFill>
                <a:effectLst/>
                <a:latin typeface="-apple-system"/>
              </a:rPr>
              <a:t>1 </a:t>
            </a:r>
            <a:r>
              <a:rPr lang="zh-CN" altLang="en-US" sz="2000" b="0" i="0" dirty="0">
                <a:solidFill>
                  <a:srgbClr val="FF0000"/>
                </a:solidFill>
                <a:effectLst/>
                <a:latin typeface="-apple-system"/>
              </a:rPr>
              <a:t>得到部分证实（</a:t>
            </a:r>
            <a:r>
              <a:rPr lang="zh-CN" altLang="en-US" sz="2000" b="0" i="0" dirty="0">
                <a:effectLst/>
                <a:latin typeface="-apple-system"/>
              </a:rPr>
              <a:t>针对事后预测部分</a:t>
            </a:r>
            <a:r>
              <a:rPr lang="zh-CN" altLang="en-US" sz="2000" b="0" i="0" dirty="0">
                <a:solidFill>
                  <a:srgbClr val="FF0000"/>
                </a:solidFill>
                <a:effectLst/>
                <a:latin typeface="-apple-system"/>
              </a:rPr>
              <a:t>）</a:t>
            </a:r>
            <a:r>
              <a:rPr lang="zh-CN" altLang="en-US" sz="2000" b="0" i="0" dirty="0">
                <a:effectLst/>
                <a:latin typeface="-apple-system"/>
              </a:rPr>
              <a:t>；</a:t>
            </a:r>
            <a:endParaRPr lang="en-US" altLang="zh-CN" sz="2000" b="0" i="0" dirty="0">
              <a:effectLst/>
              <a:latin typeface="-apple-system"/>
            </a:endParaRPr>
          </a:p>
          <a:p>
            <a:r>
              <a:rPr lang="zh-CN" altLang="en-US" sz="2000" b="0" i="0" dirty="0">
                <a:effectLst/>
                <a:latin typeface="-apple-system"/>
              </a:rPr>
              <a:t>四年级学生在 </a:t>
            </a:r>
            <a:r>
              <a:rPr lang="en-US" altLang="zh-CN" sz="2000" b="0" i="0" dirty="0">
                <a:solidFill>
                  <a:srgbClr val="FF0000"/>
                </a:solidFill>
                <a:effectLst/>
                <a:latin typeface="-apple-system"/>
              </a:rPr>
              <a:t>T1</a:t>
            </a:r>
            <a:r>
              <a:rPr lang="en-US" altLang="zh-CN" sz="2000" b="0" i="0" dirty="0">
                <a:effectLst/>
                <a:latin typeface="-apple-system"/>
              </a:rPr>
              <a:t> </a:t>
            </a:r>
            <a:r>
              <a:rPr lang="zh-CN" altLang="en-US" sz="2000" b="0" i="0" dirty="0">
                <a:effectLst/>
                <a:latin typeface="-apple-system"/>
              </a:rPr>
              <a:t>时表现出</a:t>
            </a:r>
            <a:r>
              <a:rPr lang="zh-CN" altLang="en-US" sz="2000" b="0" i="0" dirty="0">
                <a:solidFill>
                  <a:srgbClr val="FF0000"/>
                </a:solidFill>
                <a:effectLst/>
                <a:latin typeface="-apple-system"/>
              </a:rPr>
              <a:t>比二年级学生更好</a:t>
            </a:r>
            <a:r>
              <a:rPr lang="zh-CN" altLang="en-US" sz="2000" b="0" i="0" dirty="0">
                <a:effectLst/>
                <a:latin typeface="-apple-system"/>
              </a:rPr>
              <a:t>的监测准确性 </a:t>
            </a:r>
            <a:r>
              <a:rPr lang="en-US" altLang="zh-CN" sz="2000" b="0" i="0" dirty="0">
                <a:effectLst/>
                <a:latin typeface="-apple-system"/>
              </a:rPr>
              <a:t>(</a:t>
            </a:r>
            <a:r>
              <a:rPr lang="en-US" altLang="zh-CN" sz="2000" b="0" i="0" dirty="0">
                <a:solidFill>
                  <a:srgbClr val="00B050"/>
                </a:solidFill>
                <a:effectLst/>
                <a:latin typeface="-apple-system"/>
              </a:rPr>
              <a:t>z = -2.89</a:t>
            </a:r>
            <a:r>
              <a:rPr lang="en-US" altLang="zh-CN" sz="2000" b="0" i="0" dirty="0">
                <a:effectLst/>
                <a:latin typeface="-apple-system"/>
              </a:rPr>
              <a:t>, p = .004)</a:t>
            </a:r>
            <a:r>
              <a:rPr lang="zh-CN" altLang="en-US" sz="2000" b="0" i="0" dirty="0">
                <a:effectLst/>
                <a:latin typeface="-apple-system"/>
              </a:rPr>
              <a:t>，</a:t>
            </a:r>
            <a:endParaRPr lang="en-US" altLang="zh-CN" sz="2000" b="0" i="0" dirty="0">
              <a:effectLst/>
              <a:latin typeface="-apple-system"/>
            </a:endParaRPr>
          </a:p>
          <a:p>
            <a:r>
              <a:rPr lang="zh-CN" altLang="en-US" sz="2000" b="0" i="0" dirty="0">
                <a:effectLst/>
                <a:latin typeface="-apple-system"/>
              </a:rPr>
              <a:t>但是，各年龄组在 </a:t>
            </a:r>
            <a:r>
              <a:rPr lang="en-US" altLang="zh-CN" sz="2000" b="0" i="0" dirty="0">
                <a:solidFill>
                  <a:srgbClr val="FF0000"/>
                </a:solidFill>
                <a:effectLst/>
                <a:latin typeface="-apple-system"/>
              </a:rPr>
              <a:t>T2</a:t>
            </a:r>
            <a:r>
              <a:rPr lang="en-US" altLang="zh-CN" sz="2000" b="0" i="0" dirty="0">
                <a:effectLst/>
                <a:latin typeface="-apple-system"/>
              </a:rPr>
              <a:t> </a:t>
            </a:r>
            <a:r>
              <a:rPr lang="zh-CN" altLang="en-US" sz="2000" b="0" i="0" dirty="0">
                <a:effectLst/>
                <a:latin typeface="-apple-system"/>
              </a:rPr>
              <a:t>时的准确性</a:t>
            </a:r>
            <a:r>
              <a:rPr lang="zh-CN" altLang="en-US" sz="2000" b="0" i="0" dirty="0">
                <a:solidFill>
                  <a:srgbClr val="FF0000"/>
                </a:solidFill>
                <a:effectLst/>
                <a:latin typeface="-apple-system"/>
              </a:rPr>
              <a:t>没有差异 </a:t>
            </a:r>
            <a:r>
              <a:rPr lang="en-US" altLang="zh-CN" sz="2000" b="0" i="0" dirty="0">
                <a:effectLst/>
                <a:latin typeface="-apple-system"/>
              </a:rPr>
              <a:t>(</a:t>
            </a:r>
            <a:r>
              <a:rPr lang="en-US" altLang="zh-CN" sz="2000" b="0" i="0" dirty="0">
                <a:solidFill>
                  <a:srgbClr val="00B050"/>
                </a:solidFill>
                <a:effectLst/>
                <a:latin typeface="-apple-system"/>
              </a:rPr>
              <a:t>z = 0.87</a:t>
            </a:r>
            <a:r>
              <a:rPr lang="en-US" altLang="zh-CN" sz="2000" b="0" i="0" dirty="0">
                <a:effectLst/>
                <a:latin typeface="-apple-system"/>
              </a:rPr>
              <a:t>, p = .385)</a:t>
            </a:r>
            <a:r>
              <a:rPr lang="zh-CN" altLang="en-US" sz="2000" b="0" i="0" dirty="0">
                <a:effectLst/>
                <a:latin typeface="-apple-system"/>
              </a:rPr>
              <a:t>。</a:t>
            </a:r>
            <a:endParaRPr lang="zh-CN" altLang="en-US" sz="2000" dirty="0"/>
          </a:p>
        </p:txBody>
      </p:sp>
      <p:sp>
        <p:nvSpPr>
          <p:cNvPr id="16" name="文本框 15">
            <a:extLst>
              <a:ext uri="{FF2B5EF4-FFF2-40B4-BE49-F238E27FC236}">
                <a16:creationId xmlns:a16="http://schemas.microsoft.com/office/drawing/2014/main" id="{A8E1E50C-4CD3-9EF9-37DD-D702D39EDF5B}"/>
              </a:ext>
            </a:extLst>
          </p:cNvPr>
          <p:cNvSpPr txBox="1"/>
          <p:nvPr/>
        </p:nvSpPr>
        <p:spPr>
          <a:xfrm>
            <a:off x="241694" y="6214254"/>
            <a:ext cx="8498685" cy="400110"/>
          </a:xfrm>
          <a:prstGeom prst="rect">
            <a:avLst/>
          </a:prstGeom>
          <a:solidFill>
            <a:schemeClr val="accent1">
              <a:lumMod val="40000"/>
              <a:lumOff val="60000"/>
            </a:schemeClr>
          </a:solidFill>
        </p:spPr>
        <p:txBody>
          <a:bodyPr wrap="square">
            <a:spAutoFit/>
          </a:bodyPr>
          <a:lstStyle/>
          <a:p>
            <a:r>
              <a:rPr lang="zh-CN" altLang="en-US" sz="2000" b="0" i="0" dirty="0">
                <a:solidFill>
                  <a:srgbClr val="1F1F1F"/>
                </a:solidFill>
                <a:effectLst/>
                <a:latin typeface="ElsevierGulliver"/>
              </a:rPr>
              <a:t>预测和</a:t>
            </a:r>
            <a:r>
              <a:rPr lang="zh-CN" altLang="en-US" sz="2000" b="0" i="0" dirty="0">
                <a:effectLst/>
                <a:latin typeface="-apple-system"/>
              </a:rPr>
              <a:t>事后预测</a:t>
            </a:r>
            <a:r>
              <a:rPr lang="zh-CN" altLang="en-US" sz="2000" b="0" i="0" dirty="0">
                <a:solidFill>
                  <a:srgbClr val="1F1F1F"/>
                </a:solidFill>
                <a:effectLst/>
                <a:latin typeface="ElsevierGulliver"/>
              </a:rPr>
              <a:t>的个体监测准确性</a:t>
            </a:r>
            <a:r>
              <a:rPr lang="zh-CN" altLang="en-US" sz="2000" b="0" i="0" u="sng" dirty="0">
                <a:solidFill>
                  <a:srgbClr val="1F1F1F"/>
                </a:solidFill>
                <a:effectLst/>
                <a:latin typeface="ElsevierGulliver"/>
              </a:rPr>
              <a:t>是否在一年内有所提高</a:t>
            </a:r>
            <a:r>
              <a:rPr lang="zh-CN" altLang="en-US" sz="2000" b="0" i="0" dirty="0">
                <a:solidFill>
                  <a:srgbClr val="FF0000"/>
                </a:solidFill>
                <a:effectLst/>
                <a:latin typeface="ElsevierGulliver"/>
              </a:rPr>
              <a:t>（探索性问题 </a:t>
            </a:r>
            <a:r>
              <a:rPr lang="en-US" altLang="zh-CN" sz="2000" b="0" i="0" dirty="0">
                <a:solidFill>
                  <a:srgbClr val="FF0000"/>
                </a:solidFill>
                <a:effectLst/>
                <a:latin typeface="ElsevierGulliver"/>
              </a:rPr>
              <a:t>1</a:t>
            </a:r>
            <a:r>
              <a:rPr lang="zh-CN" altLang="en-US" sz="2000" b="0" i="0" dirty="0">
                <a:solidFill>
                  <a:srgbClr val="FF0000"/>
                </a:solidFill>
                <a:effectLst/>
                <a:latin typeface="ElsevierGulliver"/>
              </a:rPr>
              <a:t>）</a:t>
            </a:r>
            <a:endParaRPr lang="zh-CN" altLang="en-US" sz="2000" dirty="0"/>
          </a:p>
        </p:txBody>
      </p:sp>
      <p:sp>
        <p:nvSpPr>
          <p:cNvPr id="17" name="文本框 16">
            <a:extLst>
              <a:ext uri="{FF2B5EF4-FFF2-40B4-BE49-F238E27FC236}">
                <a16:creationId xmlns:a16="http://schemas.microsoft.com/office/drawing/2014/main" id="{04499734-B68D-79FD-F390-C6B142503052}"/>
              </a:ext>
            </a:extLst>
          </p:cNvPr>
          <p:cNvSpPr txBox="1"/>
          <p:nvPr/>
        </p:nvSpPr>
        <p:spPr>
          <a:xfrm>
            <a:off x="245268" y="4985504"/>
            <a:ext cx="8813008" cy="1015663"/>
          </a:xfrm>
          <a:prstGeom prst="rect">
            <a:avLst/>
          </a:prstGeom>
          <a:noFill/>
          <a:ln>
            <a:solidFill>
              <a:schemeClr val="tx1"/>
            </a:solidFill>
          </a:ln>
        </p:spPr>
        <p:txBody>
          <a:bodyPr wrap="square" rtlCol="0">
            <a:spAutoFit/>
          </a:bodyPr>
          <a:lstStyle/>
          <a:p>
            <a:r>
              <a:rPr lang="zh-CN" altLang="en-US" sz="2000" b="0" i="0" dirty="0">
                <a:effectLst/>
                <a:latin typeface="-apple-system"/>
              </a:rPr>
              <a:t>此外，回答</a:t>
            </a:r>
            <a:r>
              <a:rPr lang="zh-CN" altLang="en-US" sz="2000" b="0" i="0" dirty="0">
                <a:solidFill>
                  <a:srgbClr val="FF0000"/>
                </a:solidFill>
                <a:effectLst/>
                <a:latin typeface="-apple-system"/>
              </a:rPr>
              <a:t>探索性问题 </a:t>
            </a:r>
            <a:r>
              <a:rPr lang="en-US" altLang="zh-CN" sz="2000" b="0" i="0" dirty="0">
                <a:solidFill>
                  <a:srgbClr val="FF0000"/>
                </a:solidFill>
                <a:effectLst/>
                <a:latin typeface="-apple-system"/>
              </a:rPr>
              <a:t>1 </a:t>
            </a:r>
            <a:r>
              <a:rPr lang="zh-CN" altLang="en-US" sz="2000" b="0" i="0" dirty="0">
                <a:solidFill>
                  <a:srgbClr val="FF0000"/>
                </a:solidFill>
                <a:effectLst/>
                <a:latin typeface="-apple-system"/>
              </a:rPr>
              <a:t>的</a:t>
            </a:r>
            <a:r>
              <a:rPr lang="zh-CN" altLang="en-US" sz="2000" b="0" i="0" u="sng" dirty="0">
                <a:effectLst/>
                <a:latin typeface="-apple-system"/>
              </a:rPr>
              <a:t>事后预测</a:t>
            </a:r>
            <a:r>
              <a:rPr lang="zh-CN" altLang="en-US" sz="2000" b="0" i="0" dirty="0">
                <a:solidFill>
                  <a:srgbClr val="FF0000"/>
                </a:solidFill>
                <a:effectLst/>
                <a:latin typeface="-apple-system"/>
              </a:rPr>
              <a:t>分析表明</a:t>
            </a:r>
            <a:r>
              <a:rPr lang="zh-CN" altLang="en-US" sz="2000" b="0" i="0" dirty="0">
                <a:effectLst/>
                <a:latin typeface="-apple-system"/>
              </a:rPr>
              <a:t>，</a:t>
            </a:r>
            <a:r>
              <a:rPr lang="en-US" altLang="zh-CN" sz="2000" b="0" i="0" dirty="0">
                <a:solidFill>
                  <a:srgbClr val="FF0000"/>
                </a:solidFill>
                <a:effectLst/>
                <a:latin typeface="-apple-system"/>
              </a:rPr>
              <a:t>(</a:t>
            </a:r>
            <a:r>
              <a:rPr lang="zh-CN" altLang="en-US" sz="2000" b="0" i="0" dirty="0">
                <a:solidFill>
                  <a:srgbClr val="FF0000"/>
                </a:solidFill>
                <a:effectLst/>
                <a:latin typeface="-apple-system"/>
              </a:rPr>
              <a:t>部分得到肯定回答</a:t>
            </a:r>
            <a:r>
              <a:rPr lang="en-US" altLang="zh-CN" sz="2000" b="0" i="0" dirty="0">
                <a:solidFill>
                  <a:srgbClr val="FF0000"/>
                </a:solidFill>
                <a:effectLst/>
                <a:latin typeface="-apple-system"/>
              </a:rPr>
              <a:t>)</a:t>
            </a:r>
          </a:p>
          <a:p>
            <a:r>
              <a:rPr lang="zh-CN" altLang="en-US" sz="2000" b="0" i="0" dirty="0">
                <a:solidFill>
                  <a:srgbClr val="FF0000"/>
                </a:solidFill>
                <a:effectLst/>
                <a:latin typeface="-apple-system"/>
              </a:rPr>
              <a:t>二年级</a:t>
            </a:r>
            <a:r>
              <a:rPr lang="zh-CN" altLang="en-US" sz="2000" b="0" i="0" dirty="0">
                <a:effectLst/>
                <a:latin typeface="-apple-system"/>
              </a:rPr>
              <a:t>学生从 </a:t>
            </a:r>
            <a:r>
              <a:rPr lang="en-US" altLang="zh-CN" sz="2000" b="0" i="0" dirty="0">
                <a:effectLst/>
                <a:latin typeface="-apple-system"/>
              </a:rPr>
              <a:t>T1 </a:t>
            </a:r>
            <a:r>
              <a:rPr lang="zh-CN" altLang="en-US" sz="2000" b="0" i="0" dirty="0">
                <a:effectLst/>
                <a:latin typeface="-apple-system"/>
              </a:rPr>
              <a:t>到 </a:t>
            </a:r>
            <a:r>
              <a:rPr lang="en-US" altLang="zh-CN" sz="2000" b="0" i="0" dirty="0">
                <a:effectLst/>
                <a:latin typeface="-apple-system"/>
              </a:rPr>
              <a:t>T2 </a:t>
            </a:r>
            <a:r>
              <a:rPr lang="zh-CN" altLang="en-US" sz="2000" b="0" i="0" dirty="0">
                <a:effectLst/>
                <a:latin typeface="-apple-system"/>
              </a:rPr>
              <a:t>的监测准确度有所</a:t>
            </a:r>
            <a:r>
              <a:rPr lang="zh-CN" altLang="en-US" sz="2000" b="0" i="0" dirty="0">
                <a:solidFill>
                  <a:srgbClr val="FF0000"/>
                </a:solidFill>
                <a:effectLst/>
                <a:latin typeface="-apple-system"/>
              </a:rPr>
              <a:t>提高</a:t>
            </a:r>
            <a:r>
              <a:rPr lang="zh-CN" altLang="en-US" sz="2000" b="0" i="0" dirty="0">
                <a:effectLst/>
                <a:latin typeface="-apple-system"/>
              </a:rPr>
              <a:t> </a:t>
            </a:r>
            <a:r>
              <a:rPr lang="en-US" altLang="zh-CN" sz="2000" b="0" i="0" dirty="0">
                <a:effectLst/>
                <a:latin typeface="-apple-system"/>
              </a:rPr>
              <a:t>(z = -3.87, p &lt; .001)</a:t>
            </a:r>
            <a:r>
              <a:rPr lang="zh-CN" altLang="en-US" sz="2000" b="0" i="0" dirty="0">
                <a:effectLst/>
                <a:latin typeface="-apple-system"/>
              </a:rPr>
              <a:t>，</a:t>
            </a:r>
            <a:endParaRPr lang="en-US" altLang="zh-CN" sz="2000" b="0" i="0" dirty="0">
              <a:effectLst/>
              <a:latin typeface="-apple-system"/>
            </a:endParaRPr>
          </a:p>
          <a:p>
            <a:r>
              <a:rPr lang="zh-CN" altLang="en-US" sz="2000" b="0" i="0" dirty="0">
                <a:effectLst/>
                <a:latin typeface="-apple-system"/>
              </a:rPr>
              <a:t>而</a:t>
            </a:r>
            <a:r>
              <a:rPr lang="zh-CN" altLang="en-US" sz="2000" b="0" i="0" dirty="0">
                <a:solidFill>
                  <a:srgbClr val="FF0000"/>
                </a:solidFill>
                <a:effectLst/>
                <a:latin typeface="-apple-system"/>
              </a:rPr>
              <a:t>四年级</a:t>
            </a:r>
            <a:r>
              <a:rPr lang="zh-CN" altLang="en-US" sz="2000" b="0" i="0" dirty="0">
                <a:effectLst/>
                <a:latin typeface="-apple-system"/>
              </a:rPr>
              <a:t>学生的监测准确度</a:t>
            </a:r>
            <a:r>
              <a:rPr lang="zh-CN" altLang="en-US" sz="2000" b="0" i="0" dirty="0">
                <a:solidFill>
                  <a:srgbClr val="FF0000"/>
                </a:solidFill>
                <a:effectLst/>
                <a:latin typeface="-apple-system"/>
              </a:rPr>
              <a:t>没有</a:t>
            </a:r>
            <a:r>
              <a:rPr lang="zh-CN" altLang="en-US" sz="2000" b="0" i="0" dirty="0">
                <a:effectLst/>
                <a:latin typeface="-apple-system"/>
              </a:rPr>
              <a:t>随着时间的推移而</a:t>
            </a:r>
            <a:r>
              <a:rPr lang="zh-CN" altLang="en-US" sz="2000" b="0" i="0" dirty="0">
                <a:solidFill>
                  <a:srgbClr val="FF0000"/>
                </a:solidFill>
                <a:effectLst/>
                <a:latin typeface="-apple-system"/>
              </a:rPr>
              <a:t>提高</a:t>
            </a:r>
            <a:r>
              <a:rPr lang="zh-CN" altLang="en-US" sz="2000" b="0" i="0" dirty="0">
                <a:effectLst/>
                <a:latin typeface="-apple-system"/>
              </a:rPr>
              <a:t> </a:t>
            </a:r>
            <a:r>
              <a:rPr lang="en-US" altLang="zh-CN" sz="2000" b="0" i="0" dirty="0">
                <a:effectLst/>
                <a:latin typeface="-apple-system"/>
              </a:rPr>
              <a:t>(z = 0, p &gt; .999)</a:t>
            </a:r>
            <a:r>
              <a:rPr lang="zh-CN" altLang="en-US" sz="2000" b="0" i="0" dirty="0">
                <a:effectLst/>
                <a:latin typeface="-apple-system"/>
              </a:rPr>
              <a:t>。</a:t>
            </a:r>
            <a:endParaRPr lang="zh-CN" altLang="en-US" sz="2000" dirty="0"/>
          </a:p>
        </p:txBody>
      </p:sp>
      <p:sp>
        <p:nvSpPr>
          <p:cNvPr id="2" name="文本框 1">
            <a:extLst>
              <a:ext uri="{FF2B5EF4-FFF2-40B4-BE49-F238E27FC236}">
                <a16:creationId xmlns:a16="http://schemas.microsoft.com/office/drawing/2014/main" id="{E89DDC9C-7687-6F89-707D-4E793C206AD5}"/>
              </a:ext>
            </a:extLst>
          </p:cNvPr>
          <p:cNvSpPr txBox="1"/>
          <p:nvPr/>
        </p:nvSpPr>
        <p:spPr>
          <a:xfrm>
            <a:off x="267651" y="1975002"/>
            <a:ext cx="7839075" cy="400110"/>
          </a:xfrm>
          <a:prstGeom prst="rect">
            <a:avLst/>
          </a:prstGeom>
          <a:solidFill>
            <a:schemeClr val="accent1">
              <a:lumMod val="40000"/>
              <a:lumOff val="60000"/>
            </a:schemeClr>
          </a:solidFill>
        </p:spPr>
        <p:txBody>
          <a:bodyPr wrap="square" rtlCol="0">
            <a:spAutoFit/>
          </a:bodyPr>
          <a:lstStyle/>
          <a:p>
            <a:r>
              <a:rPr lang="zh-CN" altLang="en-US" sz="2000" b="0" i="0" dirty="0">
                <a:solidFill>
                  <a:srgbClr val="1F1F1F"/>
                </a:solidFill>
                <a:effectLst/>
                <a:latin typeface="ElsevierGulliver"/>
              </a:rPr>
              <a:t>预测和</a:t>
            </a:r>
            <a:r>
              <a:rPr lang="zh-CN" altLang="en-US" sz="2000" b="0" i="0" dirty="0">
                <a:solidFill>
                  <a:srgbClr val="FF0000"/>
                </a:solidFill>
                <a:effectLst/>
                <a:latin typeface="-apple-system"/>
              </a:rPr>
              <a:t>事后预测</a:t>
            </a:r>
            <a:r>
              <a:rPr lang="zh-CN" altLang="en-US" sz="2000" b="0" i="0" dirty="0">
                <a:solidFill>
                  <a:srgbClr val="1F1F1F"/>
                </a:solidFill>
                <a:effectLst/>
                <a:latin typeface="ElsevierGulliver"/>
              </a:rPr>
              <a:t>时，四年级学生都会比二年级学生</a:t>
            </a:r>
            <a:r>
              <a:rPr lang="zh-CN" altLang="en-US" sz="2000" b="0" i="0" u="sng" dirty="0">
                <a:solidFill>
                  <a:srgbClr val="1F1F1F"/>
                </a:solidFill>
                <a:effectLst/>
                <a:latin typeface="ElsevierGulliver"/>
              </a:rPr>
              <a:t>更准确</a:t>
            </a:r>
            <a:r>
              <a:rPr lang="zh-CN" altLang="en-US" sz="2000" b="0" i="0" dirty="0">
                <a:solidFill>
                  <a:srgbClr val="FF0000"/>
                </a:solidFill>
                <a:effectLst/>
                <a:latin typeface="ElsevierGulliver"/>
              </a:rPr>
              <a:t>（假设 </a:t>
            </a:r>
            <a:r>
              <a:rPr lang="en-US" altLang="zh-CN" sz="2000" b="0" i="0" dirty="0">
                <a:solidFill>
                  <a:srgbClr val="FF0000"/>
                </a:solidFill>
                <a:effectLst/>
                <a:latin typeface="ElsevierGulliver"/>
              </a:rPr>
              <a:t>1</a:t>
            </a:r>
            <a:r>
              <a:rPr lang="zh-CN" altLang="en-US" sz="2000" b="0" i="0" dirty="0">
                <a:solidFill>
                  <a:srgbClr val="FF0000"/>
                </a:solidFill>
                <a:effectLst/>
                <a:latin typeface="ElsevierGulliver"/>
              </a:rPr>
              <a:t>）</a:t>
            </a:r>
            <a:endParaRPr lang="en-US" altLang="zh-CN" sz="2000" b="0" i="0" dirty="0">
              <a:solidFill>
                <a:srgbClr val="FF0000"/>
              </a:solidFill>
              <a:effectLst/>
              <a:latin typeface="ElsevierGulliver"/>
            </a:endParaRPr>
          </a:p>
        </p:txBody>
      </p:sp>
      <p:pic>
        <p:nvPicPr>
          <p:cNvPr id="9" name="图片 8">
            <a:extLst>
              <a:ext uri="{FF2B5EF4-FFF2-40B4-BE49-F238E27FC236}">
                <a16:creationId xmlns:a16="http://schemas.microsoft.com/office/drawing/2014/main" id="{B50702AA-147F-6F0B-DF3B-5CBD0B544654}"/>
              </a:ext>
            </a:extLst>
          </p:cNvPr>
          <p:cNvPicPr>
            <a:picLocks noChangeAspect="1"/>
          </p:cNvPicPr>
          <p:nvPr/>
        </p:nvPicPr>
        <p:blipFill>
          <a:blip r:embed="rId2"/>
          <a:stretch>
            <a:fillRect/>
          </a:stretch>
        </p:blipFill>
        <p:spPr>
          <a:xfrm>
            <a:off x="9986267" y="70782"/>
            <a:ext cx="1986658" cy="1015664"/>
          </a:xfrm>
          <a:prstGeom prst="rect">
            <a:avLst/>
          </a:prstGeom>
        </p:spPr>
      </p:pic>
      <p:sp>
        <p:nvSpPr>
          <p:cNvPr id="12" name="标题 1">
            <a:extLst>
              <a:ext uri="{FF2B5EF4-FFF2-40B4-BE49-F238E27FC236}">
                <a16:creationId xmlns:a16="http://schemas.microsoft.com/office/drawing/2014/main" id="{F2F868FE-F421-D7F0-A62B-B6A1B10B1003}"/>
              </a:ext>
            </a:extLst>
          </p:cNvPr>
          <p:cNvSpPr>
            <a:spLocks noGrp="1"/>
          </p:cNvSpPr>
          <p:nvPr>
            <p:ph type="title"/>
          </p:nvPr>
        </p:nvSpPr>
        <p:spPr>
          <a:xfrm>
            <a:off x="304800" y="117475"/>
            <a:ext cx="8372475" cy="653791"/>
          </a:xfrm>
        </p:spPr>
        <p:txBody>
          <a:bodyPr>
            <a:noAutofit/>
          </a:bodyPr>
          <a:lstStyle/>
          <a:p>
            <a:r>
              <a:rPr lang="en-US" altLang="zh-CN" sz="2000" cap="none" dirty="0"/>
              <a:t>Result-Preliminary analyses- </a:t>
            </a:r>
            <a:r>
              <a:rPr lang="en-US" altLang="zh-CN" sz="2000" cap="none" dirty="0">
                <a:solidFill>
                  <a:srgbClr val="FF0000"/>
                </a:solidFill>
              </a:rPr>
              <a:t>Monitoring accuracy</a:t>
            </a:r>
            <a:br>
              <a:rPr lang="en-US" altLang="zh-CN" sz="2000" dirty="0"/>
            </a:br>
            <a:r>
              <a:rPr lang="zh-CN" altLang="en-US" sz="2000" dirty="0"/>
              <a:t>结果</a:t>
            </a:r>
            <a:r>
              <a:rPr lang="en-US" altLang="zh-CN" sz="2000" dirty="0"/>
              <a:t>-</a:t>
            </a:r>
            <a:r>
              <a:rPr lang="zh-CN" altLang="en-US" sz="2000" b="0" i="0" dirty="0">
                <a:effectLst/>
                <a:latin typeface="-apple-system"/>
              </a:rPr>
              <a:t>初步分析</a:t>
            </a:r>
            <a:r>
              <a:rPr lang="en-US" altLang="zh-CN" sz="2000" b="0" i="0" dirty="0">
                <a:effectLst/>
                <a:latin typeface="-apple-system"/>
              </a:rPr>
              <a:t>-</a:t>
            </a:r>
            <a:r>
              <a:rPr lang="zh-CN" altLang="en-US" sz="2000" b="0" i="0" dirty="0">
                <a:solidFill>
                  <a:srgbClr val="FF0000"/>
                </a:solidFill>
                <a:effectLst/>
                <a:latin typeface="-apple-system"/>
              </a:rPr>
              <a:t>监测准确度</a:t>
            </a:r>
            <a:endParaRPr lang="zh-CN" altLang="en-US" sz="2000" dirty="0">
              <a:solidFill>
                <a:srgbClr val="FF0000"/>
              </a:solidFill>
            </a:endParaRPr>
          </a:p>
        </p:txBody>
      </p:sp>
    </p:spTree>
    <p:extLst>
      <p:ext uri="{BB962C8B-B14F-4D97-AF65-F5344CB8AC3E}">
        <p14:creationId xmlns:p14="http://schemas.microsoft.com/office/powerpoint/2010/main" val="2712715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02D5C2A-F852-46A7-628E-5C0ACBE5230C}"/>
              </a:ext>
            </a:extLst>
          </p:cNvPr>
          <p:cNvSpPr>
            <a:spLocks noGrp="1"/>
          </p:cNvSpPr>
          <p:nvPr>
            <p:ph idx="1"/>
          </p:nvPr>
        </p:nvSpPr>
        <p:spPr>
          <a:xfrm>
            <a:off x="183261" y="1342644"/>
            <a:ext cx="10418064" cy="2934081"/>
          </a:xfrm>
        </p:spPr>
        <p:txBody>
          <a:bodyPr>
            <a:normAutofit/>
          </a:bodyPr>
          <a:lstStyle/>
          <a:p>
            <a:r>
              <a:rPr lang="zh-CN" altLang="en-US" sz="2000" b="0" i="0" dirty="0">
                <a:solidFill>
                  <a:srgbClr val="FF0000"/>
                </a:solidFill>
                <a:effectLst/>
                <a:latin typeface="-apple-system"/>
              </a:rPr>
              <a:t>假设 </a:t>
            </a:r>
            <a:r>
              <a:rPr lang="en-US" altLang="zh-CN" sz="2000" b="0" i="0" dirty="0">
                <a:solidFill>
                  <a:srgbClr val="FF0000"/>
                </a:solidFill>
                <a:effectLst/>
                <a:latin typeface="-apple-system"/>
              </a:rPr>
              <a:t>2 </a:t>
            </a:r>
            <a:r>
              <a:rPr lang="zh-CN" altLang="en-US" sz="2000" b="0" i="0" dirty="0">
                <a:effectLst/>
                <a:latin typeface="-apple-system"/>
              </a:rPr>
              <a:t>：事后预测比预测更准确，</a:t>
            </a:r>
            <a:endParaRPr lang="en-US" altLang="zh-CN" sz="2000" b="0" i="0" dirty="0">
              <a:effectLst/>
              <a:latin typeface="-apple-system"/>
            </a:endParaRPr>
          </a:p>
          <a:p>
            <a:r>
              <a:rPr lang="zh-CN" altLang="en-US" sz="2000" b="0" i="0" dirty="0">
                <a:solidFill>
                  <a:srgbClr val="FF0000"/>
                </a:solidFill>
                <a:effectLst/>
                <a:latin typeface="-apple-system"/>
              </a:rPr>
              <a:t>这一点在二年级学生中得到了</a:t>
            </a:r>
            <a:r>
              <a:rPr lang="zh-CN" altLang="en-US" sz="2000" b="1" i="0" dirty="0">
                <a:solidFill>
                  <a:srgbClr val="FF0000"/>
                </a:solidFill>
                <a:effectLst/>
                <a:latin typeface="-apple-system"/>
              </a:rPr>
              <a:t>部分</a:t>
            </a:r>
            <a:r>
              <a:rPr lang="zh-CN" altLang="en-US" sz="2000" b="0" i="0" dirty="0">
                <a:solidFill>
                  <a:srgbClr val="FF0000"/>
                </a:solidFill>
                <a:effectLst/>
                <a:latin typeface="-apple-system"/>
              </a:rPr>
              <a:t>证实；</a:t>
            </a:r>
            <a:endParaRPr lang="en-US" altLang="zh-CN" sz="2000" b="0" i="0" dirty="0">
              <a:solidFill>
                <a:srgbClr val="FF0000"/>
              </a:solidFill>
              <a:effectLst/>
              <a:latin typeface="-apple-system"/>
            </a:endParaRPr>
          </a:p>
          <a:p>
            <a:r>
              <a:rPr lang="zh-CN" altLang="en-US" sz="2000" b="0" i="0" dirty="0">
                <a:effectLst/>
                <a:latin typeface="-apple-system"/>
              </a:rPr>
              <a:t>在 </a:t>
            </a:r>
            <a:r>
              <a:rPr lang="en-US" altLang="zh-CN" sz="2000" b="0" i="0" dirty="0">
                <a:effectLst/>
                <a:latin typeface="-apple-system"/>
              </a:rPr>
              <a:t>T1 </a:t>
            </a:r>
            <a:r>
              <a:rPr lang="zh-CN" altLang="en-US" sz="2000" b="0" i="0" dirty="0">
                <a:effectLst/>
                <a:latin typeface="-apple-system"/>
              </a:rPr>
              <a:t>时，预测和事后预测之间没有显著差异（</a:t>
            </a:r>
            <a:r>
              <a:rPr lang="en-US" altLang="zh-CN" sz="2000" b="0" i="0" dirty="0">
                <a:effectLst/>
                <a:latin typeface="-apple-system"/>
              </a:rPr>
              <a:t>z = -0.24</a:t>
            </a:r>
            <a:r>
              <a:rPr lang="zh-CN" altLang="en-US" sz="2000" b="0" i="0" dirty="0">
                <a:effectLst/>
                <a:latin typeface="-apple-system"/>
              </a:rPr>
              <a:t>，</a:t>
            </a:r>
            <a:r>
              <a:rPr lang="en-US" altLang="zh-CN" sz="2000" b="0" i="0" dirty="0">
                <a:effectLst/>
                <a:latin typeface="-apple-system"/>
              </a:rPr>
              <a:t>p = .811</a:t>
            </a:r>
            <a:r>
              <a:rPr lang="zh-CN" altLang="en-US" sz="2000" b="0" i="0" dirty="0">
                <a:effectLst/>
                <a:latin typeface="-apple-system"/>
              </a:rPr>
              <a:t>），但是，</a:t>
            </a:r>
            <a:endParaRPr lang="en-US" altLang="zh-CN" sz="2000" b="0" i="0" dirty="0">
              <a:effectLst/>
              <a:latin typeface="-apple-system"/>
            </a:endParaRPr>
          </a:p>
          <a:p>
            <a:r>
              <a:rPr lang="zh-CN" altLang="en-US" sz="2000" b="0" i="0" dirty="0">
                <a:effectLst/>
                <a:latin typeface="-apple-system"/>
              </a:rPr>
              <a:t>在 </a:t>
            </a:r>
            <a:r>
              <a:rPr lang="en-US" altLang="zh-CN" sz="2000" b="0" i="0" dirty="0">
                <a:effectLst/>
                <a:latin typeface="-apple-system"/>
              </a:rPr>
              <a:t>T2 </a:t>
            </a:r>
            <a:r>
              <a:rPr lang="zh-CN" altLang="en-US" sz="2000" b="0" i="0" dirty="0">
                <a:effectLst/>
                <a:latin typeface="-apple-system"/>
              </a:rPr>
              <a:t>时，事后准确率高于预测准确率（</a:t>
            </a:r>
            <a:r>
              <a:rPr lang="en-US" altLang="zh-CN" sz="2000" b="0" i="0" dirty="0">
                <a:effectLst/>
                <a:latin typeface="-apple-system"/>
              </a:rPr>
              <a:t>z = -3.26</a:t>
            </a:r>
            <a:r>
              <a:rPr lang="zh-CN" altLang="en-US" sz="2000" b="0" i="0" dirty="0">
                <a:effectLst/>
                <a:latin typeface="-apple-system"/>
              </a:rPr>
              <a:t>，</a:t>
            </a:r>
            <a:r>
              <a:rPr lang="en-US" altLang="zh-CN" sz="2000" b="0" i="0" dirty="0">
                <a:effectLst/>
                <a:latin typeface="-apple-system"/>
              </a:rPr>
              <a:t>p &lt; .001</a:t>
            </a:r>
            <a:r>
              <a:rPr lang="zh-CN" altLang="en-US" sz="2000" b="0" i="0" dirty="0">
                <a:effectLst/>
                <a:latin typeface="-apple-system"/>
              </a:rPr>
              <a:t>）。</a:t>
            </a:r>
            <a:endParaRPr lang="en-US" altLang="zh-CN" sz="2000" b="0" i="0" dirty="0">
              <a:effectLst/>
              <a:latin typeface="-apple-system"/>
            </a:endParaRPr>
          </a:p>
          <a:p>
            <a:endParaRPr lang="en-US" altLang="zh-CN" sz="2000" b="0" i="0" dirty="0">
              <a:effectLst/>
              <a:latin typeface="-apple-system"/>
            </a:endParaRPr>
          </a:p>
          <a:p>
            <a:r>
              <a:rPr lang="zh-CN" altLang="en-US" sz="2000" b="0" i="0" dirty="0">
                <a:solidFill>
                  <a:srgbClr val="FF0000"/>
                </a:solidFill>
                <a:effectLst/>
                <a:latin typeface="-apple-system"/>
              </a:rPr>
              <a:t>假设 </a:t>
            </a:r>
            <a:r>
              <a:rPr lang="en-US" altLang="zh-CN" sz="2000" b="0" i="0" dirty="0">
                <a:solidFill>
                  <a:srgbClr val="FF0000"/>
                </a:solidFill>
                <a:effectLst/>
                <a:latin typeface="-apple-system"/>
              </a:rPr>
              <a:t>2 </a:t>
            </a:r>
            <a:r>
              <a:rPr lang="zh-CN" altLang="en-US" sz="2000" b="0" i="0" dirty="0">
                <a:solidFill>
                  <a:srgbClr val="FF0000"/>
                </a:solidFill>
                <a:effectLst/>
                <a:latin typeface="-apple-system"/>
              </a:rPr>
              <a:t>在四年级学生中得到了证实；</a:t>
            </a:r>
            <a:r>
              <a:rPr lang="zh-CN" altLang="en-US" sz="2000" b="0" i="0" dirty="0">
                <a:effectLst/>
                <a:latin typeface="-apple-system"/>
              </a:rPr>
              <a:t>他们在两个测量点进行事后预测都比预测更准确（</a:t>
            </a:r>
            <a:r>
              <a:rPr lang="en-US" altLang="zh-CN" sz="2000" b="0" i="0" dirty="0">
                <a:effectLst/>
                <a:latin typeface="-apple-system"/>
              </a:rPr>
              <a:t>T1</a:t>
            </a:r>
            <a:r>
              <a:rPr lang="zh-CN" altLang="en-US" sz="2000" b="0" i="0" dirty="0">
                <a:effectLst/>
                <a:latin typeface="-apple-system"/>
              </a:rPr>
              <a:t>：</a:t>
            </a:r>
            <a:r>
              <a:rPr lang="en-US" altLang="zh-CN" sz="2000" b="0" i="0" dirty="0">
                <a:effectLst/>
                <a:latin typeface="-apple-system"/>
              </a:rPr>
              <a:t>z = -2.36</a:t>
            </a:r>
            <a:r>
              <a:rPr lang="zh-CN" altLang="en-US" sz="2000" b="0" i="0" dirty="0">
                <a:effectLst/>
                <a:latin typeface="-apple-system"/>
              </a:rPr>
              <a:t>，</a:t>
            </a:r>
            <a:r>
              <a:rPr lang="en-US" altLang="zh-CN" sz="2000" b="0" i="0" dirty="0">
                <a:effectLst/>
                <a:latin typeface="-apple-system"/>
              </a:rPr>
              <a:t>p = .018</a:t>
            </a:r>
            <a:r>
              <a:rPr lang="zh-CN" altLang="en-US" sz="2000" b="0" i="0" dirty="0">
                <a:effectLst/>
                <a:latin typeface="-apple-system"/>
              </a:rPr>
              <a:t>；</a:t>
            </a:r>
            <a:r>
              <a:rPr lang="pl-PL" altLang="zh-CN" sz="2000" b="0" i="0" dirty="0">
                <a:effectLst/>
                <a:latin typeface="-apple-system"/>
              </a:rPr>
              <a:t> T2: z = −4.69, p &lt; .001).</a:t>
            </a:r>
            <a:endParaRPr lang="zh-CN" altLang="en-US" sz="2000" dirty="0"/>
          </a:p>
        </p:txBody>
      </p:sp>
      <p:sp>
        <p:nvSpPr>
          <p:cNvPr id="9" name="标题 1">
            <a:extLst>
              <a:ext uri="{FF2B5EF4-FFF2-40B4-BE49-F238E27FC236}">
                <a16:creationId xmlns:a16="http://schemas.microsoft.com/office/drawing/2014/main" id="{AD3E1BA8-B401-8779-B7F8-59D03A09E520}"/>
              </a:ext>
            </a:extLst>
          </p:cNvPr>
          <p:cNvSpPr>
            <a:spLocks noGrp="1"/>
          </p:cNvSpPr>
          <p:nvPr>
            <p:ph type="title"/>
          </p:nvPr>
        </p:nvSpPr>
        <p:spPr>
          <a:xfrm>
            <a:off x="304800" y="117475"/>
            <a:ext cx="9953625" cy="996950"/>
          </a:xfrm>
        </p:spPr>
        <p:txBody>
          <a:bodyPr>
            <a:normAutofit fontScale="90000"/>
          </a:bodyPr>
          <a:lstStyle/>
          <a:p>
            <a:r>
              <a:rPr lang="en-US" altLang="zh-CN" cap="none" dirty="0"/>
              <a:t>Result-Preliminary analyses- </a:t>
            </a:r>
            <a:r>
              <a:rPr lang="en-US" altLang="zh-CN" cap="none" dirty="0">
                <a:solidFill>
                  <a:srgbClr val="FF0000"/>
                </a:solidFill>
              </a:rPr>
              <a:t>Monitoring accuracy</a:t>
            </a:r>
            <a:br>
              <a:rPr lang="en-US" altLang="zh-CN" dirty="0"/>
            </a:br>
            <a:r>
              <a:rPr lang="zh-CN" altLang="en-US" dirty="0"/>
              <a:t>结果</a:t>
            </a:r>
            <a:r>
              <a:rPr lang="en-US" altLang="zh-CN" dirty="0"/>
              <a:t>-</a:t>
            </a:r>
            <a:r>
              <a:rPr lang="zh-CN" altLang="en-US" b="0" i="0" dirty="0">
                <a:effectLst/>
                <a:latin typeface="-apple-system"/>
              </a:rPr>
              <a:t>初步分析</a:t>
            </a:r>
            <a:r>
              <a:rPr lang="en-US" altLang="zh-CN" b="0" i="0" dirty="0">
                <a:effectLst/>
                <a:latin typeface="-apple-system"/>
              </a:rPr>
              <a:t>-</a:t>
            </a:r>
            <a:r>
              <a:rPr lang="zh-CN" altLang="en-US" b="0" i="0" dirty="0">
                <a:solidFill>
                  <a:srgbClr val="FF0000"/>
                </a:solidFill>
                <a:effectLst/>
                <a:latin typeface="-apple-system"/>
              </a:rPr>
              <a:t>监测准确度</a:t>
            </a:r>
            <a:endParaRPr lang="zh-CN" altLang="en-US" dirty="0">
              <a:solidFill>
                <a:srgbClr val="FF0000"/>
              </a:solidFill>
            </a:endParaRPr>
          </a:p>
        </p:txBody>
      </p:sp>
      <p:pic>
        <p:nvPicPr>
          <p:cNvPr id="5" name="图片 4">
            <a:extLst>
              <a:ext uri="{FF2B5EF4-FFF2-40B4-BE49-F238E27FC236}">
                <a16:creationId xmlns:a16="http://schemas.microsoft.com/office/drawing/2014/main" id="{466B40C2-3552-A627-BD1B-E159E9E6A35A}"/>
              </a:ext>
            </a:extLst>
          </p:cNvPr>
          <p:cNvPicPr>
            <a:picLocks noChangeAspect="1"/>
          </p:cNvPicPr>
          <p:nvPr/>
        </p:nvPicPr>
        <p:blipFill>
          <a:blip r:embed="rId2"/>
          <a:stretch>
            <a:fillRect/>
          </a:stretch>
        </p:blipFill>
        <p:spPr>
          <a:xfrm>
            <a:off x="10758487" y="157481"/>
            <a:ext cx="1171575" cy="916938"/>
          </a:xfrm>
          <a:prstGeom prst="rect">
            <a:avLst/>
          </a:prstGeom>
        </p:spPr>
      </p:pic>
      <p:sp>
        <p:nvSpPr>
          <p:cNvPr id="8" name="文本框 7">
            <a:extLst>
              <a:ext uri="{FF2B5EF4-FFF2-40B4-BE49-F238E27FC236}">
                <a16:creationId xmlns:a16="http://schemas.microsoft.com/office/drawing/2014/main" id="{8B259D6B-D41B-7197-7396-063EC4ED3FA5}"/>
              </a:ext>
            </a:extLst>
          </p:cNvPr>
          <p:cNvSpPr txBox="1"/>
          <p:nvPr/>
        </p:nvSpPr>
        <p:spPr>
          <a:xfrm>
            <a:off x="582452" y="6457890"/>
            <a:ext cx="6028187" cy="400110"/>
          </a:xfrm>
          <a:prstGeom prst="rect">
            <a:avLst/>
          </a:prstGeom>
          <a:solidFill>
            <a:srgbClr val="FFFF00"/>
          </a:solidFill>
        </p:spPr>
        <p:txBody>
          <a:bodyPr wrap="square" rtlCol="0">
            <a:spAutoFit/>
          </a:bodyPr>
          <a:lstStyle/>
          <a:p>
            <a:r>
              <a:rPr lang="zh-CN" altLang="en-US" sz="2000" b="0" i="0" dirty="0">
                <a:effectLst/>
                <a:latin typeface="-apple-system"/>
              </a:rPr>
              <a:t>两个年龄段的</a:t>
            </a:r>
            <a:r>
              <a:rPr lang="zh-CN" altLang="en-US" sz="2000" b="0" i="0" u="sng" dirty="0">
                <a:effectLst/>
                <a:latin typeface="-apple-system"/>
              </a:rPr>
              <a:t>事后预测都会比预测更准确</a:t>
            </a:r>
            <a:r>
              <a:rPr lang="zh-CN" altLang="en-US" sz="2000" b="0" i="0" dirty="0">
                <a:solidFill>
                  <a:srgbClr val="FF0000"/>
                </a:solidFill>
                <a:effectLst/>
                <a:latin typeface="-apple-system"/>
              </a:rPr>
              <a:t>（假设 </a:t>
            </a:r>
            <a:r>
              <a:rPr lang="en-US" altLang="zh-CN" sz="2000" b="0" i="0" dirty="0">
                <a:solidFill>
                  <a:srgbClr val="FF0000"/>
                </a:solidFill>
                <a:effectLst/>
                <a:latin typeface="-apple-system"/>
              </a:rPr>
              <a:t>2</a:t>
            </a:r>
            <a:r>
              <a:rPr lang="zh-CN" altLang="en-US" sz="2000" b="0" i="0" dirty="0">
                <a:solidFill>
                  <a:srgbClr val="FF0000"/>
                </a:solidFill>
                <a:effectLst/>
                <a:latin typeface="-apple-system"/>
              </a:rPr>
              <a:t>）</a:t>
            </a:r>
            <a:endParaRPr lang="en-US" altLang="zh-CN" sz="2000" b="0" i="0" dirty="0">
              <a:solidFill>
                <a:srgbClr val="FF0000"/>
              </a:solidFill>
              <a:effectLst/>
              <a:latin typeface="ElsevierGulliver"/>
            </a:endParaRPr>
          </a:p>
        </p:txBody>
      </p:sp>
      <p:graphicFrame>
        <p:nvGraphicFramePr>
          <p:cNvPr id="4" name="内容占位符 6">
            <a:extLst>
              <a:ext uri="{FF2B5EF4-FFF2-40B4-BE49-F238E27FC236}">
                <a16:creationId xmlns:a16="http://schemas.microsoft.com/office/drawing/2014/main" id="{142C388A-6937-CADD-16E4-946905D1784F}"/>
              </a:ext>
            </a:extLst>
          </p:cNvPr>
          <p:cNvGraphicFramePr>
            <a:graphicFrameLocks/>
          </p:cNvGraphicFramePr>
          <p:nvPr>
            <p:extLst>
              <p:ext uri="{D42A27DB-BD31-4B8C-83A1-F6EECF244321}">
                <p14:modId xmlns:p14="http://schemas.microsoft.com/office/powerpoint/2010/main" val="3114499173"/>
              </p:ext>
            </p:extLst>
          </p:nvPr>
        </p:nvGraphicFramePr>
        <p:xfrm>
          <a:off x="477677" y="4226864"/>
          <a:ext cx="8244524" cy="2167711"/>
        </p:xfrm>
        <a:graphic>
          <a:graphicData uri="http://schemas.openxmlformats.org/drawingml/2006/table">
            <a:tbl>
              <a:tblPr firstRow="1" bandRow="1">
                <a:tableStyleId>{5C22544A-7EE6-4342-B048-85BDC9FD1C3A}</a:tableStyleId>
              </a:tblPr>
              <a:tblGrid>
                <a:gridCol w="1742124">
                  <a:extLst>
                    <a:ext uri="{9D8B030D-6E8A-4147-A177-3AD203B41FA5}">
                      <a16:colId xmlns:a16="http://schemas.microsoft.com/office/drawing/2014/main" val="4125942001"/>
                    </a:ext>
                  </a:extLst>
                </a:gridCol>
                <a:gridCol w="3397249">
                  <a:extLst>
                    <a:ext uri="{9D8B030D-6E8A-4147-A177-3AD203B41FA5}">
                      <a16:colId xmlns:a16="http://schemas.microsoft.com/office/drawing/2014/main" val="1248651423"/>
                    </a:ext>
                  </a:extLst>
                </a:gridCol>
                <a:gridCol w="3105151">
                  <a:extLst>
                    <a:ext uri="{9D8B030D-6E8A-4147-A177-3AD203B41FA5}">
                      <a16:colId xmlns:a16="http://schemas.microsoft.com/office/drawing/2014/main" val="1295575476"/>
                    </a:ext>
                  </a:extLst>
                </a:gridCol>
              </a:tblGrid>
              <a:tr h="422731">
                <a:tc>
                  <a:txBody>
                    <a:bodyPr/>
                    <a:lstStyle/>
                    <a:p>
                      <a:endParaRPr lang="zh-CN" altLang="en-US" dirty="0"/>
                    </a:p>
                  </a:txBody>
                  <a:tcPr>
                    <a:solidFill>
                      <a:schemeClr val="accent1">
                        <a:lumMod val="60000"/>
                        <a:lumOff val="40000"/>
                      </a:schemeClr>
                    </a:solidFill>
                  </a:tcPr>
                </a:tc>
                <a:tc>
                  <a:txBody>
                    <a:bodyPr/>
                    <a:lstStyle/>
                    <a:p>
                      <a:pPr algn="ctr"/>
                      <a:r>
                        <a:rPr lang="en-US" altLang="zh-CN" dirty="0"/>
                        <a:t>T1</a:t>
                      </a:r>
                      <a:endParaRPr lang="zh-CN" altLang="en-US" dirty="0"/>
                    </a:p>
                  </a:txBody>
                  <a:tcPr>
                    <a:solidFill>
                      <a:schemeClr val="accent1">
                        <a:lumMod val="60000"/>
                        <a:lumOff val="40000"/>
                      </a:schemeClr>
                    </a:solidFill>
                  </a:tcPr>
                </a:tc>
                <a:tc>
                  <a:txBody>
                    <a:bodyPr/>
                    <a:lstStyle/>
                    <a:p>
                      <a:pPr algn="ctr"/>
                      <a:r>
                        <a:rPr lang="en-US" altLang="zh-CN" dirty="0"/>
                        <a:t>T2</a:t>
                      </a:r>
                      <a:endParaRPr lang="zh-CN" altLang="en-US" dirty="0"/>
                    </a:p>
                  </a:txBody>
                  <a:tcPr>
                    <a:solidFill>
                      <a:schemeClr val="accent1">
                        <a:lumMod val="60000"/>
                        <a:lumOff val="40000"/>
                      </a:schemeClr>
                    </a:solidFill>
                  </a:tcPr>
                </a:tc>
                <a:extLst>
                  <a:ext uri="{0D108BD9-81ED-4DB2-BD59-A6C34878D82A}">
                    <a16:rowId xmlns:a16="http://schemas.microsoft.com/office/drawing/2014/main" val="1926595992"/>
                  </a:ext>
                </a:extLst>
              </a:tr>
              <a:tr h="438216">
                <a:tc>
                  <a:txBody>
                    <a:bodyPr/>
                    <a:lstStyle/>
                    <a:p>
                      <a:r>
                        <a:rPr lang="zh-CN" altLang="en-US" dirty="0"/>
                        <a:t>二年级</a:t>
                      </a:r>
                      <a:r>
                        <a:rPr lang="en-US" altLang="zh-CN" dirty="0"/>
                        <a:t>&amp;</a:t>
                      </a:r>
                      <a:r>
                        <a:rPr lang="zh-CN" altLang="en-US" dirty="0"/>
                        <a:t>四年级</a:t>
                      </a:r>
                    </a:p>
                  </a:txBody>
                  <a:tcPr/>
                </a:tc>
                <a:tc>
                  <a:txBody>
                    <a:bodyPr/>
                    <a:lstStyle/>
                    <a:p>
                      <a:r>
                        <a:rPr lang="en-US" altLang="zh-CN" dirty="0"/>
                        <a:t>pre*pm(</a:t>
                      </a:r>
                      <a:r>
                        <a:rPr lang="zh-CN" altLang="en-US" dirty="0"/>
                        <a:t>关系弱，准确性低</a:t>
                      </a:r>
                      <a:r>
                        <a:rPr lang="en-US" altLang="zh-CN" dirty="0"/>
                        <a:t>)</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pre*pm(</a:t>
                      </a:r>
                      <a:r>
                        <a:rPr lang="zh-CN" altLang="en-US" dirty="0"/>
                        <a:t>关系弱，准确性低</a:t>
                      </a:r>
                      <a:r>
                        <a:rPr lang="en-US" altLang="zh-CN" dirty="0"/>
                        <a:t>)</a:t>
                      </a:r>
                      <a:endParaRPr lang="zh-CN" altLang="en-US" dirty="0"/>
                    </a:p>
                    <a:p>
                      <a:endParaRPr lang="zh-CN" altLang="en-US" dirty="0"/>
                    </a:p>
                  </a:txBody>
                  <a:tcPr/>
                </a:tc>
                <a:extLst>
                  <a:ext uri="{0D108BD9-81ED-4DB2-BD59-A6C34878D82A}">
                    <a16:rowId xmlns:a16="http://schemas.microsoft.com/office/drawing/2014/main" val="969830031"/>
                  </a:ext>
                </a:extLst>
              </a:tr>
              <a:tr h="464820">
                <a:tc>
                  <a:txBody>
                    <a:bodyPr/>
                    <a:lstStyle/>
                    <a:p>
                      <a:r>
                        <a:rPr lang="zh-CN" altLang="en-US" dirty="0"/>
                        <a:t>二年级</a:t>
                      </a:r>
                    </a:p>
                  </a:txBody>
                  <a:tcPr/>
                </a:tc>
                <a:tc>
                  <a:txBody>
                    <a:bodyPr/>
                    <a:lstStyle/>
                    <a:p>
                      <a:r>
                        <a:rPr lang="en-US" altLang="zh-CN" dirty="0"/>
                        <a:t>post*pm(</a:t>
                      </a:r>
                      <a:r>
                        <a:rPr lang="zh-CN" altLang="en-US" dirty="0"/>
                        <a:t>无关，准确性低</a:t>
                      </a:r>
                      <a:r>
                        <a:rPr lang="en-US" altLang="zh-CN" dirty="0"/>
                        <a:t>)</a:t>
                      </a:r>
                      <a:endParaRPr lang="zh-CN" altLang="en-US" dirty="0"/>
                    </a:p>
                  </a:txBody>
                  <a:tcPr/>
                </a:tc>
                <a:tc>
                  <a:txBody>
                    <a:bodyPr/>
                    <a:lstStyle/>
                    <a:p>
                      <a:r>
                        <a:rPr lang="en-US" altLang="zh-CN" dirty="0"/>
                        <a:t>post*pm</a:t>
                      </a:r>
                      <a:r>
                        <a:rPr lang="zh-CN" altLang="en-US" dirty="0"/>
                        <a:t>（显著，准确性中等）</a:t>
                      </a:r>
                    </a:p>
                  </a:txBody>
                  <a:tcPr/>
                </a:tc>
                <a:extLst>
                  <a:ext uri="{0D108BD9-81ED-4DB2-BD59-A6C34878D82A}">
                    <a16:rowId xmlns:a16="http://schemas.microsoft.com/office/drawing/2014/main" val="2608115006"/>
                  </a:ext>
                </a:extLst>
              </a:tr>
              <a:tr h="489251">
                <a:tc>
                  <a:txBody>
                    <a:bodyPr/>
                    <a:lstStyle/>
                    <a:p>
                      <a:r>
                        <a:rPr lang="zh-CN" altLang="en-US" dirty="0"/>
                        <a:t>四年级</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post*pm</a:t>
                      </a:r>
                      <a:r>
                        <a:rPr lang="zh-CN" altLang="en-US" dirty="0"/>
                        <a:t>（显著，准确性中等）</a:t>
                      </a: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post*pm</a:t>
                      </a:r>
                      <a:r>
                        <a:rPr lang="zh-CN" altLang="en-US" dirty="0"/>
                        <a:t>（显著，准确性中等）</a:t>
                      </a:r>
                    </a:p>
                    <a:p>
                      <a:endParaRPr lang="zh-CN" altLang="en-US" dirty="0"/>
                    </a:p>
                  </a:txBody>
                  <a:tcPr/>
                </a:tc>
                <a:extLst>
                  <a:ext uri="{0D108BD9-81ED-4DB2-BD59-A6C34878D82A}">
                    <a16:rowId xmlns:a16="http://schemas.microsoft.com/office/drawing/2014/main" val="791933544"/>
                  </a:ext>
                </a:extLst>
              </a:tr>
            </a:tbl>
          </a:graphicData>
        </a:graphic>
      </p:graphicFrame>
      <p:sp>
        <p:nvSpPr>
          <p:cNvPr id="2" name="箭头: 下弧形 1">
            <a:extLst>
              <a:ext uri="{FF2B5EF4-FFF2-40B4-BE49-F238E27FC236}">
                <a16:creationId xmlns:a16="http://schemas.microsoft.com/office/drawing/2014/main" id="{49CB5898-F03A-B86B-E9AA-EEBC9AFE425A}"/>
              </a:ext>
            </a:extLst>
          </p:cNvPr>
          <p:cNvSpPr/>
          <p:nvPr/>
        </p:nvSpPr>
        <p:spPr>
          <a:xfrm rot="16427485">
            <a:off x="4818991" y="5066953"/>
            <a:ext cx="626887" cy="24314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箭头: 下弧形 5">
            <a:extLst>
              <a:ext uri="{FF2B5EF4-FFF2-40B4-BE49-F238E27FC236}">
                <a16:creationId xmlns:a16="http://schemas.microsoft.com/office/drawing/2014/main" id="{47216619-7FFF-EA26-0899-214545722E2E}"/>
              </a:ext>
            </a:extLst>
          </p:cNvPr>
          <p:cNvSpPr/>
          <p:nvPr/>
        </p:nvSpPr>
        <p:spPr>
          <a:xfrm rot="15950209">
            <a:off x="8550791" y="5072987"/>
            <a:ext cx="626887" cy="24314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箭头: 下弧形 6">
            <a:extLst>
              <a:ext uri="{FF2B5EF4-FFF2-40B4-BE49-F238E27FC236}">
                <a16:creationId xmlns:a16="http://schemas.microsoft.com/office/drawing/2014/main" id="{B01F2476-E60B-3880-E41B-C7C37E9575D5}"/>
              </a:ext>
            </a:extLst>
          </p:cNvPr>
          <p:cNvSpPr/>
          <p:nvPr/>
        </p:nvSpPr>
        <p:spPr>
          <a:xfrm rot="16427485">
            <a:off x="4871851" y="5321545"/>
            <a:ext cx="1136112" cy="24199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下弧形 9">
            <a:extLst>
              <a:ext uri="{FF2B5EF4-FFF2-40B4-BE49-F238E27FC236}">
                <a16:creationId xmlns:a16="http://schemas.microsoft.com/office/drawing/2014/main" id="{6866F3AB-1F2D-0454-7E67-DC11C1039936}"/>
              </a:ext>
            </a:extLst>
          </p:cNvPr>
          <p:cNvSpPr/>
          <p:nvPr/>
        </p:nvSpPr>
        <p:spPr>
          <a:xfrm rot="16427485">
            <a:off x="8410994" y="5239059"/>
            <a:ext cx="1548195" cy="54052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87617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578F45-393A-DFC3-9D23-9C287A86BE52}"/>
              </a:ext>
            </a:extLst>
          </p:cNvPr>
          <p:cNvSpPr>
            <a:spLocks noGrp="1"/>
          </p:cNvSpPr>
          <p:nvPr>
            <p:ph type="title"/>
          </p:nvPr>
        </p:nvSpPr>
        <p:spPr>
          <a:xfrm>
            <a:off x="47623" y="64637"/>
            <a:ext cx="9734551" cy="933731"/>
          </a:xfrm>
        </p:spPr>
        <p:txBody>
          <a:bodyPr>
            <a:normAutofit fontScale="90000"/>
          </a:bodyPr>
          <a:lstStyle/>
          <a:p>
            <a:r>
              <a:rPr lang="en-US" altLang="zh-CN" cap="none" dirty="0"/>
              <a:t>Result-Preliminary analyses- </a:t>
            </a:r>
            <a:r>
              <a:rPr lang="en-US" altLang="zh-CN" cap="none" dirty="0">
                <a:solidFill>
                  <a:srgbClr val="FF0000"/>
                </a:solidFill>
              </a:rPr>
              <a:t>Judgment rank-order stability</a:t>
            </a:r>
            <a:br>
              <a:rPr lang="en-US" altLang="zh-CN" cap="none" dirty="0">
                <a:solidFill>
                  <a:srgbClr val="FF0000"/>
                </a:solidFill>
              </a:rPr>
            </a:br>
            <a:r>
              <a:rPr lang="zh-CN" altLang="en-US" dirty="0"/>
              <a:t>结果</a:t>
            </a:r>
            <a:r>
              <a:rPr lang="en-US" altLang="zh-CN" dirty="0"/>
              <a:t>-</a:t>
            </a:r>
            <a:r>
              <a:rPr lang="zh-CN" altLang="en-US" b="0" i="0" dirty="0">
                <a:effectLst/>
                <a:latin typeface="-apple-system"/>
              </a:rPr>
              <a:t>初步分析</a:t>
            </a:r>
            <a:r>
              <a:rPr lang="en-US" altLang="zh-CN" b="0" i="0" dirty="0">
                <a:effectLst/>
                <a:latin typeface="-apple-system"/>
              </a:rPr>
              <a:t>-</a:t>
            </a:r>
            <a:r>
              <a:rPr lang="zh-CN" altLang="en-US" b="0" i="0" dirty="0">
                <a:solidFill>
                  <a:srgbClr val="FF0000"/>
                </a:solidFill>
                <a:effectLst/>
                <a:latin typeface="-apple-system"/>
              </a:rPr>
              <a:t>判断排序稳定性</a:t>
            </a:r>
            <a:endParaRPr lang="zh-CN" altLang="en-US" cap="none" dirty="0">
              <a:solidFill>
                <a:srgbClr val="FF0000"/>
              </a:solidFill>
            </a:endParaRPr>
          </a:p>
        </p:txBody>
      </p:sp>
      <p:sp>
        <p:nvSpPr>
          <p:cNvPr id="3" name="内容占位符 2">
            <a:extLst>
              <a:ext uri="{FF2B5EF4-FFF2-40B4-BE49-F238E27FC236}">
                <a16:creationId xmlns:a16="http://schemas.microsoft.com/office/drawing/2014/main" id="{D577DEFC-657C-2A11-F150-ACCE775E8109}"/>
              </a:ext>
            </a:extLst>
          </p:cNvPr>
          <p:cNvSpPr>
            <a:spLocks noGrp="1"/>
          </p:cNvSpPr>
          <p:nvPr>
            <p:ph idx="1"/>
          </p:nvPr>
        </p:nvSpPr>
        <p:spPr>
          <a:xfrm>
            <a:off x="0" y="1298857"/>
            <a:ext cx="12191999" cy="4800852"/>
          </a:xfrm>
        </p:spPr>
        <p:txBody>
          <a:bodyPr>
            <a:normAutofit fontScale="85000" lnSpcReduction="20000"/>
          </a:bodyPr>
          <a:lstStyle/>
          <a:p>
            <a:r>
              <a:rPr lang="en-US" altLang="zh-CN" sz="2400" b="0" i="0" dirty="0">
                <a:effectLst/>
                <a:latin typeface="-apple-system"/>
              </a:rPr>
              <a:t>T1 </a:t>
            </a:r>
            <a:r>
              <a:rPr lang="zh-CN" altLang="en-US" sz="2400" b="0" i="0" dirty="0">
                <a:effectLst/>
                <a:latin typeface="-apple-system"/>
              </a:rPr>
              <a:t>和 </a:t>
            </a:r>
            <a:r>
              <a:rPr lang="en-US" altLang="zh-CN" sz="2400" b="0" i="0" dirty="0">
                <a:effectLst/>
                <a:latin typeface="-apple-system"/>
              </a:rPr>
              <a:t>T2 </a:t>
            </a:r>
            <a:r>
              <a:rPr lang="zh-CN" altLang="en-US" sz="2400" b="0" i="0" dirty="0">
                <a:solidFill>
                  <a:srgbClr val="FF0000"/>
                </a:solidFill>
                <a:effectLst/>
                <a:latin typeface="-apple-system"/>
              </a:rPr>
              <a:t>预测</a:t>
            </a:r>
            <a:r>
              <a:rPr lang="zh-CN" altLang="en-US" sz="2400" b="0" i="0" dirty="0">
                <a:effectLst/>
                <a:latin typeface="-apple-system"/>
              </a:rPr>
              <a:t>之间的偏相关性（控制 </a:t>
            </a:r>
            <a:r>
              <a:rPr lang="en-US" altLang="zh-CN" sz="2400" b="0" i="0" dirty="0">
                <a:effectLst/>
                <a:latin typeface="-apple-system"/>
              </a:rPr>
              <a:t>T1 </a:t>
            </a:r>
            <a:r>
              <a:rPr lang="zh-CN" altLang="en-US" sz="2400" b="0" i="0" dirty="0">
                <a:effectLst/>
                <a:latin typeface="-apple-system"/>
              </a:rPr>
              <a:t>和 </a:t>
            </a:r>
            <a:r>
              <a:rPr lang="en-US" altLang="zh-CN" sz="2400" b="0" i="0" dirty="0">
                <a:effectLst/>
                <a:latin typeface="-apple-system"/>
              </a:rPr>
              <a:t>T2 </a:t>
            </a:r>
            <a:r>
              <a:rPr lang="zh-CN" altLang="en-US" sz="2400" b="0" i="0" dirty="0">
                <a:effectLst/>
                <a:latin typeface="-apple-system"/>
              </a:rPr>
              <a:t>表现）</a:t>
            </a:r>
            <a:endParaRPr lang="en-US" altLang="zh-CN" sz="2400" b="0" i="0" dirty="0">
              <a:effectLst/>
              <a:latin typeface="-apple-system"/>
            </a:endParaRPr>
          </a:p>
          <a:p>
            <a:r>
              <a:rPr lang="zh-CN" altLang="en-US" sz="2400" b="0" i="0" dirty="0">
                <a:effectLst/>
                <a:latin typeface="-apple-system"/>
              </a:rPr>
              <a:t>显示二年级学生</a:t>
            </a:r>
            <a:r>
              <a:rPr lang="zh-CN" altLang="en-US" sz="2400" b="0" i="0" dirty="0">
                <a:solidFill>
                  <a:srgbClr val="FF0000"/>
                </a:solidFill>
                <a:effectLst/>
                <a:latin typeface="-apple-system"/>
              </a:rPr>
              <a:t> </a:t>
            </a:r>
            <a:r>
              <a:rPr lang="en-US" altLang="zh-CN" sz="2400" b="0" i="0" dirty="0">
                <a:solidFill>
                  <a:srgbClr val="00B050"/>
                </a:solidFill>
                <a:effectLst/>
                <a:latin typeface="-apple-system"/>
              </a:rPr>
              <a:t>(r = 0.40</a:t>
            </a:r>
            <a:r>
              <a:rPr lang="zh-CN" altLang="en-US" sz="2400" b="0" i="0" dirty="0">
                <a:solidFill>
                  <a:srgbClr val="00B050"/>
                </a:solidFill>
                <a:effectLst/>
                <a:latin typeface="-apple-system"/>
              </a:rPr>
              <a:t>，</a:t>
            </a:r>
            <a:r>
              <a:rPr lang="en-US" altLang="zh-CN" sz="2400" b="0" i="0" dirty="0">
                <a:solidFill>
                  <a:srgbClr val="00B050"/>
                </a:solidFill>
                <a:effectLst/>
                <a:latin typeface="-apple-system"/>
              </a:rPr>
              <a:t>p &lt; .001) </a:t>
            </a:r>
            <a:r>
              <a:rPr lang="zh-CN" altLang="en-US" sz="2400" b="0" i="0" dirty="0">
                <a:effectLst/>
                <a:latin typeface="-apple-system"/>
              </a:rPr>
              <a:t>和四年级学生 </a:t>
            </a:r>
            <a:r>
              <a:rPr lang="en-US" altLang="zh-CN" sz="2400" b="0" i="0" dirty="0">
                <a:solidFill>
                  <a:srgbClr val="00B050"/>
                </a:solidFill>
                <a:effectLst/>
                <a:latin typeface="-apple-system"/>
              </a:rPr>
              <a:t>(r = 0.41</a:t>
            </a:r>
            <a:r>
              <a:rPr lang="zh-CN" altLang="en-US" sz="2400" b="0" i="0" dirty="0">
                <a:solidFill>
                  <a:srgbClr val="00B050"/>
                </a:solidFill>
                <a:effectLst/>
                <a:latin typeface="-apple-system"/>
              </a:rPr>
              <a:t>，</a:t>
            </a:r>
            <a:r>
              <a:rPr lang="en-US" altLang="zh-CN" sz="2400" b="0" i="0" dirty="0">
                <a:solidFill>
                  <a:srgbClr val="00B050"/>
                </a:solidFill>
                <a:effectLst/>
                <a:latin typeface="-apple-system"/>
              </a:rPr>
              <a:t>p &lt; .001) </a:t>
            </a:r>
          </a:p>
          <a:p>
            <a:r>
              <a:rPr lang="zh-CN" altLang="en-US" sz="2400" b="0" i="0" dirty="0">
                <a:effectLst/>
                <a:latin typeface="-apple-system"/>
              </a:rPr>
              <a:t>判断排序</a:t>
            </a:r>
            <a:r>
              <a:rPr lang="zh-CN" altLang="en-US" sz="2400" b="0" i="0" dirty="0">
                <a:solidFill>
                  <a:srgbClr val="FF0000"/>
                </a:solidFill>
                <a:effectLst/>
                <a:latin typeface="-apple-system"/>
              </a:rPr>
              <a:t>稳定性显著</a:t>
            </a:r>
            <a:r>
              <a:rPr lang="en-US" altLang="zh-CN" sz="2400" b="0" i="0" dirty="0">
                <a:effectLst/>
                <a:latin typeface="-apple-system"/>
              </a:rPr>
              <a:t>;</a:t>
            </a:r>
            <a:r>
              <a:rPr lang="zh-CN" altLang="en-US" sz="2400" b="0" i="0" dirty="0">
                <a:effectLst/>
                <a:latin typeface="-apple-system"/>
              </a:rPr>
              <a:t>两个年龄组之间的</a:t>
            </a:r>
            <a:r>
              <a:rPr lang="zh-CN" altLang="en-US" sz="2400" b="0" i="0" dirty="0">
                <a:solidFill>
                  <a:srgbClr val="FF0000"/>
                </a:solidFill>
                <a:effectLst/>
                <a:latin typeface="-apple-system"/>
              </a:rPr>
              <a:t>相关性</a:t>
            </a:r>
            <a:r>
              <a:rPr lang="zh-CN" altLang="en-US" sz="2400" b="0" i="0" dirty="0">
                <a:effectLst/>
                <a:latin typeface="-apple-system"/>
              </a:rPr>
              <a:t>没有差异（</a:t>
            </a:r>
            <a:r>
              <a:rPr lang="en-US" altLang="zh-CN" sz="2400" b="0" i="0" dirty="0">
                <a:effectLst/>
                <a:latin typeface="-apple-system"/>
              </a:rPr>
              <a:t>z =−0.10</a:t>
            </a:r>
            <a:r>
              <a:rPr lang="zh-CN" altLang="en-US" sz="2400" b="0" i="0" dirty="0">
                <a:effectLst/>
                <a:latin typeface="-apple-system"/>
              </a:rPr>
              <a:t>，</a:t>
            </a:r>
            <a:r>
              <a:rPr lang="en-US" altLang="zh-CN" sz="2400" b="0" i="0" dirty="0">
                <a:solidFill>
                  <a:srgbClr val="00B050"/>
                </a:solidFill>
                <a:effectLst/>
                <a:latin typeface="-apple-system"/>
              </a:rPr>
              <a:t>p = .918</a:t>
            </a:r>
            <a:r>
              <a:rPr lang="zh-CN" altLang="en-US" sz="2400" b="0" i="0" dirty="0">
                <a:effectLst/>
                <a:latin typeface="-apple-system"/>
              </a:rPr>
              <a:t>）</a:t>
            </a:r>
            <a:endParaRPr lang="en-US" altLang="zh-CN" sz="2400" b="0" i="0" dirty="0">
              <a:effectLst/>
              <a:latin typeface="-apple-system"/>
            </a:endParaRPr>
          </a:p>
          <a:p>
            <a:endParaRPr lang="en-US" altLang="zh-CN" sz="2400" dirty="0">
              <a:latin typeface="-apple-system"/>
            </a:endParaRPr>
          </a:p>
          <a:p>
            <a:r>
              <a:rPr lang="zh-CN" altLang="en-US" sz="2400" b="0" i="0" dirty="0">
                <a:effectLst/>
                <a:latin typeface="-apple-system"/>
              </a:rPr>
              <a:t>在</a:t>
            </a:r>
            <a:r>
              <a:rPr lang="zh-CN" altLang="en-US" sz="2400" dirty="0">
                <a:solidFill>
                  <a:srgbClr val="FF0000"/>
                </a:solidFill>
                <a:latin typeface="-apple-system"/>
              </a:rPr>
              <a:t>事后预</a:t>
            </a:r>
            <a:r>
              <a:rPr lang="zh-CN" altLang="en-US" sz="2400" b="0" i="0" dirty="0">
                <a:solidFill>
                  <a:srgbClr val="FF0000"/>
                </a:solidFill>
                <a:effectLst/>
                <a:latin typeface="-apple-system"/>
              </a:rPr>
              <a:t>测</a:t>
            </a:r>
            <a:r>
              <a:rPr lang="zh-CN" altLang="en-US" sz="2400" b="0" i="0" dirty="0">
                <a:effectLst/>
                <a:latin typeface="-apple-system"/>
              </a:rPr>
              <a:t>方面，</a:t>
            </a:r>
            <a:r>
              <a:rPr lang="en-US" altLang="zh-CN" sz="2400" b="0" i="0" dirty="0">
                <a:effectLst/>
                <a:latin typeface="-apple-system"/>
              </a:rPr>
              <a:t> T1 </a:t>
            </a:r>
            <a:r>
              <a:rPr lang="zh-CN" altLang="en-US" sz="2400" b="0" i="0" dirty="0">
                <a:effectLst/>
                <a:latin typeface="-apple-system"/>
              </a:rPr>
              <a:t>和 </a:t>
            </a:r>
            <a:r>
              <a:rPr lang="en-US" altLang="zh-CN" sz="2400" b="0" i="0" dirty="0">
                <a:effectLst/>
                <a:latin typeface="-apple-system"/>
              </a:rPr>
              <a:t>T2</a:t>
            </a:r>
            <a:r>
              <a:rPr lang="zh-CN" altLang="en-US" sz="2400" b="0" i="0" dirty="0">
                <a:effectLst/>
                <a:latin typeface="-apple-system"/>
              </a:rPr>
              <a:t>监控判断之间的偏相关性</a:t>
            </a:r>
            <a:r>
              <a:rPr lang="en-US" altLang="zh-CN" sz="2400" b="0" i="0" dirty="0">
                <a:effectLst/>
                <a:latin typeface="-apple-system"/>
              </a:rPr>
              <a:t>(</a:t>
            </a:r>
            <a:r>
              <a:rPr lang="zh-CN" altLang="en-US" sz="2400" b="0" i="0" dirty="0">
                <a:effectLst/>
                <a:latin typeface="-apple-system"/>
              </a:rPr>
              <a:t>控制</a:t>
            </a:r>
            <a:r>
              <a:rPr lang="en-US" altLang="zh-CN" sz="2400" b="0" i="0" dirty="0">
                <a:effectLst/>
                <a:latin typeface="-apple-system"/>
              </a:rPr>
              <a:t>t1</a:t>
            </a:r>
            <a:r>
              <a:rPr lang="zh-CN" altLang="en-US" sz="2400" b="0" i="0" dirty="0">
                <a:effectLst/>
                <a:latin typeface="-apple-system"/>
              </a:rPr>
              <a:t>和</a:t>
            </a:r>
            <a:r>
              <a:rPr lang="en-US" altLang="zh-CN" sz="2400" b="0" i="0" dirty="0">
                <a:effectLst/>
                <a:latin typeface="-apple-system"/>
              </a:rPr>
              <a:t>t2</a:t>
            </a:r>
            <a:r>
              <a:rPr lang="zh-CN" altLang="en-US" sz="2400" b="0" i="0" dirty="0">
                <a:effectLst/>
                <a:latin typeface="-apple-system"/>
              </a:rPr>
              <a:t>的表现</a:t>
            </a:r>
            <a:r>
              <a:rPr lang="en-US" altLang="zh-CN" sz="2400" b="0" i="0" dirty="0">
                <a:effectLst/>
                <a:latin typeface="-apple-system"/>
              </a:rPr>
              <a:t>)</a:t>
            </a:r>
          </a:p>
          <a:p>
            <a:r>
              <a:rPr lang="zh-CN" altLang="en-US" sz="2400" b="0" i="0" dirty="0">
                <a:effectLst/>
                <a:latin typeface="-apple-system"/>
              </a:rPr>
              <a:t>在二年级</a:t>
            </a:r>
            <a:r>
              <a:rPr lang="pt-BR" altLang="zh-CN" sz="2400" b="0" i="0" dirty="0">
                <a:effectLst/>
                <a:latin typeface="-apple-system"/>
              </a:rPr>
              <a:t> (</a:t>
            </a:r>
            <a:r>
              <a:rPr lang="pt-BR" altLang="zh-CN" sz="2400" b="0" i="0" dirty="0">
                <a:solidFill>
                  <a:srgbClr val="00B050"/>
                </a:solidFill>
                <a:effectLst/>
                <a:latin typeface="-apple-system"/>
              </a:rPr>
              <a:t>r = 0.49</a:t>
            </a:r>
            <a:r>
              <a:rPr lang="pt-BR" altLang="zh-CN" sz="2400" b="0" i="0" dirty="0">
                <a:effectLst/>
                <a:latin typeface="-apple-system"/>
              </a:rPr>
              <a:t>, p&lt; .001)</a:t>
            </a:r>
            <a:r>
              <a:rPr lang="zh-CN" altLang="en-US" sz="2400" b="0" i="0" dirty="0">
                <a:effectLst/>
                <a:latin typeface="-apple-system"/>
              </a:rPr>
              <a:t>和四年级</a:t>
            </a:r>
            <a:r>
              <a:rPr lang="en-US" altLang="zh-CN" sz="2400" b="0" i="0" dirty="0">
                <a:effectLst/>
                <a:latin typeface="-apple-system"/>
              </a:rPr>
              <a:t>(</a:t>
            </a:r>
            <a:r>
              <a:rPr lang="en-US" altLang="zh-CN" sz="2400" b="0" i="0" dirty="0">
                <a:solidFill>
                  <a:srgbClr val="00B050"/>
                </a:solidFill>
                <a:effectLst/>
                <a:latin typeface="-apple-system"/>
              </a:rPr>
              <a:t>r = 0.52</a:t>
            </a:r>
            <a:r>
              <a:rPr lang="en-US" altLang="zh-CN" sz="2400" b="0" i="0" dirty="0">
                <a:effectLst/>
                <a:latin typeface="-apple-system"/>
              </a:rPr>
              <a:t>, p &lt; .001), </a:t>
            </a:r>
          </a:p>
          <a:p>
            <a:r>
              <a:rPr lang="zh-CN" altLang="en-US" sz="2400" b="0" i="0" dirty="0">
                <a:effectLst/>
                <a:latin typeface="-apple-system"/>
              </a:rPr>
              <a:t>判断排序</a:t>
            </a:r>
            <a:r>
              <a:rPr lang="zh-CN" altLang="en-US" sz="2400" b="0" i="0" dirty="0">
                <a:solidFill>
                  <a:srgbClr val="FF0000"/>
                </a:solidFill>
                <a:effectLst/>
                <a:latin typeface="-apple-system"/>
              </a:rPr>
              <a:t>稳定性显著</a:t>
            </a:r>
            <a:r>
              <a:rPr lang="en-US" altLang="zh-CN" sz="2400" b="0" i="0" dirty="0">
                <a:effectLst/>
                <a:latin typeface="-apple-system"/>
              </a:rPr>
              <a:t>;</a:t>
            </a:r>
            <a:r>
              <a:rPr lang="zh-CN" altLang="en-US" sz="2400" b="0" i="0" dirty="0">
                <a:effectLst/>
                <a:latin typeface="-apple-system"/>
              </a:rPr>
              <a:t>两个年龄组之间的</a:t>
            </a:r>
            <a:r>
              <a:rPr lang="zh-CN" altLang="en-US" sz="2400" b="0" i="0" dirty="0">
                <a:solidFill>
                  <a:srgbClr val="FF0000"/>
                </a:solidFill>
                <a:effectLst/>
                <a:latin typeface="-apple-system"/>
              </a:rPr>
              <a:t>相关性</a:t>
            </a:r>
            <a:r>
              <a:rPr lang="zh-CN" altLang="en-US" sz="2400" b="0" i="0" dirty="0">
                <a:effectLst/>
                <a:latin typeface="-apple-system"/>
              </a:rPr>
              <a:t>没有差异</a:t>
            </a:r>
            <a:r>
              <a:rPr lang="en-US" altLang="zh-CN" sz="2400" b="0" i="0" dirty="0">
                <a:effectLst/>
                <a:latin typeface="-apple-system"/>
              </a:rPr>
              <a:t>(z=−0.33</a:t>
            </a:r>
            <a:r>
              <a:rPr lang="zh-CN" altLang="en-US" sz="2400" b="0" i="0" dirty="0">
                <a:effectLst/>
                <a:latin typeface="-apple-system"/>
              </a:rPr>
              <a:t>，</a:t>
            </a:r>
            <a:r>
              <a:rPr lang="en-US" altLang="zh-CN" sz="2400" b="0" i="0" dirty="0">
                <a:effectLst/>
                <a:latin typeface="-apple-system"/>
              </a:rPr>
              <a:t>p=.743)</a:t>
            </a:r>
            <a:r>
              <a:rPr lang="zh-CN" altLang="en-US" sz="2400" b="0" i="0" dirty="0">
                <a:effectLst/>
                <a:latin typeface="-apple-system"/>
              </a:rPr>
              <a:t>。</a:t>
            </a:r>
            <a:endParaRPr lang="en-US" altLang="zh-CN" sz="2400" b="0" i="0" dirty="0">
              <a:effectLst/>
              <a:latin typeface="-apple-system"/>
            </a:endParaRPr>
          </a:p>
          <a:p>
            <a:endParaRPr lang="en-US" altLang="zh-CN" sz="2400" dirty="0">
              <a:latin typeface="-apple-system"/>
            </a:endParaRPr>
          </a:p>
          <a:p>
            <a:r>
              <a:rPr lang="zh-CN" altLang="en-US" sz="2600" b="0" i="0" dirty="0">
                <a:solidFill>
                  <a:srgbClr val="00B050"/>
                </a:solidFill>
                <a:effectLst/>
                <a:latin typeface="-apple-system"/>
              </a:rPr>
              <a:t>这证实了假设 </a:t>
            </a:r>
            <a:r>
              <a:rPr lang="en-US" altLang="zh-CN" sz="2600" b="0" i="0" dirty="0">
                <a:solidFill>
                  <a:srgbClr val="00B050"/>
                </a:solidFill>
                <a:effectLst/>
                <a:latin typeface="-apple-system"/>
              </a:rPr>
              <a:t>3</a:t>
            </a:r>
            <a:r>
              <a:rPr lang="zh-CN" altLang="en-US" sz="2600" b="0" i="0" dirty="0">
                <a:solidFill>
                  <a:srgbClr val="00B050"/>
                </a:solidFill>
                <a:effectLst/>
                <a:latin typeface="-apple-system"/>
              </a:rPr>
              <a:t>，</a:t>
            </a:r>
            <a:r>
              <a:rPr lang="zh-CN" altLang="en-US" sz="2600" dirty="0">
                <a:solidFill>
                  <a:srgbClr val="00B050"/>
                </a:solidFill>
                <a:latin typeface="-apple-system"/>
              </a:rPr>
              <a:t>监控</a:t>
            </a:r>
            <a:r>
              <a:rPr lang="zh-CN" altLang="en-US" sz="2600" b="0" i="0" dirty="0">
                <a:solidFill>
                  <a:srgbClr val="00B050"/>
                </a:solidFill>
                <a:effectLst/>
                <a:latin typeface="-apple-system"/>
              </a:rPr>
              <a:t>判断之间的排序具有显著的稳定性，</a:t>
            </a:r>
            <a:endParaRPr lang="en-US" altLang="zh-CN" sz="2600" b="0" i="0" dirty="0">
              <a:effectLst/>
              <a:latin typeface="-apple-system"/>
            </a:endParaRPr>
          </a:p>
          <a:p>
            <a:endParaRPr lang="en-US" altLang="zh-CN" sz="2600" b="0" i="0" dirty="0">
              <a:effectLst/>
              <a:latin typeface="-apple-system"/>
            </a:endParaRPr>
          </a:p>
          <a:p>
            <a:r>
              <a:rPr lang="zh-CN" altLang="en-US" sz="2600" b="0" i="0" dirty="0">
                <a:effectLst/>
                <a:latin typeface="-apple-system"/>
              </a:rPr>
              <a:t>针对</a:t>
            </a:r>
            <a:r>
              <a:rPr lang="zh-CN" altLang="en-US" sz="2600" b="0" i="0" dirty="0">
                <a:solidFill>
                  <a:srgbClr val="FF0000"/>
                </a:solidFill>
                <a:effectLst/>
                <a:latin typeface="-apple-system"/>
              </a:rPr>
              <a:t>探索性问题 </a:t>
            </a:r>
            <a:r>
              <a:rPr lang="en-US" altLang="zh-CN" sz="2600" b="0" i="0" dirty="0">
                <a:solidFill>
                  <a:srgbClr val="FF0000"/>
                </a:solidFill>
                <a:effectLst/>
                <a:latin typeface="-apple-system"/>
              </a:rPr>
              <a:t>2 </a:t>
            </a:r>
            <a:r>
              <a:rPr lang="zh-CN" altLang="en-US" sz="2600" b="0" i="0" dirty="0">
                <a:effectLst/>
                <a:latin typeface="-apple-system"/>
              </a:rPr>
              <a:t>的分析并</a:t>
            </a:r>
            <a:r>
              <a:rPr lang="zh-CN" altLang="en-US" sz="2600" b="0" i="0" dirty="0">
                <a:solidFill>
                  <a:srgbClr val="FF0000"/>
                </a:solidFill>
                <a:effectLst/>
                <a:latin typeface="-apple-system"/>
              </a:rPr>
              <a:t>未显示</a:t>
            </a:r>
            <a:r>
              <a:rPr lang="zh-CN" altLang="en-US" sz="2600" b="0" i="0" dirty="0">
                <a:effectLst/>
                <a:latin typeface="-apple-system"/>
              </a:rPr>
              <a:t>两个年龄组的</a:t>
            </a:r>
            <a:r>
              <a:rPr lang="zh-CN" altLang="en-US" sz="2600" b="1" i="0" dirty="0">
                <a:solidFill>
                  <a:schemeClr val="accent6"/>
                </a:solidFill>
                <a:effectLst/>
                <a:latin typeface="-apple-system"/>
              </a:rPr>
              <a:t>预测和事后预测</a:t>
            </a:r>
            <a:r>
              <a:rPr lang="zh-CN" altLang="en-US" sz="2600" b="0" i="0" dirty="0">
                <a:effectLst/>
                <a:latin typeface="-apple-system"/>
              </a:rPr>
              <a:t>排序</a:t>
            </a:r>
            <a:r>
              <a:rPr lang="zh-CN" altLang="en-US" sz="2600" b="0" i="0" dirty="0">
                <a:solidFill>
                  <a:schemeClr val="tx1"/>
                </a:solidFill>
                <a:effectLst/>
                <a:latin typeface="-apple-system"/>
              </a:rPr>
              <a:t>稳定性之间的差异</a:t>
            </a:r>
            <a:endParaRPr lang="en-US" altLang="zh-CN" sz="2600" b="0" i="0" dirty="0">
              <a:solidFill>
                <a:schemeClr val="tx1"/>
              </a:solidFill>
              <a:effectLst/>
              <a:latin typeface="-apple-system"/>
            </a:endParaRPr>
          </a:p>
          <a:p>
            <a:r>
              <a:rPr lang="zh-CN" altLang="en-US" sz="2600" b="0" i="0" dirty="0">
                <a:effectLst/>
                <a:latin typeface="-apple-system"/>
              </a:rPr>
              <a:t>（二年级学生：</a:t>
            </a:r>
            <a:r>
              <a:rPr lang="en-US" altLang="zh-CN" sz="2600" b="0" i="0" dirty="0">
                <a:solidFill>
                  <a:srgbClr val="00B050"/>
                </a:solidFill>
                <a:effectLst/>
                <a:latin typeface="-apple-system"/>
              </a:rPr>
              <a:t>z = -0.87</a:t>
            </a:r>
            <a:r>
              <a:rPr lang="zh-CN" altLang="en-US" sz="2600" b="0" i="0" dirty="0">
                <a:effectLst/>
                <a:latin typeface="-apple-system"/>
              </a:rPr>
              <a:t>，</a:t>
            </a:r>
            <a:r>
              <a:rPr lang="en-US" altLang="zh-CN" sz="2600" b="0" i="0" dirty="0">
                <a:solidFill>
                  <a:srgbClr val="00B050"/>
                </a:solidFill>
                <a:effectLst/>
                <a:latin typeface="-apple-system"/>
              </a:rPr>
              <a:t>p = .192</a:t>
            </a:r>
            <a:r>
              <a:rPr lang="zh-CN" altLang="en-US" sz="2600" b="0" i="0" dirty="0">
                <a:effectLst/>
                <a:latin typeface="-apple-system"/>
              </a:rPr>
              <a:t>；四年级学生：</a:t>
            </a:r>
            <a:r>
              <a:rPr lang="en-US" altLang="zh-CN" sz="2600" b="0" i="0" dirty="0">
                <a:solidFill>
                  <a:srgbClr val="00B050"/>
                </a:solidFill>
                <a:effectLst/>
                <a:latin typeface="-apple-system"/>
              </a:rPr>
              <a:t>z = -1.198</a:t>
            </a:r>
            <a:r>
              <a:rPr lang="zh-CN" altLang="en-US" sz="2600" b="0" i="0" dirty="0">
                <a:effectLst/>
                <a:latin typeface="-apple-system"/>
              </a:rPr>
              <a:t>，</a:t>
            </a:r>
            <a:r>
              <a:rPr lang="en-US" altLang="zh-CN" sz="2600" b="0" i="0" dirty="0">
                <a:solidFill>
                  <a:srgbClr val="00B050"/>
                </a:solidFill>
                <a:effectLst/>
                <a:latin typeface="-apple-system"/>
              </a:rPr>
              <a:t>p = .115</a:t>
            </a:r>
            <a:r>
              <a:rPr lang="zh-CN" altLang="en-US" sz="2600" b="0" i="0" dirty="0">
                <a:effectLst/>
                <a:latin typeface="-apple-system"/>
              </a:rPr>
              <a:t>）。</a:t>
            </a:r>
            <a:r>
              <a:rPr lang="zh-CN" altLang="en-US" sz="1900" b="0" i="0" dirty="0">
                <a:effectLst/>
                <a:latin typeface="-apple-system"/>
              </a:rPr>
              <a:t>（</a:t>
            </a:r>
            <a:r>
              <a:rPr lang="en-US" altLang="zh-CN" sz="1900" b="0" i="0" dirty="0" err="1">
                <a:effectLst/>
                <a:latin typeface="-apple-system"/>
              </a:rPr>
              <a:t>eg</a:t>
            </a:r>
            <a:r>
              <a:rPr lang="en-US" altLang="zh-CN" sz="1900" b="0" i="0" dirty="0">
                <a:effectLst/>
                <a:latin typeface="-apple-system"/>
              </a:rPr>
              <a:t>:</a:t>
            </a:r>
            <a:r>
              <a:rPr lang="zh-CN" altLang="en-US" sz="1900" b="0" i="0" dirty="0">
                <a:effectLst/>
                <a:latin typeface="-apple-system"/>
              </a:rPr>
              <a:t>二年级</a:t>
            </a:r>
            <a:r>
              <a:rPr lang="en-US" altLang="zh-CN" sz="1900" b="0" i="0" dirty="0">
                <a:effectLst/>
                <a:latin typeface="-apple-system"/>
              </a:rPr>
              <a:t>pre </a:t>
            </a:r>
            <a:r>
              <a:rPr lang="en-US" altLang="zh-CN" sz="1900" b="0" i="0" dirty="0">
                <a:solidFill>
                  <a:srgbClr val="FF0000"/>
                </a:solidFill>
                <a:effectLst/>
                <a:latin typeface="-apple-system"/>
              </a:rPr>
              <a:t>VS</a:t>
            </a:r>
            <a:r>
              <a:rPr lang="zh-CN" altLang="en-US" sz="1900" b="0" i="0" dirty="0">
                <a:effectLst/>
                <a:latin typeface="-apple-system"/>
              </a:rPr>
              <a:t>四年级</a:t>
            </a:r>
            <a:r>
              <a:rPr lang="en-US" altLang="zh-CN" sz="1900" b="0" i="0" dirty="0">
                <a:effectLst/>
                <a:latin typeface="-apple-system"/>
              </a:rPr>
              <a:t>pre</a:t>
            </a:r>
            <a:r>
              <a:rPr lang="zh-CN" altLang="en-US" sz="1900" b="0" i="0" dirty="0">
                <a:effectLst/>
                <a:latin typeface="-apple-system"/>
              </a:rPr>
              <a:t>）</a:t>
            </a:r>
            <a:endParaRPr lang="en-US" altLang="zh-CN" sz="2800" b="0" i="0" dirty="0">
              <a:effectLst/>
              <a:latin typeface="-apple-system"/>
            </a:endParaRPr>
          </a:p>
          <a:p>
            <a:endParaRPr lang="en-US" altLang="zh-CN" sz="3500" dirty="0">
              <a:latin typeface="-apple-system"/>
            </a:endParaRPr>
          </a:p>
          <a:p>
            <a:pPr marL="0" indent="0">
              <a:buNone/>
            </a:pPr>
            <a:endParaRPr lang="zh-CN" altLang="en-US" dirty="0"/>
          </a:p>
        </p:txBody>
      </p:sp>
      <p:sp>
        <p:nvSpPr>
          <p:cNvPr id="9" name="文本框 8">
            <a:extLst>
              <a:ext uri="{FF2B5EF4-FFF2-40B4-BE49-F238E27FC236}">
                <a16:creationId xmlns:a16="http://schemas.microsoft.com/office/drawing/2014/main" id="{7BEE5279-EFEB-0393-19F1-A87A131B5FCC}"/>
              </a:ext>
            </a:extLst>
          </p:cNvPr>
          <p:cNvSpPr txBox="1"/>
          <p:nvPr/>
        </p:nvSpPr>
        <p:spPr>
          <a:xfrm>
            <a:off x="1147760" y="6000088"/>
            <a:ext cx="7534275" cy="400110"/>
          </a:xfrm>
          <a:prstGeom prst="rect">
            <a:avLst/>
          </a:prstGeom>
          <a:solidFill>
            <a:srgbClr val="FFFF00"/>
          </a:solidFill>
        </p:spPr>
        <p:txBody>
          <a:bodyPr wrap="square">
            <a:spAutoFit/>
          </a:bodyPr>
          <a:lstStyle/>
          <a:p>
            <a:r>
              <a:rPr lang="zh-CN" altLang="en-US" sz="2000" b="0" i="0" dirty="0">
                <a:solidFill>
                  <a:srgbClr val="1F1F1F"/>
                </a:solidFill>
                <a:effectLst/>
                <a:latin typeface="ElsevierGulliver"/>
              </a:rPr>
              <a:t>特定任务的监控判断具有显著的排序稳定性（</a:t>
            </a:r>
            <a:r>
              <a:rPr lang="zh-CN" altLang="en-US" sz="2000" b="0" i="0" dirty="0">
                <a:solidFill>
                  <a:srgbClr val="FF0000"/>
                </a:solidFill>
                <a:effectLst/>
                <a:latin typeface="ElsevierGulliver"/>
              </a:rPr>
              <a:t>假设 </a:t>
            </a:r>
            <a:r>
              <a:rPr lang="en-US" altLang="zh-CN" sz="2000" b="0" i="0" dirty="0">
                <a:solidFill>
                  <a:srgbClr val="FF0000"/>
                </a:solidFill>
                <a:effectLst/>
                <a:latin typeface="ElsevierGulliver"/>
              </a:rPr>
              <a:t>3</a:t>
            </a:r>
            <a:r>
              <a:rPr lang="zh-CN" altLang="en-US" b="0" i="0" dirty="0">
                <a:solidFill>
                  <a:srgbClr val="FF0000"/>
                </a:solidFill>
                <a:effectLst/>
                <a:latin typeface="ElsevierGulliver"/>
              </a:rPr>
              <a:t>）</a:t>
            </a:r>
            <a:endParaRPr lang="en-US" altLang="zh-CN" b="0" i="0" dirty="0">
              <a:solidFill>
                <a:srgbClr val="FF0000"/>
              </a:solidFill>
              <a:effectLst/>
              <a:latin typeface="ElsevierGulliver"/>
            </a:endParaRPr>
          </a:p>
        </p:txBody>
      </p:sp>
      <p:sp>
        <p:nvSpPr>
          <p:cNvPr id="11" name="文本框 10">
            <a:extLst>
              <a:ext uri="{FF2B5EF4-FFF2-40B4-BE49-F238E27FC236}">
                <a16:creationId xmlns:a16="http://schemas.microsoft.com/office/drawing/2014/main" id="{F2A273DF-AAD7-9F00-126E-4FD4B6C8EF2E}"/>
              </a:ext>
            </a:extLst>
          </p:cNvPr>
          <p:cNvSpPr txBox="1"/>
          <p:nvPr/>
        </p:nvSpPr>
        <p:spPr>
          <a:xfrm>
            <a:off x="1147762" y="6419248"/>
            <a:ext cx="7534273" cy="400110"/>
          </a:xfrm>
          <a:prstGeom prst="rect">
            <a:avLst/>
          </a:prstGeom>
          <a:solidFill>
            <a:srgbClr val="FFFF00"/>
          </a:solidFill>
        </p:spPr>
        <p:txBody>
          <a:bodyPr wrap="square" rtlCol="0">
            <a:spAutoFit/>
          </a:bodyPr>
          <a:lstStyle/>
          <a:p>
            <a:r>
              <a:rPr lang="zh-CN" altLang="en-US" sz="2000" b="0" i="0" dirty="0">
                <a:effectLst/>
                <a:latin typeface="ElsevierGulliver"/>
              </a:rPr>
              <a:t>预测和</a:t>
            </a:r>
            <a:r>
              <a:rPr lang="zh-CN" altLang="en-US" sz="2000" b="0" i="0" dirty="0">
                <a:effectLst/>
                <a:latin typeface="-apple-system"/>
              </a:rPr>
              <a:t>事后预测</a:t>
            </a:r>
            <a:r>
              <a:rPr lang="zh-CN" altLang="en-US" sz="2000" b="0" i="0" dirty="0">
                <a:effectLst/>
                <a:latin typeface="ElsevierGulliver"/>
              </a:rPr>
              <a:t>在排序稳定性方面是否存在差异</a:t>
            </a:r>
            <a:r>
              <a:rPr lang="zh-CN" altLang="en-US" sz="2000" b="0" i="0" dirty="0">
                <a:solidFill>
                  <a:srgbClr val="FF0000"/>
                </a:solidFill>
                <a:effectLst/>
                <a:latin typeface="ElsevierGulliver"/>
              </a:rPr>
              <a:t>（探索性问题 </a:t>
            </a:r>
            <a:r>
              <a:rPr lang="en-US" altLang="zh-CN" sz="2000" b="0" i="0" dirty="0">
                <a:solidFill>
                  <a:srgbClr val="FF0000"/>
                </a:solidFill>
                <a:effectLst/>
                <a:latin typeface="ElsevierGulliver"/>
              </a:rPr>
              <a:t>2</a:t>
            </a:r>
            <a:r>
              <a:rPr lang="zh-CN" altLang="en-US" sz="2000" b="0" i="0" dirty="0">
                <a:solidFill>
                  <a:srgbClr val="FF0000"/>
                </a:solidFill>
                <a:effectLst/>
                <a:latin typeface="ElsevierGulliver"/>
              </a:rPr>
              <a:t>）</a:t>
            </a:r>
            <a:endParaRPr lang="en-US" altLang="zh-CN" sz="2000" b="0" i="0" dirty="0">
              <a:solidFill>
                <a:srgbClr val="FF0000"/>
              </a:solidFill>
              <a:effectLst/>
              <a:latin typeface="ElsevierGulliver"/>
            </a:endParaRPr>
          </a:p>
        </p:txBody>
      </p:sp>
      <p:pic>
        <p:nvPicPr>
          <p:cNvPr id="5" name="图片 4">
            <a:extLst>
              <a:ext uri="{FF2B5EF4-FFF2-40B4-BE49-F238E27FC236}">
                <a16:creationId xmlns:a16="http://schemas.microsoft.com/office/drawing/2014/main" id="{7FE09536-1F42-463D-6484-DCE8F933117F}"/>
              </a:ext>
            </a:extLst>
          </p:cNvPr>
          <p:cNvPicPr>
            <a:picLocks noChangeAspect="1"/>
          </p:cNvPicPr>
          <p:nvPr/>
        </p:nvPicPr>
        <p:blipFill>
          <a:blip r:embed="rId3"/>
          <a:stretch>
            <a:fillRect/>
          </a:stretch>
        </p:blipFill>
        <p:spPr>
          <a:xfrm>
            <a:off x="10610850" y="2676524"/>
            <a:ext cx="1581150" cy="1323975"/>
          </a:xfrm>
          <a:prstGeom prst="rect">
            <a:avLst/>
          </a:prstGeom>
        </p:spPr>
      </p:pic>
      <p:pic>
        <p:nvPicPr>
          <p:cNvPr id="10" name="图片 9">
            <a:extLst>
              <a:ext uri="{FF2B5EF4-FFF2-40B4-BE49-F238E27FC236}">
                <a16:creationId xmlns:a16="http://schemas.microsoft.com/office/drawing/2014/main" id="{1A47A806-E10C-BC6D-BC9E-EF6264DA6F93}"/>
              </a:ext>
            </a:extLst>
          </p:cNvPr>
          <p:cNvPicPr>
            <a:picLocks noChangeAspect="1"/>
          </p:cNvPicPr>
          <p:nvPr/>
        </p:nvPicPr>
        <p:blipFill>
          <a:blip r:embed="rId4"/>
          <a:stretch>
            <a:fillRect/>
          </a:stretch>
        </p:blipFill>
        <p:spPr>
          <a:xfrm>
            <a:off x="10253683" y="129641"/>
            <a:ext cx="1890694" cy="1257300"/>
          </a:xfrm>
          <a:prstGeom prst="rect">
            <a:avLst/>
          </a:prstGeom>
        </p:spPr>
      </p:pic>
    </p:spTree>
    <p:extLst>
      <p:ext uri="{BB962C8B-B14F-4D97-AF65-F5344CB8AC3E}">
        <p14:creationId xmlns:p14="http://schemas.microsoft.com/office/powerpoint/2010/main" val="1569773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B3DD786-F625-EC24-275D-7FFB0B4F6A2B}"/>
              </a:ext>
            </a:extLst>
          </p:cNvPr>
          <p:cNvSpPr>
            <a:spLocks noGrp="1"/>
          </p:cNvSpPr>
          <p:nvPr>
            <p:ph idx="1"/>
          </p:nvPr>
        </p:nvSpPr>
        <p:spPr>
          <a:xfrm>
            <a:off x="209550" y="1133475"/>
            <a:ext cx="13325475" cy="1347565"/>
          </a:xfrm>
        </p:spPr>
        <p:txBody>
          <a:bodyPr>
            <a:normAutofit/>
          </a:bodyPr>
          <a:lstStyle/>
          <a:p>
            <a:r>
              <a:rPr lang="zh-CN" altLang="en-US" sz="2000" b="1" i="0" dirty="0">
                <a:effectLst/>
                <a:latin typeface="-apple-system"/>
              </a:rPr>
              <a:t>关于</a:t>
            </a:r>
            <a:r>
              <a:rPr lang="en-US" altLang="zh-CN" sz="2000" b="1" i="0" dirty="0">
                <a:effectLst/>
                <a:latin typeface="-apple-system"/>
              </a:rPr>
              <a:t>T2</a:t>
            </a:r>
            <a:r>
              <a:rPr lang="zh-CN" altLang="en-US" sz="2000" b="1" i="0" dirty="0">
                <a:effectLst/>
                <a:latin typeface="-apple-system"/>
              </a:rPr>
              <a:t>的预测的影响因素</a:t>
            </a:r>
            <a:endParaRPr lang="en-US" altLang="zh-CN" sz="2000" b="1" i="0" dirty="0">
              <a:solidFill>
                <a:srgbClr val="FF0000"/>
              </a:solidFill>
              <a:effectLst/>
              <a:latin typeface="-apple-system"/>
            </a:endParaRPr>
          </a:p>
          <a:p>
            <a:r>
              <a:rPr lang="en-US" altLang="zh-CN" sz="2000" b="0" i="0" dirty="0">
                <a:solidFill>
                  <a:srgbClr val="FF0000"/>
                </a:solidFill>
                <a:effectLst/>
                <a:latin typeface="-apple-system"/>
              </a:rPr>
              <a:t>T1 </a:t>
            </a:r>
            <a:r>
              <a:rPr lang="zh-CN" altLang="en-US" sz="2000" b="0" i="0" dirty="0">
                <a:solidFill>
                  <a:srgbClr val="FF0000"/>
                </a:solidFill>
                <a:effectLst/>
                <a:latin typeface="-apple-system"/>
              </a:rPr>
              <a:t>的预测和事后预测</a:t>
            </a:r>
            <a:r>
              <a:rPr lang="zh-CN" altLang="en-US" sz="2000" b="0" i="0" dirty="0">
                <a:effectLst/>
                <a:latin typeface="-apple-system"/>
              </a:rPr>
              <a:t>影响 </a:t>
            </a:r>
            <a:r>
              <a:rPr lang="en-US" altLang="zh-CN" sz="2000" b="0" i="0" dirty="0">
                <a:solidFill>
                  <a:srgbClr val="FF0000"/>
                </a:solidFill>
                <a:effectLst/>
                <a:latin typeface="-apple-system"/>
              </a:rPr>
              <a:t>T2 </a:t>
            </a:r>
            <a:r>
              <a:rPr lang="zh-CN" altLang="en-US" sz="2000" b="0" i="0" dirty="0">
                <a:solidFill>
                  <a:srgbClr val="FF0000"/>
                </a:solidFill>
                <a:effectLst/>
                <a:latin typeface="-apple-system"/>
              </a:rPr>
              <a:t>的预测</a:t>
            </a:r>
            <a:r>
              <a:rPr lang="zh-CN" altLang="en-US" sz="2000" b="0" i="0" dirty="0">
                <a:effectLst/>
                <a:latin typeface="-apple-system"/>
              </a:rPr>
              <a:t>，而 </a:t>
            </a:r>
            <a:r>
              <a:rPr lang="en-US" altLang="zh-CN" sz="2000" b="0" i="0" dirty="0">
                <a:solidFill>
                  <a:srgbClr val="FF0000"/>
                </a:solidFill>
                <a:effectLst/>
                <a:latin typeface="-apple-system"/>
              </a:rPr>
              <a:t>T2 </a:t>
            </a:r>
            <a:r>
              <a:rPr lang="zh-CN" altLang="en-US" sz="2000" b="0" i="0" dirty="0">
                <a:solidFill>
                  <a:srgbClr val="FF0000"/>
                </a:solidFill>
                <a:effectLst/>
                <a:latin typeface="-apple-system"/>
              </a:rPr>
              <a:t>的实际表现与 </a:t>
            </a:r>
            <a:r>
              <a:rPr lang="en-US" altLang="zh-CN" sz="2000" b="0" i="0" dirty="0">
                <a:solidFill>
                  <a:srgbClr val="FF0000"/>
                </a:solidFill>
                <a:effectLst/>
                <a:latin typeface="-apple-system"/>
              </a:rPr>
              <a:t>T2 </a:t>
            </a:r>
            <a:r>
              <a:rPr lang="zh-CN" altLang="en-US" sz="2000" b="0" i="0" dirty="0">
                <a:solidFill>
                  <a:srgbClr val="FF0000"/>
                </a:solidFill>
                <a:effectLst/>
                <a:latin typeface="-apple-system"/>
              </a:rPr>
              <a:t>的预测</a:t>
            </a:r>
            <a:r>
              <a:rPr lang="zh-CN" altLang="en-US" sz="2000" b="0" i="0" dirty="0">
                <a:solidFill>
                  <a:srgbClr val="00B050"/>
                </a:solidFill>
                <a:effectLst/>
                <a:latin typeface="-apple-system"/>
              </a:rPr>
              <a:t>无关</a:t>
            </a:r>
            <a:r>
              <a:rPr lang="zh-CN" altLang="en-US" sz="2000" b="0" i="0" dirty="0">
                <a:effectLst/>
                <a:latin typeface="-apple-system"/>
              </a:rPr>
              <a:t>。没有</a:t>
            </a:r>
            <a:r>
              <a:rPr lang="zh-CN" altLang="en-US" sz="2000" b="0" i="0" dirty="0">
                <a:solidFill>
                  <a:srgbClr val="00B050"/>
                </a:solidFill>
                <a:effectLst/>
                <a:latin typeface="-apple-system"/>
              </a:rPr>
              <a:t>显著的交互作用</a:t>
            </a:r>
            <a:r>
              <a:rPr lang="zh-CN" altLang="en-US" sz="2000" b="0" i="0" dirty="0">
                <a:effectLst/>
                <a:latin typeface="-apple-system"/>
              </a:rPr>
              <a:t>。</a:t>
            </a:r>
            <a:endParaRPr lang="en-US" altLang="zh-CN" sz="2000" b="0" i="0" dirty="0">
              <a:effectLst/>
              <a:latin typeface="-apple-system"/>
            </a:endParaRPr>
          </a:p>
        </p:txBody>
      </p:sp>
      <p:pic>
        <p:nvPicPr>
          <p:cNvPr id="9" name="图片 8">
            <a:extLst>
              <a:ext uri="{FF2B5EF4-FFF2-40B4-BE49-F238E27FC236}">
                <a16:creationId xmlns:a16="http://schemas.microsoft.com/office/drawing/2014/main" id="{7680C1C5-4A41-43E8-F06F-9E31CD9E5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050" y="2247900"/>
            <a:ext cx="7646300" cy="4578091"/>
          </a:xfrm>
          <a:prstGeom prst="rect">
            <a:avLst/>
          </a:prstGeom>
        </p:spPr>
      </p:pic>
      <p:sp>
        <p:nvSpPr>
          <p:cNvPr id="7" name="文本框 6">
            <a:extLst>
              <a:ext uri="{FF2B5EF4-FFF2-40B4-BE49-F238E27FC236}">
                <a16:creationId xmlns:a16="http://schemas.microsoft.com/office/drawing/2014/main" id="{A63C78DC-01B5-3E03-4B98-C5AD1D72237D}"/>
              </a:ext>
            </a:extLst>
          </p:cNvPr>
          <p:cNvSpPr txBox="1"/>
          <p:nvPr/>
        </p:nvSpPr>
        <p:spPr>
          <a:xfrm>
            <a:off x="3448050" y="2446870"/>
            <a:ext cx="5810250" cy="338554"/>
          </a:xfrm>
          <a:prstGeom prst="rect">
            <a:avLst/>
          </a:prstGeom>
          <a:noFill/>
        </p:spPr>
        <p:txBody>
          <a:bodyPr wrap="square">
            <a:spAutoFit/>
          </a:bodyPr>
          <a:lstStyle/>
          <a:p>
            <a:r>
              <a:rPr lang="zh-CN" altLang="en-US" sz="1600" b="0" i="0" dirty="0">
                <a:solidFill>
                  <a:schemeClr val="accent4">
                    <a:lumMod val="75000"/>
                  </a:schemeClr>
                </a:solidFill>
                <a:effectLst/>
                <a:latin typeface="-apple-system"/>
              </a:rPr>
              <a:t>回归系数表示</a:t>
            </a:r>
            <a:r>
              <a:rPr lang="en-US" altLang="zh-CN" sz="1600" b="0" i="0" dirty="0">
                <a:solidFill>
                  <a:schemeClr val="accent4">
                    <a:lumMod val="75000"/>
                  </a:schemeClr>
                </a:solidFill>
                <a:effectLst/>
                <a:latin typeface="-apple-system"/>
              </a:rPr>
              <a:t>T1</a:t>
            </a:r>
            <a:r>
              <a:rPr lang="zh-CN" altLang="en-US" sz="1600" b="0" i="0" dirty="0">
                <a:solidFill>
                  <a:schemeClr val="accent4">
                    <a:lumMod val="75000"/>
                  </a:schemeClr>
                </a:solidFill>
                <a:effectLst/>
                <a:latin typeface="-apple-system"/>
              </a:rPr>
              <a:t>的监控判断和</a:t>
            </a:r>
            <a:r>
              <a:rPr lang="en-US" altLang="zh-CN" sz="1600" b="0" i="0" dirty="0">
                <a:solidFill>
                  <a:schemeClr val="accent4">
                    <a:lumMod val="75000"/>
                  </a:schemeClr>
                </a:solidFill>
                <a:effectLst/>
                <a:latin typeface="-apple-system"/>
              </a:rPr>
              <a:t>T2</a:t>
            </a:r>
            <a:r>
              <a:rPr lang="zh-CN" altLang="en-US" sz="1600" b="0" i="0" dirty="0">
                <a:solidFill>
                  <a:schemeClr val="accent4">
                    <a:lumMod val="75000"/>
                  </a:schemeClr>
                </a:solidFill>
                <a:effectLst/>
                <a:latin typeface="-apple-system"/>
              </a:rPr>
              <a:t>的实际表现对监控判断的影响</a:t>
            </a:r>
            <a:r>
              <a:rPr lang="zh-CN" altLang="en-US" sz="1600" b="0" i="0" dirty="0">
                <a:effectLst/>
                <a:latin typeface="-apple-system"/>
              </a:rPr>
              <a:t>。</a:t>
            </a:r>
            <a:endParaRPr lang="zh-CN" altLang="en-US" sz="1600" dirty="0"/>
          </a:p>
        </p:txBody>
      </p:sp>
      <p:sp>
        <p:nvSpPr>
          <p:cNvPr id="8" name="标题 1">
            <a:extLst>
              <a:ext uri="{FF2B5EF4-FFF2-40B4-BE49-F238E27FC236}">
                <a16:creationId xmlns:a16="http://schemas.microsoft.com/office/drawing/2014/main" id="{D38B80CC-8B0E-01E5-A978-5DDDDB549DB9}"/>
              </a:ext>
            </a:extLst>
          </p:cNvPr>
          <p:cNvSpPr>
            <a:spLocks noGrp="1"/>
          </p:cNvSpPr>
          <p:nvPr>
            <p:ph type="title"/>
          </p:nvPr>
        </p:nvSpPr>
        <p:spPr>
          <a:xfrm>
            <a:off x="314325" y="64637"/>
            <a:ext cx="11515725" cy="933731"/>
          </a:xfrm>
        </p:spPr>
        <p:txBody>
          <a:bodyPr>
            <a:noAutofit/>
          </a:bodyPr>
          <a:lstStyle/>
          <a:p>
            <a:r>
              <a:rPr lang="en-US" altLang="zh-CN" sz="2000" cap="none" dirty="0"/>
              <a:t>Result-Preliminary </a:t>
            </a:r>
            <a:r>
              <a:rPr lang="en-US" altLang="zh-CN" sz="2000" cap="none" dirty="0">
                <a:solidFill>
                  <a:srgbClr val="FF0000"/>
                </a:solidFill>
              </a:rPr>
              <a:t>analyses-Relations between judgments and performance over time</a:t>
            </a:r>
            <a:br>
              <a:rPr lang="en-US" altLang="zh-CN" sz="2000" cap="none" dirty="0">
                <a:solidFill>
                  <a:srgbClr val="FF0000"/>
                </a:solidFill>
              </a:rPr>
            </a:br>
            <a:r>
              <a:rPr lang="zh-CN" altLang="en-US" sz="2000" dirty="0"/>
              <a:t>结果</a:t>
            </a:r>
            <a:r>
              <a:rPr lang="en-US" altLang="zh-CN" sz="2000" dirty="0"/>
              <a:t>-</a:t>
            </a:r>
            <a:r>
              <a:rPr lang="zh-CN" altLang="en-US" sz="2000" b="0" i="0" dirty="0">
                <a:effectLst/>
                <a:latin typeface="-apple-system"/>
              </a:rPr>
              <a:t>初步分析</a:t>
            </a:r>
            <a:r>
              <a:rPr lang="en-US" altLang="zh-CN" sz="2000" b="0" i="0" dirty="0">
                <a:effectLst/>
                <a:latin typeface="-apple-system"/>
              </a:rPr>
              <a:t>-</a:t>
            </a:r>
            <a:r>
              <a:rPr lang="zh-CN" altLang="en-US" sz="2000" b="0" i="0" dirty="0">
                <a:solidFill>
                  <a:srgbClr val="FF0000"/>
                </a:solidFill>
                <a:effectLst/>
                <a:latin typeface="-apple-system"/>
              </a:rPr>
              <a:t>随着时间的推移，判断与表现之间的关系</a:t>
            </a:r>
            <a:endParaRPr lang="zh-CN" altLang="en-US" sz="2000" cap="none" dirty="0">
              <a:solidFill>
                <a:srgbClr val="FF0000"/>
              </a:solidFill>
            </a:endParaRPr>
          </a:p>
        </p:txBody>
      </p:sp>
      <p:pic>
        <p:nvPicPr>
          <p:cNvPr id="5" name="图片 4">
            <a:extLst>
              <a:ext uri="{FF2B5EF4-FFF2-40B4-BE49-F238E27FC236}">
                <a16:creationId xmlns:a16="http://schemas.microsoft.com/office/drawing/2014/main" id="{FA952D7D-ADA8-BB56-0B43-5CECD2BACCFD}"/>
              </a:ext>
            </a:extLst>
          </p:cNvPr>
          <p:cNvPicPr>
            <a:picLocks noChangeAspect="1"/>
          </p:cNvPicPr>
          <p:nvPr/>
        </p:nvPicPr>
        <p:blipFill>
          <a:blip r:embed="rId4"/>
          <a:stretch>
            <a:fillRect/>
          </a:stretch>
        </p:blipFill>
        <p:spPr>
          <a:xfrm>
            <a:off x="10074297" y="5724525"/>
            <a:ext cx="2041502" cy="1068838"/>
          </a:xfrm>
          <a:prstGeom prst="rect">
            <a:avLst/>
          </a:prstGeom>
        </p:spPr>
      </p:pic>
    </p:spTree>
    <p:extLst>
      <p:ext uri="{BB962C8B-B14F-4D97-AF65-F5344CB8AC3E}">
        <p14:creationId xmlns:p14="http://schemas.microsoft.com/office/powerpoint/2010/main" val="3613132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2F52C4C-B8BD-D95B-FC83-B0F14A601F1B}"/>
              </a:ext>
            </a:extLst>
          </p:cNvPr>
          <p:cNvSpPr>
            <a:spLocks noGrp="1"/>
          </p:cNvSpPr>
          <p:nvPr>
            <p:ph idx="1"/>
          </p:nvPr>
        </p:nvSpPr>
        <p:spPr>
          <a:xfrm>
            <a:off x="157163" y="1253331"/>
            <a:ext cx="11877674" cy="4351338"/>
          </a:xfrm>
        </p:spPr>
        <p:txBody>
          <a:bodyPr>
            <a:normAutofit/>
          </a:bodyPr>
          <a:lstStyle/>
          <a:p>
            <a:r>
              <a:rPr lang="zh-CN" altLang="en-US" sz="2000" b="1" i="0" dirty="0">
                <a:effectLst/>
                <a:latin typeface="-apple-system"/>
              </a:rPr>
              <a:t>关于</a:t>
            </a:r>
            <a:r>
              <a:rPr lang="en-US" altLang="zh-CN" sz="2000" b="1" i="0" dirty="0">
                <a:effectLst/>
                <a:latin typeface="-apple-system"/>
              </a:rPr>
              <a:t>T2</a:t>
            </a:r>
            <a:r>
              <a:rPr lang="zh-CN" altLang="en-US" sz="2000" b="1" i="0" dirty="0">
                <a:effectLst/>
                <a:latin typeface="-apple-system"/>
              </a:rPr>
              <a:t>事后预测的影响因素</a:t>
            </a:r>
            <a:endParaRPr lang="en-US" altLang="zh-CN" sz="2000" b="1" i="0" dirty="0">
              <a:effectLst/>
              <a:latin typeface="-apple-system"/>
            </a:endParaRPr>
          </a:p>
          <a:p>
            <a:r>
              <a:rPr lang="zh-CN" altLang="en-US" sz="2000" b="0" i="0" dirty="0">
                <a:effectLst/>
                <a:latin typeface="-apple-system"/>
              </a:rPr>
              <a:t>尽管 </a:t>
            </a:r>
            <a:r>
              <a:rPr lang="en-US" altLang="zh-CN" sz="2000" b="0" i="0" dirty="0">
                <a:solidFill>
                  <a:srgbClr val="00B050"/>
                </a:solidFill>
                <a:effectLst/>
                <a:latin typeface="-apple-system"/>
              </a:rPr>
              <a:t>T1 </a:t>
            </a:r>
            <a:r>
              <a:rPr lang="zh-CN" altLang="en-US" sz="2000" b="0" i="0" dirty="0">
                <a:solidFill>
                  <a:srgbClr val="00B050"/>
                </a:solidFill>
                <a:effectLst/>
                <a:latin typeface="-apple-system"/>
              </a:rPr>
              <a:t>的预测不影响 </a:t>
            </a:r>
            <a:r>
              <a:rPr lang="en-US" altLang="zh-CN" sz="2000" b="0" i="0" dirty="0">
                <a:solidFill>
                  <a:srgbClr val="00B050"/>
                </a:solidFill>
                <a:effectLst/>
                <a:latin typeface="-apple-system"/>
              </a:rPr>
              <a:t>T2 </a:t>
            </a:r>
            <a:r>
              <a:rPr lang="zh-CN" altLang="en-US" sz="2000" b="0" i="0" dirty="0">
                <a:solidFill>
                  <a:srgbClr val="00B050"/>
                </a:solidFill>
                <a:effectLst/>
                <a:latin typeface="-apple-system"/>
              </a:rPr>
              <a:t>的事后预测</a:t>
            </a:r>
            <a:r>
              <a:rPr lang="zh-CN" altLang="en-US" sz="2000" b="0" i="0" dirty="0">
                <a:effectLst/>
                <a:latin typeface="-apple-system"/>
              </a:rPr>
              <a:t>，但 </a:t>
            </a:r>
            <a:r>
              <a:rPr lang="en-US" altLang="zh-CN" sz="2000" b="0" i="0" dirty="0">
                <a:solidFill>
                  <a:srgbClr val="FF0000"/>
                </a:solidFill>
                <a:effectLst/>
                <a:latin typeface="-apple-system"/>
              </a:rPr>
              <a:t>T1 </a:t>
            </a:r>
            <a:r>
              <a:rPr lang="zh-CN" altLang="en-US" sz="2000" b="0" i="0" dirty="0">
                <a:solidFill>
                  <a:srgbClr val="FF0000"/>
                </a:solidFill>
                <a:effectLst/>
                <a:latin typeface="-apple-system"/>
              </a:rPr>
              <a:t>的事后预测</a:t>
            </a:r>
            <a:r>
              <a:rPr lang="zh-CN" altLang="en-US" sz="2000" b="0" i="0" dirty="0">
                <a:effectLst/>
                <a:latin typeface="-apple-system"/>
              </a:rPr>
              <a:t>的主效应表明</a:t>
            </a:r>
            <a:r>
              <a:rPr lang="zh-CN" altLang="en-US" sz="2000" b="0" i="0" dirty="0">
                <a:solidFill>
                  <a:srgbClr val="00B050"/>
                </a:solidFill>
                <a:effectLst/>
                <a:latin typeface="-apple-system"/>
              </a:rPr>
              <a:t>这些判断</a:t>
            </a:r>
            <a:r>
              <a:rPr lang="zh-CN" altLang="en-US" sz="2000" b="0" i="0" dirty="0">
                <a:solidFill>
                  <a:srgbClr val="FF0000"/>
                </a:solidFill>
                <a:effectLst/>
                <a:latin typeface="-apple-system"/>
              </a:rPr>
              <a:t>影响了 </a:t>
            </a:r>
            <a:r>
              <a:rPr lang="en-US" altLang="zh-CN" sz="2000" b="0" i="0" dirty="0">
                <a:solidFill>
                  <a:srgbClr val="FF0000"/>
                </a:solidFill>
                <a:effectLst/>
                <a:latin typeface="-apple-system"/>
              </a:rPr>
              <a:t>T2 </a:t>
            </a:r>
            <a:r>
              <a:rPr lang="zh-CN" altLang="en-US" sz="2000" b="0" i="0" dirty="0">
                <a:solidFill>
                  <a:srgbClr val="FF0000"/>
                </a:solidFill>
                <a:effectLst/>
                <a:latin typeface="-apple-system"/>
              </a:rPr>
              <a:t>的事后预测</a:t>
            </a:r>
            <a:r>
              <a:rPr lang="zh-CN" altLang="en-US" sz="2000" b="0" i="0" dirty="0">
                <a:effectLst/>
                <a:latin typeface="-apple-system"/>
              </a:rPr>
              <a:t>。</a:t>
            </a:r>
            <a:endParaRPr lang="en-US" altLang="zh-CN" sz="2000" b="0" i="0" dirty="0">
              <a:effectLst/>
              <a:latin typeface="-apple-system"/>
            </a:endParaRPr>
          </a:p>
          <a:p>
            <a:r>
              <a:rPr lang="zh-CN" altLang="en-US" sz="2000" b="0" i="0" dirty="0">
                <a:effectLst/>
                <a:latin typeface="-apple-system"/>
              </a:rPr>
              <a:t>此外，</a:t>
            </a:r>
            <a:r>
              <a:rPr lang="en-US" altLang="zh-CN" sz="2000" b="0" i="0" dirty="0">
                <a:effectLst/>
                <a:latin typeface="-apple-system"/>
              </a:rPr>
              <a:t>T2 </a:t>
            </a:r>
            <a:r>
              <a:rPr lang="zh-CN" altLang="en-US" sz="2000" b="0" i="0" dirty="0">
                <a:effectLst/>
                <a:latin typeface="-apple-system"/>
              </a:rPr>
              <a:t>事后预测与 </a:t>
            </a:r>
            <a:r>
              <a:rPr lang="en-US" altLang="zh-CN" sz="2000" b="0" i="0" dirty="0">
                <a:effectLst/>
                <a:latin typeface="-apple-system"/>
              </a:rPr>
              <a:t>T2 </a:t>
            </a:r>
            <a:r>
              <a:rPr lang="zh-CN" altLang="en-US" sz="2000" b="0" i="0" dirty="0">
                <a:effectLst/>
                <a:latin typeface="-apple-system"/>
              </a:rPr>
              <a:t>表现</a:t>
            </a:r>
            <a:r>
              <a:rPr lang="zh-CN" altLang="en-US" sz="2000" b="1" i="0" dirty="0">
                <a:solidFill>
                  <a:srgbClr val="00B0F0"/>
                </a:solidFill>
                <a:effectLst/>
                <a:latin typeface="-apple-system"/>
              </a:rPr>
              <a:t>呈正相关</a:t>
            </a:r>
            <a:r>
              <a:rPr lang="zh-CN" altLang="en-US" sz="2000" b="0" i="0" dirty="0">
                <a:effectLst/>
                <a:latin typeface="-apple-system"/>
              </a:rPr>
              <a:t>。</a:t>
            </a:r>
            <a:r>
              <a:rPr lang="zh-CN" altLang="en-US" sz="2000" b="0" i="0" dirty="0">
                <a:solidFill>
                  <a:srgbClr val="00B050"/>
                </a:solidFill>
                <a:effectLst/>
                <a:latin typeface="-apple-system"/>
              </a:rPr>
              <a:t>没有显着的交互作用</a:t>
            </a:r>
            <a:endParaRPr lang="zh-CN" altLang="en-US" sz="2000" dirty="0">
              <a:solidFill>
                <a:srgbClr val="00B050"/>
              </a:solidFill>
            </a:endParaRPr>
          </a:p>
        </p:txBody>
      </p:sp>
      <p:sp>
        <p:nvSpPr>
          <p:cNvPr id="5" name="标题 1">
            <a:extLst>
              <a:ext uri="{FF2B5EF4-FFF2-40B4-BE49-F238E27FC236}">
                <a16:creationId xmlns:a16="http://schemas.microsoft.com/office/drawing/2014/main" id="{536E722B-F2C2-6646-E26A-70E10E79A8B6}"/>
              </a:ext>
            </a:extLst>
          </p:cNvPr>
          <p:cNvSpPr>
            <a:spLocks noGrp="1"/>
          </p:cNvSpPr>
          <p:nvPr>
            <p:ph type="title"/>
          </p:nvPr>
        </p:nvSpPr>
        <p:spPr>
          <a:xfrm>
            <a:off x="314325" y="64637"/>
            <a:ext cx="11515725" cy="933731"/>
          </a:xfrm>
        </p:spPr>
        <p:txBody>
          <a:bodyPr>
            <a:noAutofit/>
          </a:bodyPr>
          <a:lstStyle/>
          <a:p>
            <a:r>
              <a:rPr lang="en-US" altLang="zh-CN" sz="2000" cap="none" dirty="0"/>
              <a:t>Result-Preliminary </a:t>
            </a:r>
            <a:r>
              <a:rPr lang="en-US" altLang="zh-CN" sz="2000" cap="none" dirty="0">
                <a:solidFill>
                  <a:srgbClr val="FF0000"/>
                </a:solidFill>
              </a:rPr>
              <a:t>analyses-Relations between judgments and performance over time</a:t>
            </a:r>
            <a:br>
              <a:rPr lang="en-US" altLang="zh-CN" sz="2000" cap="none" dirty="0">
                <a:solidFill>
                  <a:srgbClr val="FF0000"/>
                </a:solidFill>
              </a:rPr>
            </a:br>
            <a:r>
              <a:rPr lang="zh-CN" altLang="en-US" sz="2000" dirty="0"/>
              <a:t>结果</a:t>
            </a:r>
            <a:r>
              <a:rPr lang="en-US" altLang="zh-CN" sz="2000" dirty="0"/>
              <a:t>-</a:t>
            </a:r>
            <a:r>
              <a:rPr lang="zh-CN" altLang="en-US" sz="2000" b="0" i="0" dirty="0">
                <a:effectLst/>
                <a:latin typeface="-apple-system"/>
              </a:rPr>
              <a:t>初步分析</a:t>
            </a:r>
            <a:r>
              <a:rPr lang="en-US" altLang="zh-CN" sz="2000" b="0" i="0" dirty="0">
                <a:effectLst/>
                <a:latin typeface="-apple-system"/>
              </a:rPr>
              <a:t>-</a:t>
            </a:r>
            <a:r>
              <a:rPr lang="zh-CN" altLang="en-US" sz="2000" b="0" i="0" dirty="0">
                <a:solidFill>
                  <a:srgbClr val="FF0000"/>
                </a:solidFill>
                <a:effectLst/>
                <a:latin typeface="-apple-system"/>
              </a:rPr>
              <a:t>随着时间的推移，判断与表现之间的关系</a:t>
            </a:r>
            <a:endParaRPr lang="zh-CN" altLang="en-US" sz="2000" cap="none" dirty="0">
              <a:solidFill>
                <a:srgbClr val="FF0000"/>
              </a:solidFill>
            </a:endParaRPr>
          </a:p>
        </p:txBody>
      </p:sp>
      <p:pic>
        <p:nvPicPr>
          <p:cNvPr id="4" name="图片 3">
            <a:extLst>
              <a:ext uri="{FF2B5EF4-FFF2-40B4-BE49-F238E27FC236}">
                <a16:creationId xmlns:a16="http://schemas.microsoft.com/office/drawing/2014/main" id="{91DE1FDA-6C8B-9170-D3B2-6894C3AF3A42}"/>
              </a:ext>
            </a:extLst>
          </p:cNvPr>
          <p:cNvPicPr>
            <a:picLocks noChangeAspect="1"/>
          </p:cNvPicPr>
          <p:nvPr/>
        </p:nvPicPr>
        <p:blipFill>
          <a:blip r:embed="rId2"/>
          <a:stretch>
            <a:fillRect/>
          </a:stretch>
        </p:blipFill>
        <p:spPr>
          <a:xfrm>
            <a:off x="619125" y="2619376"/>
            <a:ext cx="7305675" cy="4146716"/>
          </a:xfrm>
          <a:prstGeom prst="rect">
            <a:avLst/>
          </a:prstGeom>
        </p:spPr>
      </p:pic>
      <p:pic>
        <p:nvPicPr>
          <p:cNvPr id="9" name="图片 8">
            <a:extLst>
              <a:ext uri="{FF2B5EF4-FFF2-40B4-BE49-F238E27FC236}">
                <a16:creationId xmlns:a16="http://schemas.microsoft.com/office/drawing/2014/main" id="{A38AECE0-FB6A-9CF8-B23F-338BC67DA7BA}"/>
              </a:ext>
            </a:extLst>
          </p:cNvPr>
          <p:cNvPicPr>
            <a:picLocks noChangeAspect="1"/>
          </p:cNvPicPr>
          <p:nvPr/>
        </p:nvPicPr>
        <p:blipFill>
          <a:blip r:embed="rId3"/>
          <a:stretch>
            <a:fillRect/>
          </a:stretch>
        </p:blipFill>
        <p:spPr>
          <a:xfrm>
            <a:off x="9759606" y="5505449"/>
            <a:ext cx="2432393" cy="1287913"/>
          </a:xfrm>
          <a:prstGeom prst="rect">
            <a:avLst/>
          </a:prstGeom>
        </p:spPr>
      </p:pic>
    </p:spTree>
    <p:extLst>
      <p:ext uri="{BB962C8B-B14F-4D97-AF65-F5344CB8AC3E}">
        <p14:creationId xmlns:p14="http://schemas.microsoft.com/office/powerpoint/2010/main" val="97448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F2B693-C233-F930-609C-71335EA00365}"/>
              </a:ext>
            </a:extLst>
          </p:cNvPr>
          <p:cNvSpPr>
            <a:spLocks noGrp="1"/>
          </p:cNvSpPr>
          <p:nvPr>
            <p:ph type="title"/>
          </p:nvPr>
        </p:nvSpPr>
        <p:spPr>
          <a:xfrm>
            <a:off x="2231136" y="0"/>
            <a:ext cx="7729728" cy="1188720"/>
          </a:xfrm>
        </p:spPr>
        <p:txBody>
          <a:bodyPr/>
          <a:lstStyle/>
          <a:p>
            <a:r>
              <a:rPr lang="en-US" altLang="zh-CN" cap="none" dirty="0"/>
              <a:t>Materials and procedure</a:t>
            </a:r>
            <a:br>
              <a:rPr lang="en-US" altLang="zh-CN" cap="none" dirty="0"/>
            </a:br>
            <a:r>
              <a:rPr lang="zh-CN" altLang="en-US" b="0" i="0" dirty="0">
                <a:effectLst/>
                <a:latin typeface="-apple-system"/>
              </a:rPr>
              <a:t>材料和程序</a:t>
            </a:r>
            <a:endParaRPr lang="zh-CN" altLang="en-US" cap="none" dirty="0"/>
          </a:p>
        </p:txBody>
      </p:sp>
      <p:sp>
        <p:nvSpPr>
          <p:cNvPr id="3" name="内容占位符 2">
            <a:extLst>
              <a:ext uri="{FF2B5EF4-FFF2-40B4-BE49-F238E27FC236}">
                <a16:creationId xmlns:a16="http://schemas.microsoft.com/office/drawing/2014/main" id="{96FEF1F4-0C5B-6EAB-5BC2-58B2780CA145}"/>
              </a:ext>
            </a:extLst>
          </p:cNvPr>
          <p:cNvSpPr>
            <a:spLocks noGrp="1"/>
          </p:cNvSpPr>
          <p:nvPr>
            <p:ph idx="1"/>
          </p:nvPr>
        </p:nvSpPr>
        <p:spPr>
          <a:xfrm>
            <a:off x="345186" y="1352551"/>
            <a:ext cx="11237214" cy="4686300"/>
          </a:xfrm>
        </p:spPr>
        <p:txBody>
          <a:bodyPr/>
          <a:lstStyle/>
          <a:p>
            <a:r>
              <a:rPr lang="zh-CN" altLang="en-US" dirty="0"/>
              <a:t>二年级</a:t>
            </a:r>
            <a:r>
              <a:rPr lang="en-US" altLang="zh-CN" dirty="0"/>
              <a:t>&amp;</a:t>
            </a:r>
            <a:r>
              <a:rPr lang="zh-CN" altLang="en-US" dirty="0"/>
              <a:t>四年级</a:t>
            </a:r>
            <a:endParaRPr lang="en-US" altLang="zh-CN" dirty="0"/>
          </a:p>
          <a:p>
            <a:r>
              <a:rPr lang="en-US" altLang="zh-CN" dirty="0">
                <a:latin typeface="Arial" panose="020B0604020202020204" pitchFamily="34" charset="0"/>
                <a:cs typeface="Arial" panose="020B0604020202020204" pitchFamily="34" charset="0"/>
              </a:rPr>
              <a:t>T1&amp;T2</a:t>
            </a:r>
            <a:endParaRPr lang="zh-CN" altLang="en-US"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C13C5942-9B80-9287-2F9E-C8D1026D05A4}"/>
              </a:ext>
            </a:extLst>
          </p:cNvPr>
          <p:cNvPicPr>
            <a:picLocks noChangeAspect="1"/>
          </p:cNvPicPr>
          <p:nvPr/>
        </p:nvPicPr>
        <p:blipFill>
          <a:blip r:embed="rId2"/>
          <a:stretch>
            <a:fillRect/>
          </a:stretch>
        </p:blipFill>
        <p:spPr>
          <a:xfrm>
            <a:off x="1473991" y="2117464"/>
            <a:ext cx="10167981" cy="4569085"/>
          </a:xfrm>
          <a:prstGeom prst="rect">
            <a:avLst/>
          </a:prstGeom>
        </p:spPr>
      </p:pic>
    </p:spTree>
    <p:extLst>
      <p:ext uri="{BB962C8B-B14F-4D97-AF65-F5344CB8AC3E}">
        <p14:creationId xmlns:p14="http://schemas.microsoft.com/office/powerpoint/2010/main" val="1365396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7D61FE8-48F4-495D-1103-0D5ECC977F23}"/>
              </a:ext>
            </a:extLst>
          </p:cNvPr>
          <p:cNvSpPr>
            <a:spLocks noGrp="1"/>
          </p:cNvSpPr>
          <p:nvPr>
            <p:ph idx="1"/>
          </p:nvPr>
        </p:nvSpPr>
        <p:spPr>
          <a:xfrm>
            <a:off x="76199" y="1386647"/>
            <a:ext cx="12039602" cy="2184400"/>
          </a:xfrm>
        </p:spPr>
        <p:txBody>
          <a:bodyPr>
            <a:normAutofit/>
          </a:bodyPr>
          <a:lstStyle/>
          <a:p>
            <a:r>
              <a:rPr lang="zh-CN" altLang="en-US" b="0" i="0" dirty="0">
                <a:effectLst/>
                <a:latin typeface="-apple-system"/>
              </a:rPr>
              <a:t>综</a:t>
            </a:r>
            <a:r>
              <a:rPr lang="zh-CN" altLang="en-US" dirty="0">
                <a:latin typeface="-apple-system"/>
              </a:rPr>
              <a:t>合</a:t>
            </a:r>
            <a:r>
              <a:rPr lang="zh-CN" altLang="en-US" b="0" i="0" dirty="0">
                <a:effectLst/>
                <a:latin typeface="-apple-system"/>
              </a:rPr>
              <a:t>上两页</a:t>
            </a:r>
            <a:r>
              <a:rPr lang="en-US" altLang="zh-CN" b="0" i="0" dirty="0">
                <a:effectLst/>
                <a:latin typeface="-apple-system"/>
              </a:rPr>
              <a:t>ppt</a:t>
            </a:r>
            <a:r>
              <a:rPr lang="zh-CN" altLang="en-US" b="0" i="0" dirty="0">
                <a:effectLst/>
                <a:latin typeface="-apple-system"/>
              </a:rPr>
              <a:t>，这些分析表明，</a:t>
            </a:r>
            <a:r>
              <a:rPr lang="zh-CN" altLang="en-US" b="0" i="0" dirty="0">
                <a:solidFill>
                  <a:schemeClr val="tx1"/>
                </a:solidFill>
                <a:effectLst/>
                <a:latin typeface="-apple-system"/>
              </a:rPr>
              <a:t>二年级和四年级</a:t>
            </a:r>
            <a:r>
              <a:rPr lang="zh-CN" altLang="en-US" b="0" i="0" dirty="0">
                <a:effectLst/>
                <a:latin typeface="-apple-system"/>
              </a:rPr>
              <a:t>儿童在 </a:t>
            </a:r>
            <a:endParaRPr lang="en-US" altLang="zh-CN" b="0" i="0" dirty="0">
              <a:effectLst/>
              <a:latin typeface="-apple-system"/>
            </a:endParaRPr>
          </a:p>
          <a:p>
            <a:r>
              <a:rPr lang="en-US" altLang="zh-CN" b="0" i="0" dirty="0">
                <a:solidFill>
                  <a:srgbClr val="FF0000"/>
                </a:solidFill>
                <a:effectLst/>
                <a:latin typeface="-apple-system"/>
              </a:rPr>
              <a:t>T2 </a:t>
            </a:r>
            <a:r>
              <a:rPr lang="zh-CN" altLang="en-US" b="0" i="0" dirty="0">
                <a:solidFill>
                  <a:srgbClr val="FF0000"/>
                </a:solidFill>
                <a:effectLst/>
                <a:latin typeface="-apple-system"/>
              </a:rPr>
              <a:t>时的预测与</a:t>
            </a:r>
            <a:r>
              <a:rPr lang="en-US" altLang="zh-CN" b="0" i="0" dirty="0">
                <a:solidFill>
                  <a:schemeClr val="tx1"/>
                </a:solidFill>
                <a:effectLst/>
                <a:latin typeface="-apple-system"/>
              </a:rPr>
              <a:t>T1</a:t>
            </a:r>
            <a:r>
              <a:rPr lang="zh-CN" altLang="en-US" b="0" i="0" dirty="0">
                <a:solidFill>
                  <a:schemeClr val="tx1"/>
                </a:solidFill>
                <a:effectLst/>
                <a:latin typeface="-apple-system"/>
              </a:rPr>
              <a:t>的</a:t>
            </a:r>
            <a:r>
              <a:rPr lang="zh-CN" altLang="en-US" b="0" i="0" dirty="0">
                <a:solidFill>
                  <a:srgbClr val="FF0000"/>
                </a:solidFill>
                <a:effectLst/>
                <a:latin typeface="-apple-system"/>
              </a:rPr>
              <a:t>预测和事后预测</a:t>
            </a:r>
            <a:r>
              <a:rPr lang="zh-CN" altLang="en-US" b="0" i="0" dirty="0">
                <a:solidFill>
                  <a:schemeClr val="tx1"/>
                </a:solidFill>
                <a:effectLst/>
                <a:latin typeface="-apple-system"/>
              </a:rPr>
              <a:t>密切相关</a:t>
            </a:r>
            <a:r>
              <a:rPr lang="zh-CN" altLang="en-US" b="0" i="0" dirty="0">
                <a:effectLst/>
                <a:latin typeface="-apple-system"/>
              </a:rPr>
              <a:t>，而不是与他们的</a:t>
            </a:r>
            <a:r>
              <a:rPr lang="en-US" altLang="zh-CN" b="0" i="0" dirty="0">
                <a:effectLst/>
                <a:latin typeface="-apple-system"/>
              </a:rPr>
              <a:t>T2</a:t>
            </a:r>
            <a:r>
              <a:rPr lang="zh-CN" altLang="en-US" b="0" i="0" dirty="0">
                <a:effectLst/>
                <a:latin typeface="-apple-system"/>
              </a:rPr>
              <a:t>实际表现相关。</a:t>
            </a:r>
            <a:endParaRPr lang="en-US" altLang="zh-CN" b="0" i="0" dirty="0">
              <a:effectLst/>
              <a:latin typeface="-apple-system"/>
            </a:endParaRPr>
          </a:p>
          <a:p>
            <a:r>
              <a:rPr lang="en-US" altLang="zh-CN" b="0" i="0" dirty="0">
                <a:solidFill>
                  <a:srgbClr val="FF0000"/>
                </a:solidFill>
                <a:effectLst/>
                <a:latin typeface="-apple-system"/>
              </a:rPr>
              <a:t>T2 </a:t>
            </a:r>
            <a:r>
              <a:rPr lang="zh-CN" altLang="en-US" b="0" i="0" dirty="0">
                <a:solidFill>
                  <a:srgbClr val="FF0000"/>
                </a:solidFill>
                <a:effectLst/>
                <a:latin typeface="-apple-system"/>
              </a:rPr>
              <a:t>时的事后预测</a:t>
            </a:r>
            <a:r>
              <a:rPr lang="zh-CN" altLang="en-US" b="0" i="0" dirty="0">
                <a:effectLst/>
                <a:latin typeface="-apple-system"/>
              </a:rPr>
              <a:t>不仅</a:t>
            </a:r>
            <a:r>
              <a:rPr lang="zh-CN" altLang="en-US" b="0" i="0" dirty="0">
                <a:solidFill>
                  <a:srgbClr val="FF0000"/>
                </a:solidFill>
                <a:effectLst/>
                <a:latin typeface="-apple-system"/>
              </a:rPr>
              <a:t>与 </a:t>
            </a:r>
            <a:r>
              <a:rPr lang="en-US" altLang="zh-CN" b="0" i="0" dirty="0">
                <a:solidFill>
                  <a:srgbClr val="FF0000"/>
                </a:solidFill>
                <a:effectLst/>
                <a:latin typeface="-apple-system"/>
              </a:rPr>
              <a:t>T1 </a:t>
            </a:r>
            <a:r>
              <a:rPr lang="zh-CN" altLang="en-US" b="0" i="0" dirty="0">
                <a:solidFill>
                  <a:srgbClr val="FF0000"/>
                </a:solidFill>
                <a:effectLst/>
                <a:latin typeface="-apple-system"/>
              </a:rPr>
              <a:t>时的事后预测有关</a:t>
            </a:r>
            <a:r>
              <a:rPr lang="zh-CN" altLang="en-US" b="0" i="0" dirty="0">
                <a:effectLst/>
                <a:latin typeface="-apple-system"/>
              </a:rPr>
              <a:t>，还</a:t>
            </a:r>
            <a:r>
              <a:rPr lang="zh-CN" altLang="en-US" b="0" i="0" dirty="0">
                <a:solidFill>
                  <a:srgbClr val="FF0000"/>
                </a:solidFill>
                <a:effectLst/>
                <a:latin typeface="-apple-system"/>
              </a:rPr>
              <a:t>与儿童的实际任务表现有关</a:t>
            </a:r>
            <a:r>
              <a:rPr lang="zh-CN" altLang="en-US" b="0" i="0" dirty="0">
                <a:effectLst/>
                <a:latin typeface="-apple-system"/>
              </a:rPr>
              <a:t>。</a:t>
            </a:r>
            <a:r>
              <a:rPr lang="en-US" altLang="zh-CN" sz="1800" b="0" i="0" dirty="0">
                <a:solidFill>
                  <a:srgbClr val="00B050"/>
                </a:solidFill>
                <a:effectLst/>
                <a:latin typeface="-apple-system"/>
              </a:rPr>
              <a:t> </a:t>
            </a:r>
            <a:r>
              <a:rPr lang="zh-CN" altLang="en-US" sz="1800" b="0" i="0" dirty="0">
                <a:solidFill>
                  <a:srgbClr val="00B050"/>
                </a:solidFill>
                <a:effectLst/>
                <a:latin typeface="-apple-system"/>
              </a:rPr>
              <a:t>与</a:t>
            </a:r>
            <a:r>
              <a:rPr lang="en-US" altLang="zh-CN" sz="1800" b="0" i="0" dirty="0">
                <a:solidFill>
                  <a:srgbClr val="00B050"/>
                </a:solidFill>
                <a:effectLst/>
                <a:latin typeface="-apple-system"/>
              </a:rPr>
              <a:t>T1 </a:t>
            </a:r>
            <a:r>
              <a:rPr lang="zh-CN" altLang="en-US" sz="1800" b="0" i="0" dirty="0">
                <a:solidFill>
                  <a:srgbClr val="00B050"/>
                </a:solidFill>
                <a:effectLst/>
                <a:latin typeface="-apple-system"/>
              </a:rPr>
              <a:t>的预测无关</a:t>
            </a:r>
            <a:endParaRPr lang="en-US" altLang="zh-CN" sz="1800" b="0" i="0" dirty="0">
              <a:solidFill>
                <a:srgbClr val="00B050"/>
              </a:solidFill>
              <a:effectLst/>
              <a:latin typeface="-apple-system"/>
            </a:endParaRPr>
          </a:p>
          <a:p>
            <a:endParaRPr lang="zh-CN" altLang="en-US" dirty="0"/>
          </a:p>
        </p:txBody>
      </p:sp>
      <p:pic>
        <p:nvPicPr>
          <p:cNvPr id="4" name="图片 3">
            <a:extLst>
              <a:ext uri="{FF2B5EF4-FFF2-40B4-BE49-F238E27FC236}">
                <a16:creationId xmlns:a16="http://schemas.microsoft.com/office/drawing/2014/main" id="{A946F805-44A5-CFAB-29EB-FE755D58C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2997"/>
            <a:ext cx="5848725" cy="3501825"/>
          </a:xfrm>
          <a:prstGeom prst="rect">
            <a:avLst/>
          </a:prstGeom>
        </p:spPr>
      </p:pic>
      <p:sp>
        <p:nvSpPr>
          <p:cNvPr id="7" name="标题 1">
            <a:extLst>
              <a:ext uri="{FF2B5EF4-FFF2-40B4-BE49-F238E27FC236}">
                <a16:creationId xmlns:a16="http://schemas.microsoft.com/office/drawing/2014/main" id="{BB5A7EBD-735F-A5FA-77EE-BE7A02399473}"/>
              </a:ext>
            </a:extLst>
          </p:cNvPr>
          <p:cNvSpPr>
            <a:spLocks noGrp="1"/>
          </p:cNvSpPr>
          <p:nvPr>
            <p:ph type="title"/>
          </p:nvPr>
        </p:nvSpPr>
        <p:spPr>
          <a:xfrm>
            <a:off x="76199" y="64637"/>
            <a:ext cx="11220450" cy="992638"/>
          </a:xfrm>
        </p:spPr>
        <p:txBody>
          <a:bodyPr>
            <a:noAutofit/>
          </a:bodyPr>
          <a:lstStyle/>
          <a:p>
            <a:r>
              <a:rPr lang="en-US" altLang="zh-CN" sz="2000" cap="none" dirty="0"/>
              <a:t>Result-Preliminary </a:t>
            </a:r>
            <a:r>
              <a:rPr lang="en-US" altLang="zh-CN" sz="2000" cap="none" dirty="0">
                <a:solidFill>
                  <a:srgbClr val="FF0000"/>
                </a:solidFill>
              </a:rPr>
              <a:t>analyses-Relations between judgments and performance over time</a:t>
            </a:r>
            <a:br>
              <a:rPr lang="en-US" altLang="zh-CN" sz="2000" cap="none" dirty="0">
                <a:solidFill>
                  <a:srgbClr val="FF0000"/>
                </a:solidFill>
              </a:rPr>
            </a:br>
            <a:r>
              <a:rPr lang="zh-CN" altLang="en-US" sz="2000" dirty="0"/>
              <a:t>结果</a:t>
            </a:r>
            <a:r>
              <a:rPr lang="en-US" altLang="zh-CN" sz="2000" dirty="0"/>
              <a:t>-</a:t>
            </a:r>
            <a:r>
              <a:rPr lang="zh-CN" altLang="en-US" sz="2000" b="0" i="0" dirty="0">
                <a:effectLst/>
                <a:latin typeface="-apple-system"/>
              </a:rPr>
              <a:t>初步分析</a:t>
            </a:r>
            <a:r>
              <a:rPr lang="en-US" altLang="zh-CN" sz="2000" b="0" i="0" dirty="0">
                <a:effectLst/>
                <a:latin typeface="-apple-system"/>
              </a:rPr>
              <a:t>-</a:t>
            </a:r>
            <a:r>
              <a:rPr lang="zh-CN" altLang="en-US" sz="2000" b="0" i="0" dirty="0">
                <a:solidFill>
                  <a:srgbClr val="FF0000"/>
                </a:solidFill>
                <a:effectLst/>
                <a:latin typeface="-apple-system"/>
              </a:rPr>
              <a:t>随着时间的推移，判断与表现之间的关系</a:t>
            </a:r>
            <a:endParaRPr lang="zh-CN" altLang="en-US" sz="2000" cap="none" dirty="0">
              <a:solidFill>
                <a:srgbClr val="FF0000"/>
              </a:solidFill>
            </a:endParaRPr>
          </a:p>
        </p:txBody>
      </p:sp>
      <p:sp>
        <p:nvSpPr>
          <p:cNvPr id="10" name="文本框 9">
            <a:extLst>
              <a:ext uri="{FF2B5EF4-FFF2-40B4-BE49-F238E27FC236}">
                <a16:creationId xmlns:a16="http://schemas.microsoft.com/office/drawing/2014/main" id="{6AB75200-CF18-7BD9-FBAC-A0EDDD97DBB5}"/>
              </a:ext>
            </a:extLst>
          </p:cNvPr>
          <p:cNvSpPr txBox="1"/>
          <p:nvPr/>
        </p:nvSpPr>
        <p:spPr>
          <a:xfrm>
            <a:off x="389331" y="6367270"/>
            <a:ext cx="9297593" cy="400110"/>
          </a:xfrm>
          <a:prstGeom prst="rect">
            <a:avLst/>
          </a:prstGeom>
          <a:solidFill>
            <a:srgbClr val="FFFF00"/>
          </a:solidFill>
        </p:spPr>
        <p:txBody>
          <a:bodyPr wrap="square">
            <a:spAutoFit/>
          </a:bodyPr>
          <a:lstStyle/>
          <a:p>
            <a:r>
              <a:rPr lang="zh-CN" altLang="en-US" sz="2000" b="0" i="0" dirty="0">
                <a:solidFill>
                  <a:srgbClr val="FF0000"/>
                </a:solidFill>
                <a:effectLst/>
                <a:latin typeface="-apple-system"/>
              </a:rPr>
              <a:t>过去判断</a:t>
            </a:r>
            <a:r>
              <a:rPr lang="en-US" altLang="zh-CN" sz="2000" b="0" i="0" dirty="0">
                <a:solidFill>
                  <a:srgbClr val="FF0000"/>
                </a:solidFill>
                <a:effectLst/>
                <a:latin typeface="-apple-system"/>
              </a:rPr>
              <a:t>(T1)</a:t>
            </a:r>
            <a:r>
              <a:rPr lang="zh-CN" altLang="en-US" sz="2000" b="0" i="0" dirty="0">
                <a:solidFill>
                  <a:srgbClr val="1F1F1F"/>
                </a:solidFill>
                <a:effectLst/>
                <a:latin typeface="ElsevierGulliver"/>
              </a:rPr>
              <a:t>和</a:t>
            </a:r>
            <a:r>
              <a:rPr lang="zh-CN" altLang="en-US" sz="2000" b="0" i="0" dirty="0">
                <a:solidFill>
                  <a:srgbClr val="FF0000"/>
                </a:solidFill>
                <a:effectLst/>
                <a:latin typeface="ElsevierGulliver"/>
              </a:rPr>
              <a:t>实际表现</a:t>
            </a:r>
            <a:r>
              <a:rPr lang="en-US" altLang="zh-CN" sz="2000" b="0" i="0" dirty="0">
                <a:solidFill>
                  <a:srgbClr val="FF0000"/>
                </a:solidFill>
                <a:effectLst/>
                <a:latin typeface="ElsevierGulliver"/>
              </a:rPr>
              <a:t>(T2)</a:t>
            </a:r>
            <a:r>
              <a:rPr lang="zh-CN" altLang="en-US" sz="2000" b="0" i="0" dirty="0">
                <a:solidFill>
                  <a:srgbClr val="1F1F1F"/>
                </a:solidFill>
                <a:effectLst/>
                <a:latin typeface="ElsevierGulliver"/>
              </a:rPr>
              <a:t>对于</a:t>
            </a:r>
            <a:r>
              <a:rPr lang="zh-CN" altLang="en-US" sz="2000" b="0" i="0" dirty="0">
                <a:solidFill>
                  <a:srgbClr val="FF0000"/>
                </a:solidFill>
                <a:effectLst/>
                <a:latin typeface="ElsevierGulliver"/>
              </a:rPr>
              <a:t>监控判断</a:t>
            </a:r>
            <a:r>
              <a:rPr lang="en-US" altLang="zh-CN" sz="2000" b="0" i="0" dirty="0">
                <a:solidFill>
                  <a:srgbClr val="FF0000"/>
                </a:solidFill>
                <a:effectLst/>
                <a:latin typeface="ElsevierGulliver"/>
              </a:rPr>
              <a:t>(T2)</a:t>
            </a:r>
            <a:r>
              <a:rPr lang="zh-CN" altLang="en-US" sz="2000" b="0" i="0" dirty="0">
                <a:solidFill>
                  <a:srgbClr val="1F1F1F"/>
                </a:solidFill>
                <a:effectLst/>
                <a:latin typeface="ElsevierGulliver"/>
              </a:rPr>
              <a:t>的共同贡献。</a:t>
            </a:r>
            <a:r>
              <a:rPr lang="zh-CN" altLang="en-US" sz="2000" b="0" i="0" dirty="0">
                <a:solidFill>
                  <a:srgbClr val="FF0000"/>
                </a:solidFill>
                <a:effectLst/>
                <a:latin typeface="ElsevierGulliver"/>
              </a:rPr>
              <a:t>（探索性问题 </a:t>
            </a:r>
            <a:r>
              <a:rPr lang="en-US" altLang="zh-CN" sz="2000" b="0" i="0" dirty="0">
                <a:solidFill>
                  <a:srgbClr val="FF0000"/>
                </a:solidFill>
                <a:effectLst/>
                <a:latin typeface="ElsevierGulliver"/>
              </a:rPr>
              <a:t>3</a:t>
            </a:r>
            <a:r>
              <a:rPr lang="zh-CN" altLang="en-US" sz="2000" b="0" i="0" dirty="0">
                <a:solidFill>
                  <a:srgbClr val="FF0000"/>
                </a:solidFill>
                <a:effectLst/>
                <a:latin typeface="ElsevierGulliver"/>
              </a:rPr>
              <a:t>）</a:t>
            </a:r>
            <a:r>
              <a:rPr lang="en-US" altLang="zh-CN" sz="2000" b="0" i="0" dirty="0">
                <a:solidFill>
                  <a:srgbClr val="FF0000"/>
                </a:solidFill>
                <a:effectLst/>
                <a:latin typeface="ElsevierGulliver"/>
              </a:rPr>
              <a:t> </a:t>
            </a:r>
          </a:p>
        </p:txBody>
      </p:sp>
      <p:pic>
        <p:nvPicPr>
          <p:cNvPr id="9" name="图片 8">
            <a:extLst>
              <a:ext uri="{FF2B5EF4-FFF2-40B4-BE49-F238E27FC236}">
                <a16:creationId xmlns:a16="http://schemas.microsoft.com/office/drawing/2014/main" id="{2517666D-A9BD-331E-63AF-997C6CD2A7C3}"/>
              </a:ext>
            </a:extLst>
          </p:cNvPr>
          <p:cNvPicPr>
            <a:picLocks noChangeAspect="1"/>
          </p:cNvPicPr>
          <p:nvPr/>
        </p:nvPicPr>
        <p:blipFill>
          <a:blip r:embed="rId3"/>
          <a:stretch>
            <a:fillRect/>
          </a:stretch>
        </p:blipFill>
        <p:spPr>
          <a:xfrm>
            <a:off x="6095999" y="2672997"/>
            <a:ext cx="6047421" cy="3432528"/>
          </a:xfrm>
          <a:prstGeom prst="rect">
            <a:avLst/>
          </a:prstGeom>
        </p:spPr>
      </p:pic>
      <p:pic>
        <p:nvPicPr>
          <p:cNvPr id="8" name="图片 7">
            <a:extLst>
              <a:ext uri="{FF2B5EF4-FFF2-40B4-BE49-F238E27FC236}">
                <a16:creationId xmlns:a16="http://schemas.microsoft.com/office/drawing/2014/main" id="{1EEC1641-3C23-E8AB-4FD6-095734BFEC39}"/>
              </a:ext>
            </a:extLst>
          </p:cNvPr>
          <p:cNvPicPr>
            <a:picLocks noChangeAspect="1"/>
          </p:cNvPicPr>
          <p:nvPr/>
        </p:nvPicPr>
        <p:blipFill>
          <a:blip r:embed="rId4"/>
          <a:stretch>
            <a:fillRect/>
          </a:stretch>
        </p:blipFill>
        <p:spPr>
          <a:xfrm>
            <a:off x="9458700" y="1124220"/>
            <a:ext cx="2486025" cy="1093954"/>
          </a:xfrm>
          <a:prstGeom prst="rect">
            <a:avLst/>
          </a:prstGeom>
        </p:spPr>
      </p:pic>
      <p:pic>
        <p:nvPicPr>
          <p:cNvPr id="5" name="图片 4">
            <a:extLst>
              <a:ext uri="{FF2B5EF4-FFF2-40B4-BE49-F238E27FC236}">
                <a16:creationId xmlns:a16="http://schemas.microsoft.com/office/drawing/2014/main" id="{6227FB0B-814C-8AFC-4065-7B1238DC9D67}"/>
              </a:ext>
            </a:extLst>
          </p:cNvPr>
          <p:cNvPicPr>
            <a:picLocks noChangeAspect="1"/>
          </p:cNvPicPr>
          <p:nvPr/>
        </p:nvPicPr>
        <p:blipFill>
          <a:blip r:embed="rId5"/>
          <a:stretch>
            <a:fillRect/>
          </a:stretch>
        </p:blipFill>
        <p:spPr>
          <a:xfrm>
            <a:off x="10163175" y="6185800"/>
            <a:ext cx="1781549" cy="672200"/>
          </a:xfrm>
          <a:prstGeom prst="rect">
            <a:avLst/>
          </a:prstGeom>
        </p:spPr>
      </p:pic>
    </p:spTree>
    <p:extLst>
      <p:ext uri="{BB962C8B-B14F-4D97-AF65-F5344CB8AC3E}">
        <p14:creationId xmlns:p14="http://schemas.microsoft.com/office/powerpoint/2010/main" val="1246327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91FA6D-3BE9-DAAC-82CD-EF12C6A5EC80}"/>
              </a:ext>
            </a:extLst>
          </p:cNvPr>
          <p:cNvSpPr>
            <a:spLocks noGrp="1"/>
          </p:cNvSpPr>
          <p:nvPr>
            <p:ph type="title"/>
          </p:nvPr>
        </p:nvSpPr>
        <p:spPr>
          <a:xfrm>
            <a:off x="213121" y="69821"/>
            <a:ext cx="11353800" cy="739774"/>
          </a:xfrm>
        </p:spPr>
        <p:txBody>
          <a:bodyPr>
            <a:normAutofit fontScale="90000"/>
          </a:bodyPr>
          <a:lstStyle/>
          <a:p>
            <a:r>
              <a:rPr lang="en-US" altLang="zh-CN" cap="none" dirty="0">
                <a:latin typeface="Arial" panose="020B0604020202020204" pitchFamily="34" charset="0"/>
                <a:cs typeface="Arial" panose="020B0604020202020204" pitchFamily="34" charset="0"/>
              </a:rPr>
              <a:t>Discussion-</a:t>
            </a:r>
            <a:r>
              <a:rPr lang="en-US" altLang="zh-CN" cap="none" dirty="0">
                <a:solidFill>
                  <a:srgbClr val="FF0000"/>
                </a:solidFill>
                <a:latin typeface="Arial" panose="020B0604020202020204" pitchFamily="34" charset="0"/>
                <a:cs typeface="Arial" panose="020B0604020202020204" pitchFamily="34" charset="0"/>
              </a:rPr>
              <a:t>accuracy of predictions and </a:t>
            </a:r>
            <a:r>
              <a:rPr lang="en-US" altLang="zh-CN" cap="none" dirty="0" err="1">
                <a:solidFill>
                  <a:srgbClr val="FF0000"/>
                </a:solidFill>
                <a:latin typeface="Arial" panose="020B0604020202020204" pitchFamily="34" charset="0"/>
                <a:cs typeface="Arial" panose="020B0604020202020204" pitchFamily="34" charset="0"/>
              </a:rPr>
              <a:t>postdictions</a:t>
            </a:r>
            <a:br>
              <a:rPr lang="en-US" altLang="zh-CN" cap="none" dirty="0">
                <a:solidFill>
                  <a:srgbClr val="FF0000"/>
                </a:solidFill>
                <a:latin typeface="Arial" panose="020B0604020202020204" pitchFamily="34" charset="0"/>
                <a:cs typeface="Arial" panose="020B0604020202020204" pitchFamily="34" charset="0"/>
              </a:rPr>
            </a:br>
            <a:r>
              <a:rPr lang="zh-CN" altLang="en-US" cap="none" dirty="0">
                <a:solidFill>
                  <a:schemeClr val="tx1"/>
                </a:solidFill>
                <a:latin typeface="Arial" panose="020B0604020202020204" pitchFamily="34" charset="0"/>
                <a:cs typeface="Arial" panose="020B0604020202020204" pitchFamily="34" charset="0"/>
              </a:rPr>
              <a:t>讨论</a:t>
            </a:r>
            <a:r>
              <a:rPr lang="en-US" altLang="zh-CN" cap="none" dirty="0">
                <a:solidFill>
                  <a:schemeClr val="tx1"/>
                </a:solidFill>
                <a:latin typeface="Arial" panose="020B0604020202020204" pitchFamily="34" charset="0"/>
                <a:cs typeface="Arial" panose="020B0604020202020204" pitchFamily="34" charset="0"/>
              </a:rPr>
              <a:t>-</a:t>
            </a:r>
            <a:r>
              <a:rPr lang="zh-CN" altLang="en-US" b="0" i="0" dirty="0">
                <a:solidFill>
                  <a:srgbClr val="FF0000"/>
                </a:solidFill>
                <a:effectLst/>
                <a:latin typeface="-apple-system"/>
              </a:rPr>
              <a:t>预测和事后预测的准确性</a:t>
            </a:r>
            <a:endParaRPr lang="zh-CN" altLang="en-US" cap="none" dirty="0">
              <a:solidFill>
                <a:srgbClr val="FF0000"/>
              </a:solidFill>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2242D8E3-232A-211F-7D8A-F619A437F02B}"/>
              </a:ext>
            </a:extLst>
          </p:cNvPr>
          <p:cNvSpPr>
            <a:spLocks noGrp="1"/>
          </p:cNvSpPr>
          <p:nvPr>
            <p:ph idx="1"/>
          </p:nvPr>
        </p:nvSpPr>
        <p:spPr>
          <a:xfrm>
            <a:off x="123825" y="920750"/>
            <a:ext cx="11944350" cy="4911892"/>
          </a:xfrm>
        </p:spPr>
        <p:txBody>
          <a:bodyPr>
            <a:normAutofit fontScale="92500" lnSpcReduction="20000"/>
          </a:bodyPr>
          <a:lstStyle/>
          <a:p>
            <a:r>
              <a:rPr lang="zh-CN" altLang="en-US" sz="2400" b="0" i="0" dirty="0">
                <a:solidFill>
                  <a:srgbClr val="FF0000"/>
                </a:solidFill>
                <a:effectLst/>
                <a:latin typeface="-apple-system"/>
              </a:rPr>
              <a:t>此研究</a:t>
            </a:r>
            <a:endParaRPr lang="en-US" altLang="zh-CN" sz="2400" b="0" i="0" dirty="0">
              <a:solidFill>
                <a:srgbClr val="FF0000"/>
              </a:solidFill>
              <a:effectLst/>
              <a:latin typeface="-apple-system"/>
            </a:endParaRPr>
          </a:p>
          <a:p>
            <a:r>
              <a:rPr lang="zh-CN" altLang="en-US" sz="2400" b="0" i="0" dirty="0">
                <a:solidFill>
                  <a:schemeClr val="tx1"/>
                </a:solidFill>
                <a:effectLst/>
                <a:latin typeface="-apple-system"/>
              </a:rPr>
              <a:t>二年级和四年级学生的</a:t>
            </a:r>
            <a:r>
              <a:rPr lang="zh-CN" altLang="en-US" sz="2400" b="0" i="0" dirty="0">
                <a:solidFill>
                  <a:schemeClr val="accent6"/>
                </a:solidFill>
                <a:effectLst/>
                <a:latin typeface="-apple-system"/>
              </a:rPr>
              <a:t>预测准确率</a:t>
            </a:r>
            <a:r>
              <a:rPr lang="zh-CN" altLang="en-US" sz="2400" dirty="0">
                <a:solidFill>
                  <a:schemeClr val="accent6"/>
                </a:solidFill>
                <a:latin typeface="-apple-system"/>
              </a:rPr>
              <a:t>都</a:t>
            </a:r>
            <a:r>
              <a:rPr lang="zh-CN" altLang="en-US" sz="2400" b="0" i="0" dirty="0">
                <a:solidFill>
                  <a:schemeClr val="accent6"/>
                </a:solidFill>
                <a:effectLst/>
                <a:latin typeface="-apple-system"/>
              </a:rPr>
              <a:t>相对较低</a:t>
            </a:r>
            <a:r>
              <a:rPr lang="zh-CN" altLang="en-US" sz="2400" b="0" i="0" dirty="0">
                <a:solidFill>
                  <a:schemeClr val="tx1"/>
                </a:solidFill>
                <a:effectLst/>
                <a:latin typeface="-apple-system"/>
              </a:rPr>
              <a:t>。</a:t>
            </a:r>
            <a:endParaRPr lang="en-US" altLang="zh-CN" sz="2400" b="0" i="0" dirty="0">
              <a:solidFill>
                <a:schemeClr val="tx1"/>
              </a:solidFill>
              <a:effectLst/>
              <a:latin typeface="-apple-system"/>
            </a:endParaRPr>
          </a:p>
          <a:p>
            <a:endParaRPr lang="en-US" altLang="zh-CN" sz="2400" b="0" i="0" dirty="0">
              <a:effectLst/>
              <a:latin typeface="-apple-system"/>
            </a:endParaRPr>
          </a:p>
          <a:p>
            <a:r>
              <a:rPr lang="zh-CN" altLang="en-US" sz="2400" b="0" i="0" dirty="0">
                <a:solidFill>
                  <a:schemeClr val="accent6"/>
                </a:solidFill>
                <a:effectLst/>
                <a:latin typeface="-apple-system"/>
              </a:rPr>
              <a:t>之前</a:t>
            </a:r>
            <a:endParaRPr lang="en-US" altLang="zh-CN" sz="2400" b="0" i="0" dirty="0">
              <a:solidFill>
                <a:schemeClr val="accent6"/>
              </a:solidFill>
              <a:effectLst/>
              <a:latin typeface="-apple-system"/>
            </a:endParaRPr>
          </a:p>
          <a:p>
            <a:r>
              <a:rPr lang="en-US" altLang="zh-CN" sz="2400" b="0" i="0" dirty="0">
                <a:solidFill>
                  <a:schemeClr val="tx1"/>
                </a:solidFill>
                <a:effectLst/>
                <a:latin typeface="-apple-system"/>
              </a:rPr>
              <a:t>1.</a:t>
            </a:r>
            <a:r>
              <a:rPr lang="zh-CN" altLang="en-US" sz="2400" b="0" i="0" dirty="0">
                <a:solidFill>
                  <a:schemeClr val="tx1"/>
                </a:solidFill>
                <a:effectLst/>
                <a:latin typeface="-apple-system"/>
              </a:rPr>
              <a:t>对</a:t>
            </a:r>
            <a:r>
              <a:rPr lang="zh-CN" altLang="en-US" sz="2400" b="0" i="0" dirty="0">
                <a:solidFill>
                  <a:schemeClr val="accent6"/>
                </a:solidFill>
                <a:effectLst/>
                <a:latin typeface="-apple-system"/>
              </a:rPr>
              <a:t>逐项判断准确性</a:t>
            </a:r>
            <a:r>
              <a:rPr lang="zh-CN" altLang="en-US" sz="2400" b="0" i="0" dirty="0">
                <a:solidFill>
                  <a:schemeClr val="tx1"/>
                </a:solidFill>
                <a:effectLst/>
                <a:latin typeface="-apple-system"/>
              </a:rPr>
              <a:t>的研究发现，</a:t>
            </a:r>
            <a:endParaRPr lang="en-US" altLang="zh-CN" sz="2400" b="0" i="0" dirty="0">
              <a:solidFill>
                <a:schemeClr val="tx1"/>
              </a:solidFill>
              <a:effectLst/>
              <a:latin typeface="-apple-system"/>
            </a:endParaRPr>
          </a:p>
          <a:p>
            <a:r>
              <a:rPr lang="zh-CN" altLang="en-US" sz="2400" b="0" i="0" dirty="0">
                <a:solidFill>
                  <a:schemeClr val="accent6"/>
                </a:solidFill>
                <a:effectLst/>
                <a:latin typeface="-apple-system"/>
              </a:rPr>
              <a:t>随着年龄的增长，监控判断的准确性有所提高（四年级高于二年级）。</a:t>
            </a:r>
            <a:endParaRPr lang="en-US" altLang="zh-CN" sz="2400" b="0" i="0" dirty="0">
              <a:solidFill>
                <a:schemeClr val="accent6"/>
              </a:solidFill>
              <a:effectLst/>
              <a:latin typeface="-apple-system"/>
            </a:endParaRPr>
          </a:p>
          <a:p>
            <a:r>
              <a:rPr lang="en-US" altLang="zh-CN" sz="2400" b="0" i="0" dirty="0">
                <a:solidFill>
                  <a:schemeClr val="tx1"/>
                </a:solidFill>
                <a:effectLst/>
                <a:latin typeface="-apple-system"/>
              </a:rPr>
              <a:t>2.</a:t>
            </a:r>
            <a:r>
              <a:rPr lang="zh-CN" altLang="en-US" sz="2400" b="0" i="0" dirty="0">
                <a:solidFill>
                  <a:schemeClr val="tx1"/>
                </a:solidFill>
                <a:effectLst/>
                <a:latin typeface="-apple-system"/>
              </a:rPr>
              <a:t>关于儿童</a:t>
            </a:r>
            <a:r>
              <a:rPr lang="zh-CN" altLang="en-US" sz="2200" b="0" i="0" dirty="0">
                <a:solidFill>
                  <a:schemeClr val="accent6"/>
                </a:solidFill>
                <a:effectLst/>
                <a:latin typeface="-apple-system"/>
              </a:rPr>
              <a:t>特定任务预测的准确性</a:t>
            </a:r>
            <a:r>
              <a:rPr lang="zh-CN" altLang="en-US" sz="2400" b="0" i="0" dirty="0">
                <a:solidFill>
                  <a:schemeClr val="tx1"/>
                </a:solidFill>
                <a:effectLst/>
                <a:latin typeface="-apple-system"/>
              </a:rPr>
              <a:t>的少数研究也表明，</a:t>
            </a:r>
            <a:endParaRPr lang="en-US" altLang="zh-CN" sz="2400" b="0" i="0" dirty="0">
              <a:solidFill>
                <a:schemeClr val="tx1"/>
              </a:solidFill>
              <a:effectLst/>
              <a:latin typeface="-apple-system"/>
            </a:endParaRPr>
          </a:p>
          <a:p>
            <a:r>
              <a:rPr lang="zh-CN" altLang="en-US" sz="2400" b="0" i="0" dirty="0">
                <a:solidFill>
                  <a:schemeClr val="tx1"/>
                </a:solidFill>
                <a:effectLst/>
                <a:latin typeface="-apple-system"/>
              </a:rPr>
              <a:t>对</a:t>
            </a:r>
            <a:r>
              <a:rPr lang="zh-CN" altLang="en-US" sz="2400" b="0" i="0" dirty="0">
                <a:solidFill>
                  <a:schemeClr val="accent6"/>
                </a:solidFill>
                <a:effectLst/>
                <a:latin typeface="-apple-system"/>
              </a:rPr>
              <a:t>年龄较大</a:t>
            </a:r>
            <a:r>
              <a:rPr lang="zh-CN" altLang="en-US" sz="2400" b="0" i="0" dirty="0">
                <a:solidFill>
                  <a:schemeClr val="tx1"/>
                </a:solidFill>
                <a:effectLst/>
                <a:latin typeface="-apple-system"/>
              </a:rPr>
              <a:t>的小学</a:t>
            </a:r>
            <a:r>
              <a:rPr lang="zh-CN" altLang="en-US" sz="2400" b="0" i="0" dirty="0">
                <a:solidFill>
                  <a:schemeClr val="accent6"/>
                </a:solidFill>
                <a:effectLst/>
                <a:latin typeface="-apple-system"/>
              </a:rPr>
              <a:t>儿童</a:t>
            </a:r>
            <a:r>
              <a:rPr lang="zh-CN" altLang="en-US" sz="2400" b="0" i="0" dirty="0">
                <a:solidFill>
                  <a:schemeClr val="tx1"/>
                </a:solidFill>
                <a:effectLst/>
                <a:latin typeface="-apple-system"/>
              </a:rPr>
              <a:t>的监控判断准确性更高。</a:t>
            </a:r>
            <a:endParaRPr lang="en-US" altLang="zh-CN" sz="2400" b="0" i="0" dirty="0">
              <a:solidFill>
                <a:schemeClr val="tx1"/>
              </a:solidFill>
              <a:effectLst/>
              <a:latin typeface="-apple-system"/>
            </a:endParaRPr>
          </a:p>
          <a:p>
            <a:endParaRPr lang="en-US" altLang="zh-CN" sz="2400" b="0" i="0" dirty="0">
              <a:solidFill>
                <a:srgbClr val="FF0000"/>
              </a:solidFill>
              <a:effectLst/>
              <a:latin typeface="-apple-system"/>
            </a:endParaRPr>
          </a:p>
          <a:p>
            <a:r>
              <a:rPr lang="zh-CN" altLang="en-US" sz="2400" b="0" i="0" dirty="0">
                <a:solidFill>
                  <a:srgbClr val="FF0000"/>
                </a:solidFill>
                <a:effectLst/>
                <a:latin typeface="-apple-system"/>
              </a:rPr>
              <a:t>原因</a:t>
            </a:r>
            <a:endParaRPr lang="en-US" altLang="zh-CN" sz="2400" b="0" i="0" dirty="0">
              <a:solidFill>
                <a:srgbClr val="FF0000"/>
              </a:solidFill>
              <a:effectLst/>
              <a:latin typeface="-apple-system"/>
            </a:endParaRPr>
          </a:p>
          <a:p>
            <a:r>
              <a:rPr lang="zh-CN" altLang="en-US" sz="2400" b="0" i="0" dirty="0">
                <a:effectLst/>
                <a:latin typeface="-apple-system"/>
              </a:rPr>
              <a:t>然而，在这些先前的研究中，孩子们被要求回忆单一的图片或物体。在本研究中，孩子们记住了</a:t>
            </a:r>
            <a:r>
              <a:rPr lang="zh-CN" altLang="en-US" sz="2400" b="0" i="0" dirty="0">
                <a:solidFill>
                  <a:srgbClr val="FF0000"/>
                </a:solidFill>
                <a:effectLst/>
                <a:latin typeface="-apple-system"/>
              </a:rPr>
              <a:t>关联</a:t>
            </a:r>
            <a:r>
              <a:rPr lang="zh-CN" altLang="en-US" sz="3600" b="0" i="0" dirty="0">
                <a:effectLst/>
                <a:latin typeface="-apple-system"/>
              </a:rPr>
              <a:t>。</a:t>
            </a:r>
            <a:r>
              <a:rPr lang="zh-CN" altLang="en-US" sz="2400" b="0" i="0" dirty="0">
                <a:solidFill>
                  <a:srgbClr val="FF0000"/>
                </a:solidFill>
                <a:effectLst/>
                <a:latin typeface="-apple-system"/>
              </a:rPr>
              <a:t>任务格式的差异可以解释为什么我们没有发现预测准确性的年龄差异</a:t>
            </a:r>
            <a:endParaRPr lang="zh-CN" altLang="en-US" sz="3600" dirty="0">
              <a:solidFill>
                <a:srgbClr val="FF0000"/>
              </a:solidFill>
            </a:endParaRPr>
          </a:p>
        </p:txBody>
      </p:sp>
      <p:sp>
        <p:nvSpPr>
          <p:cNvPr id="6" name="文本框 5">
            <a:extLst>
              <a:ext uri="{FF2B5EF4-FFF2-40B4-BE49-F238E27FC236}">
                <a16:creationId xmlns:a16="http://schemas.microsoft.com/office/drawing/2014/main" id="{4C4230F8-F17B-2260-6EB5-E70BE5128017}"/>
              </a:ext>
            </a:extLst>
          </p:cNvPr>
          <p:cNvSpPr txBox="1"/>
          <p:nvPr/>
        </p:nvSpPr>
        <p:spPr>
          <a:xfrm>
            <a:off x="213121" y="6237288"/>
            <a:ext cx="7854554" cy="400110"/>
          </a:xfrm>
          <a:prstGeom prst="rect">
            <a:avLst/>
          </a:prstGeom>
          <a:solidFill>
            <a:srgbClr val="FFFF00"/>
          </a:solidFill>
        </p:spPr>
        <p:txBody>
          <a:bodyPr wrap="square" rtlCol="0">
            <a:spAutoFit/>
          </a:bodyPr>
          <a:lstStyle/>
          <a:p>
            <a:r>
              <a:rPr lang="zh-CN" altLang="en-US" sz="2000" b="0" i="0" dirty="0">
                <a:solidFill>
                  <a:srgbClr val="1F1F1F"/>
                </a:solidFill>
                <a:effectLst/>
                <a:latin typeface="ElsevierGulliver"/>
              </a:rPr>
              <a:t>预测和</a:t>
            </a:r>
            <a:r>
              <a:rPr lang="zh-CN" altLang="en-US" sz="2000" b="0" i="0" dirty="0">
                <a:effectLst/>
                <a:latin typeface="-apple-system"/>
              </a:rPr>
              <a:t>事后预测</a:t>
            </a:r>
            <a:r>
              <a:rPr lang="zh-CN" altLang="en-US" sz="2000" b="0" i="0" dirty="0">
                <a:solidFill>
                  <a:srgbClr val="1F1F1F"/>
                </a:solidFill>
                <a:effectLst/>
                <a:latin typeface="ElsevierGulliver"/>
              </a:rPr>
              <a:t>时，四年级学生都会比二年级学生</a:t>
            </a:r>
            <a:r>
              <a:rPr lang="zh-CN" altLang="en-US" sz="2000" b="0" i="0" u="sng" dirty="0">
                <a:solidFill>
                  <a:srgbClr val="1F1F1F"/>
                </a:solidFill>
                <a:effectLst/>
                <a:latin typeface="ElsevierGulliver"/>
              </a:rPr>
              <a:t>更准确</a:t>
            </a:r>
            <a:r>
              <a:rPr lang="zh-CN" altLang="en-US" sz="2000" b="0" i="0" dirty="0">
                <a:solidFill>
                  <a:srgbClr val="FF0000"/>
                </a:solidFill>
                <a:effectLst/>
                <a:latin typeface="ElsevierGulliver"/>
              </a:rPr>
              <a:t>（假设 </a:t>
            </a:r>
            <a:r>
              <a:rPr lang="en-US" altLang="zh-CN" sz="2000" b="0" i="0" dirty="0">
                <a:solidFill>
                  <a:srgbClr val="FF0000"/>
                </a:solidFill>
                <a:effectLst/>
                <a:latin typeface="ElsevierGulliver"/>
              </a:rPr>
              <a:t>1</a:t>
            </a:r>
            <a:r>
              <a:rPr lang="zh-CN" altLang="en-US" sz="2000" b="0" i="0" dirty="0">
                <a:solidFill>
                  <a:srgbClr val="FF0000"/>
                </a:solidFill>
                <a:effectLst/>
                <a:latin typeface="ElsevierGulliver"/>
              </a:rPr>
              <a:t>）</a:t>
            </a:r>
            <a:endParaRPr lang="en-US" altLang="zh-CN" sz="2000" b="0" i="0" dirty="0">
              <a:solidFill>
                <a:srgbClr val="FF0000"/>
              </a:solidFill>
              <a:effectLst/>
              <a:latin typeface="ElsevierGulliver"/>
            </a:endParaRPr>
          </a:p>
        </p:txBody>
      </p:sp>
      <p:pic>
        <p:nvPicPr>
          <p:cNvPr id="5" name="图片 4">
            <a:extLst>
              <a:ext uri="{FF2B5EF4-FFF2-40B4-BE49-F238E27FC236}">
                <a16:creationId xmlns:a16="http://schemas.microsoft.com/office/drawing/2014/main" id="{833C1C7D-61B0-6BA3-2018-9DC5BFD0EF3C}"/>
              </a:ext>
            </a:extLst>
          </p:cNvPr>
          <p:cNvPicPr>
            <a:picLocks noChangeAspect="1"/>
          </p:cNvPicPr>
          <p:nvPr/>
        </p:nvPicPr>
        <p:blipFill>
          <a:blip r:embed="rId2"/>
          <a:stretch>
            <a:fillRect/>
          </a:stretch>
        </p:blipFill>
        <p:spPr>
          <a:xfrm>
            <a:off x="10779743" y="5913438"/>
            <a:ext cx="1288432" cy="888839"/>
          </a:xfrm>
          <a:prstGeom prst="rect">
            <a:avLst/>
          </a:prstGeom>
        </p:spPr>
      </p:pic>
      <p:pic>
        <p:nvPicPr>
          <p:cNvPr id="8" name="图片 7">
            <a:extLst>
              <a:ext uri="{FF2B5EF4-FFF2-40B4-BE49-F238E27FC236}">
                <a16:creationId xmlns:a16="http://schemas.microsoft.com/office/drawing/2014/main" id="{CA109155-5325-EC4B-7978-8511FAC0D208}"/>
              </a:ext>
            </a:extLst>
          </p:cNvPr>
          <p:cNvPicPr>
            <a:picLocks noChangeAspect="1"/>
          </p:cNvPicPr>
          <p:nvPr/>
        </p:nvPicPr>
        <p:blipFill>
          <a:blip r:embed="rId3"/>
          <a:stretch>
            <a:fillRect/>
          </a:stretch>
        </p:blipFill>
        <p:spPr>
          <a:xfrm>
            <a:off x="10269973" y="1025358"/>
            <a:ext cx="1798202" cy="888839"/>
          </a:xfrm>
          <a:prstGeom prst="rect">
            <a:avLst/>
          </a:prstGeom>
        </p:spPr>
      </p:pic>
    </p:spTree>
    <p:extLst>
      <p:ext uri="{BB962C8B-B14F-4D97-AF65-F5344CB8AC3E}">
        <p14:creationId xmlns:p14="http://schemas.microsoft.com/office/powerpoint/2010/main" val="2741853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37C7AC0-30B3-11C7-E04D-D43060AEE835}"/>
              </a:ext>
            </a:extLst>
          </p:cNvPr>
          <p:cNvSpPr>
            <a:spLocks noGrp="1"/>
          </p:cNvSpPr>
          <p:nvPr>
            <p:ph idx="1"/>
          </p:nvPr>
        </p:nvSpPr>
        <p:spPr>
          <a:xfrm>
            <a:off x="133349" y="1152525"/>
            <a:ext cx="11020425" cy="5295900"/>
          </a:xfrm>
        </p:spPr>
        <p:txBody>
          <a:bodyPr>
            <a:normAutofit/>
          </a:bodyPr>
          <a:lstStyle/>
          <a:p>
            <a:r>
              <a:rPr lang="zh-CN" altLang="en-US" sz="2400" b="0" i="0" dirty="0">
                <a:solidFill>
                  <a:schemeClr val="accent6"/>
                </a:solidFill>
                <a:effectLst/>
                <a:latin typeface="-apple-system"/>
              </a:rPr>
              <a:t>此研究</a:t>
            </a:r>
            <a:endParaRPr lang="en-US" altLang="zh-CN" sz="2400" b="0" i="0" dirty="0">
              <a:solidFill>
                <a:schemeClr val="accent6"/>
              </a:solidFill>
              <a:effectLst/>
              <a:latin typeface="-apple-system"/>
            </a:endParaRPr>
          </a:p>
          <a:p>
            <a:r>
              <a:rPr lang="zh-CN" altLang="en-US" sz="2400" b="0" i="0" dirty="0">
                <a:effectLst/>
                <a:latin typeface="-apple-system"/>
              </a:rPr>
              <a:t>我们的纵向研究结果表明，</a:t>
            </a:r>
            <a:r>
              <a:rPr lang="zh-CN" altLang="en-US" sz="2400" b="0" i="0" dirty="0">
                <a:solidFill>
                  <a:schemeClr val="accent6"/>
                </a:solidFill>
                <a:effectLst/>
                <a:latin typeface="-apple-system"/>
              </a:rPr>
              <a:t>预测准确性在一年内没有增加</a:t>
            </a:r>
            <a:r>
              <a:rPr lang="zh-CN" altLang="en-US" sz="2400" b="0" i="0" dirty="0">
                <a:effectLst/>
                <a:latin typeface="-apple-system"/>
              </a:rPr>
              <a:t>。</a:t>
            </a:r>
            <a:endParaRPr lang="en-US" altLang="zh-CN" sz="2400" b="0" i="0" dirty="0">
              <a:effectLst/>
              <a:latin typeface="-apple-system"/>
            </a:endParaRPr>
          </a:p>
          <a:p>
            <a:pPr marL="0" indent="0">
              <a:buNone/>
            </a:pPr>
            <a:endParaRPr lang="en-US" altLang="zh-CN" sz="2400" b="0" i="0" dirty="0">
              <a:effectLst/>
              <a:latin typeface="-apple-system"/>
            </a:endParaRPr>
          </a:p>
          <a:p>
            <a:r>
              <a:rPr lang="zh-CN" altLang="en-US" sz="2400" dirty="0">
                <a:solidFill>
                  <a:schemeClr val="accent6"/>
                </a:solidFill>
                <a:latin typeface="-apple-system"/>
              </a:rPr>
              <a:t>之前</a:t>
            </a:r>
            <a:endParaRPr lang="en-US" altLang="zh-CN" sz="2400" dirty="0">
              <a:solidFill>
                <a:schemeClr val="accent6"/>
              </a:solidFill>
              <a:latin typeface="-apple-system"/>
            </a:endParaRPr>
          </a:p>
          <a:p>
            <a:r>
              <a:rPr lang="zh-CN" altLang="en-US" sz="2400" b="0" i="0" dirty="0">
                <a:effectLst/>
                <a:latin typeface="-apple-system"/>
              </a:rPr>
              <a:t>对于成年人，</a:t>
            </a:r>
            <a:r>
              <a:rPr lang="zh-CN" altLang="en-US" sz="2400" b="0" i="0" dirty="0">
                <a:solidFill>
                  <a:schemeClr val="accent6"/>
                </a:solidFill>
                <a:effectLst/>
                <a:latin typeface="-apple-system"/>
              </a:rPr>
              <a:t>一些研究发现预测准确性有所提高</a:t>
            </a:r>
            <a:endParaRPr lang="en-US" altLang="zh-CN" sz="2400" b="0" i="0" dirty="0">
              <a:solidFill>
                <a:schemeClr val="accent6"/>
              </a:solidFill>
              <a:effectLst/>
              <a:latin typeface="-apple-system"/>
            </a:endParaRPr>
          </a:p>
          <a:p>
            <a:r>
              <a:rPr lang="zh-CN" altLang="en-US" sz="2400" b="0" i="0" dirty="0">
                <a:effectLst/>
                <a:latin typeface="-apple-system"/>
              </a:rPr>
              <a:t>而其他研究则没有显示出随着时间的推移有任何改善。</a:t>
            </a:r>
            <a:endParaRPr lang="en-US" altLang="zh-CN" sz="2400" b="0" i="0" dirty="0">
              <a:solidFill>
                <a:schemeClr val="accent6"/>
              </a:solidFill>
              <a:effectLst/>
              <a:latin typeface="-apple-system"/>
            </a:endParaRPr>
          </a:p>
          <a:p>
            <a:endParaRPr lang="en-US" altLang="zh-CN" sz="2400" dirty="0">
              <a:solidFill>
                <a:schemeClr val="accent6"/>
              </a:solidFill>
              <a:latin typeface="-apple-system"/>
            </a:endParaRPr>
          </a:p>
          <a:p>
            <a:r>
              <a:rPr lang="zh-CN" altLang="en-US" sz="2400" b="0" i="0" dirty="0">
                <a:solidFill>
                  <a:schemeClr val="accent6"/>
                </a:solidFill>
                <a:effectLst/>
                <a:latin typeface="-apple-system"/>
              </a:rPr>
              <a:t>原因：</a:t>
            </a:r>
            <a:endParaRPr lang="en-US" altLang="zh-CN" sz="2400" b="0" i="0" dirty="0">
              <a:solidFill>
                <a:schemeClr val="accent6"/>
              </a:solidFill>
              <a:effectLst/>
              <a:latin typeface="-apple-system"/>
            </a:endParaRPr>
          </a:p>
          <a:p>
            <a:r>
              <a:rPr lang="zh-CN" altLang="en-US" sz="2400" b="0" i="0" dirty="0">
                <a:effectLst/>
                <a:latin typeface="-apple-system"/>
              </a:rPr>
              <a:t>这些混合的结果可能是</a:t>
            </a:r>
            <a:r>
              <a:rPr lang="zh-CN" altLang="en-US" sz="2400" b="0" i="0" dirty="0">
                <a:solidFill>
                  <a:srgbClr val="FF0000"/>
                </a:solidFill>
                <a:effectLst/>
                <a:latin typeface="-apple-system"/>
              </a:rPr>
              <a:t>由于任务格式和测量之间的延迟</a:t>
            </a:r>
            <a:r>
              <a:rPr lang="zh-CN" altLang="en-US" b="0" i="0" dirty="0">
                <a:solidFill>
                  <a:schemeClr val="tx1"/>
                </a:solidFill>
                <a:effectLst/>
                <a:latin typeface="-apple-system"/>
              </a:rPr>
              <a:t>（间隔时间不同）</a:t>
            </a:r>
            <a:r>
              <a:rPr lang="zh-CN" altLang="en-US" sz="2400" b="0" i="0" dirty="0">
                <a:solidFill>
                  <a:srgbClr val="FF0000"/>
                </a:solidFill>
                <a:effectLst/>
                <a:latin typeface="-apple-system"/>
              </a:rPr>
              <a:t>造成的</a:t>
            </a:r>
            <a:r>
              <a:rPr lang="zh-CN" altLang="en-US" sz="2400" b="0" i="0" dirty="0">
                <a:effectLst/>
                <a:latin typeface="-apple-system"/>
              </a:rPr>
              <a:t>。</a:t>
            </a:r>
            <a:endParaRPr lang="en-US" altLang="zh-CN" sz="2400" b="0" i="0" dirty="0">
              <a:effectLst/>
              <a:latin typeface="-apple-system"/>
            </a:endParaRPr>
          </a:p>
          <a:p>
            <a:r>
              <a:rPr lang="zh-CN" altLang="en-US" sz="2400" dirty="0">
                <a:latin typeface="-apple-system"/>
              </a:rPr>
              <a:t>（</a:t>
            </a:r>
            <a:r>
              <a:rPr lang="zh-CN" altLang="en-US" sz="2400" b="0" i="0" dirty="0">
                <a:effectLst/>
                <a:latin typeface="-apple-system"/>
              </a:rPr>
              <a:t>特别是，之前研究：关于在一天内使用多个测量的词对回忆任务的研究，似乎证明了预测的改进。）</a:t>
            </a:r>
            <a:endParaRPr lang="en-US" altLang="zh-CN" sz="2400" b="0" i="0" dirty="0">
              <a:effectLst/>
              <a:latin typeface="-apple-system"/>
            </a:endParaRPr>
          </a:p>
        </p:txBody>
      </p:sp>
      <p:pic>
        <p:nvPicPr>
          <p:cNvPr id="6" name="图片 5">
            <a:extLst>
              <a:ext uri="{FF2B5EF4-FFF2-40B4-BE49-F238E27FC236}">
                <a16:creationId xmlns:a16="http://schemas.microsoft.com/office/drawing/2014/main" id="{3EF52436-3837-BE34-9383-456092BE24C0}"/>
              </a:ext>
            </a:extLst>
          </p:cNvPr>
          <p:cNvPicPr>
            <a:picLocks noChangeAspect="1"/>
          </p:cNvPicPr>
          <p:nvPr/>
        </p:nvPicPr>
        <p:blipFill>
          <a:blip r:embed="rId2"/>
          <a:stretch>
            <a:fillRect/>
          </a:stretch>
        </p:blipFill>
        <p:spPr>
          <a:xfrm>
            <a:off x="10212321" y="1047750"/>
            <a:ext cx="1636779" cy="1152525"/>
          </a:xfrm>
          <a:prstGeom prst="rect">
            <a:avLst/>
          </a:prstGeom>
        </p:spPr>
      </p:pic>
      <p:sp>
        <p:nvSpPr>
          <p:cNvPr id="7" name="标题 1">
            <a:extLst>
              <a:ext uri="{FF2B5EF4-FFF2-40B4-BE49-F238E27FC236}">
                <a16:creationId xmlns:a16="http://schemas.microsoft.com/office/drawing/2014/main" id="{D37157FC-D4C5-CD72-2F99-6EDE3FF2C1B7}"/>
              </a:ext>
            </a:extLst>
          </p:cNvPr>
          <p:cNvSpPr>
            <a:spLocks noGrp="1"/>
          </p:cNvSpPr>
          <p:nvPr>
            <p:ph type="title"/>
          </p:nvPr>
        </p:nvSpPr>
        <p:spPr>
          <a:xfrm>
            <a:off x="152320" y="169863"/>
            <a:ext cx="11353800" cy="739774"/>
          </a:xfrm>
        </p:spPr>
        <p:txBody>
          <a:bodyPr>
            <a:normAutofit fontScale="90000"/>
          </a:bodyPr>
          <a:lstStyle/>
          <a:p>
            <a:r>
              <a:rPr lang="en-US" altLang="zh-CN" cap="none" dirty="0">
                <a:latin typeface="Arial" panose="020B0604020202020204" pitchFamily="34" charset="0"/>
                <a:cs typeface="Arial" panose="020B0604020202020204" pitchFamily="34" charset="0"/>
              </a:rPr>
              <a:t>Discussion-</a:t>
            </a:r>
            <a:r>
              <a:rPr lang="en-US" altLang="zh-CN" cap="none" dirty="0">
                <a:solidFill>
                  <a:srgbClr val="FF0000"/>
                </a:solidFill>
                <a:latin typeface="Arial" panose="020B0604020202020204" pitchFamily="34" charset="0"/>
                <a:cs typeface="Arial" panose="020B0604020202020204" pitchFamily="34" charset="0"/>
              </a:rPr>
              <a:t>accuracy of predictions and </a:t>
            </a:r>
            <a:r>
              <a:rPr lang="en-US" altLang="zh-CN" cap="none" dirty="0" err="1">
                <a:solidFill>
                  <a:srgbClr val="FF0000"/>
                </a:solidFill>
                <a:latin typeface="Arial" panose="020B0604020202020204" pitchFamily="34" charset="0"/>
                <a:cs typeface="Arial" panose="020B0604020202020204" pitchFamily="34" charset="0"/>
              </a:rPr>
              <a:t>postdictions</a:t>
            </a:r>
            <a:br>
              <a:rPr lang="en-US" altLang="zh-CN" cap="none" dirty="0">
                <a:solidFill>
                  <a:srgbClr val="FF0000"/>
                </a:solidFill>
                <a:latin typeface="Arial" panose="020B0604020202020204" pitchFamily="34" charset="0"/>
                <a:cs typeface="Arial" panose="020B0604020202020204" pitchFamily="34" charset="0"/>
              </a:rPr>
            </a:br>
            <a:r>
              <a:rPr lang="zh-CN" altLang="en-US" cap="none" dirty="0">
                <a:solidFill>
                  <a:schemeClr val="tx1"/>
                </a:solidFill>
                <a:latin typeface="Arial" panose="020B0604020202020204" pitchFamily="34" charset="0"/>
                <a:cs typeface="Arial" panose="020B0604020202020204" pitchFamily="34" charset="0"/>
              </a:rPr>
              <a:t>讨论</a:t>
            </a:r>
            <a:r>
              <a:rPr lang="en-US" altLang="zh-CN" cap="none" dirty="0">
                <a:solidFill>
                  <a:schemeClr val="tx1"/>
                </a:solidFill>
                <a:latin typeface="Arial" panose="020B0604020202020204" pitchFamily="34" charset="0"/>
                <a:cs typeface="Arial" panose="020B0604020202020204" pitchFamily="34" charset="0"/>
              </a:rPr>
              <a:t>-</a:t>
            </a:r>
            <a:r>
              <a:rPr lang="zh-CN" altLang="en-US" b="0" i="0" dirty="0">
                <a:solidFill>
                  <a:srgbClr val="FF0000"/>
                </a:solidFill>
                <a:effectLst/>
                <a:latin typeface="-apple-system"/>
              </a:rPr>
              <a:t>预测和事后预测的准确性</a:t>
            </a:r>
            <a:endParaRPr lang="zh-CN" altLang="en-US" cap="none"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730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CDC76D0-BB83-102E-8CC4-29339868D404}"/>
              </a:ext>
            </a:extLst>
          </p:cNvPr>
          <p:cNvSpPr>
            <a:spLocks noGrp="1"/>
          </p:cNvSpPr>
          <p:nvPr>
            <p:ph idx="1"/>
          </p:nvPr>
        </p:nvSpPr>
        <p:spPr>
          <a:xfrm>
            <a:off x="0" y="1084659"/>
            <a:ext cx="11753850" cy="4688681"/>
          </a:xfrm>
        </p:spPr>
        <p:txBody>
          <a:bodyPr>
            <a:normAutofit/>
          </a:bodyPr>
          <a:lstStyle/>
          <a:p>
            <a:r>
              <a:rPr lang="zh-CN" altLang="en-US" sz="2800" b="0" i="0" dirty="0">
                <a:solidFill>
                  <a:srgbClr val="FF0000"/>
                </a:solidFill>
                <a:effectLst/>
                <a:latin typeface="-apple-system"/>
              </a:rPr>
              <a:t>本研究</a:t>
            </a:r>
            <a:endParaRPr lang="en-US" altLang="zh-CN" sz="2800" b="0" i="0" dirty="0">
              <a:solidFill>
                <a:srgbClr val="FF0000"/>
              </a:solidFill>
              <a:effectLst/>
              <a:latin typeface="-apple-system"/>
            </a:endParaRPr>
          </a:p>
          <a:p>
            <a:r>
              <a:rPr lang="zh-CN" altLang="en-US" sz="2800" b="0" i="0" dirty="0">
                <a:effectLst/>
                <a:latin typeface="-apple-system"/>
              </a:rPr>
              <a:t>四年级学生的事后预测准确率高于二年级学生（</a:t>
            </a:r>
            <a:r>
              <a:rPr lang="en-US" altLang="zh-CN" sz="2800" b="0" i="0" dirty="0">
                <a:effectLst/>
                <a:latin typeface="-apple-system"/>
              </a:rPr>
              <a:t>T1</a:t>
            </a:r>
            <a:r>
              <a:rPr lang="zh-CN" altLang="en-US" sz="2800" b="0" i="0" dirty="0">
                <a:effectLst/>
                <a:latin typeface="-apple-system"/>
              </a:rPr>
              <a:t>时</a:t>
            </a:r>
            <a:r>
              <a:rPr lang="zh-CN" altLang="en-US" sz="1300" b="0" i="0" dirty="0">
                <a:effectLst/>
                <a:latin typeface="-apple-system"/>
              </a:rPr>
              <a:t>自</a:t>
            </a:r>
            <a:r>
              <a:rPr lang="zh-CN" altLang="en-US" sz="2800" b="0" i="0" dirty="0">
                <a:effectLst/>
                <a:latin typeface="-apple-system"/>
              </a:rPr>
              <a:t>）。发现了年龄差异。</a:t>
            </a:r>
            <a:endParaRPr lang="en-US" altLang="zh-CN" sz="2800" b="0" i="0" dirty="0">
              <a:effectLst/>
              <a:latin typeface="-apple-system"/>
            </a:endParaRPr>
          </a:p>
          <a:p>
            <a:r>
              <a:rPr lang="zh-CN" altLang="en-US" sz="2800" b="0" i="0" dirty="0">
                <a:solidFill>
                  <a:srgbClr val="FF0000"/>
                </a:solidFill>
                <a:effectLst/>
                <a:latin typeface="-apple-system"/>
              </a:rPr>
              <a:t>二年级学生的事后预测准确率有所提高，但四年级学生并非如此，</a:t>
            </a:r>
            <a:endParaRPr lang="en-US" altLang="zh-CN" sz="2800" b="0" i="0" dirty="0">
              <a:solidFill>
                <a:srgbClr val="FF0000"/>
              </a:solidFill>
              <a:effectLst/>
              <a:latin typeface="-apple-system"/>
            </a:endParaRPr>
          </a:p>
          <a:p>
            <a:endParaRPr lang="en-US" altLang="zh-CN" sz="2800" b="0" i="0" dirty="0">
              <a:solidFill>
                <a:srgbClr val="FF0000"/>
              </a:solidFill>
              <a:effectLst/>
              <a:latin typeface="-apple-system"/>
            </a:endParaRPr>
          </a:p>
          <a:p>
            <a:r>
              <a:rPr lang="zh-CN" altLang="en-US" sz="2800" b="0" i="0" dirty="0">
                <a:solidFill>
                  <a:srgbClr val="FF0000"/>
                </a:solidFill>
                <a:effectLst/>
                <a:latin typeface="-apple-system"/>
              </a:rPr>
              <a:t>得出结论</a:t>
            </a:r>
            <a:endParaRPr lang="en-US" altLang="zh-CN" sz="2800" b="0" i="0" dirty="0">
              <a:solidFill>
                <a:srgbClr val="FF0000"/>
              </a:solidFill>
              <a:effectLst/>
              <a:latin typeface="-apple-system"/>
            </a:endParaRPr>
          </a:p>
          <a:p>
            <a:r>
              <a:rPr lang="zh-CN" altLang="en-US" sz="2800" b="0" i="0" dirty="0">
                <a:effectLst/>
                <a:latin typeface="-apple-system"/>
              </a:rPr>
              <a:t>这一发现可能表明，</a:t>
            </a:r>
            <a:r>
              <a:rPr lang="zh-CN" altLang="en-US" sz="2800" b="0" i="0" dirty="0">
                <a:solidFill>
                  <a:srgbClr val="FF0000"/>
                </a:solidFill>
                <a:effectLst/>
                <a:latin typeface="-apple-system"/>
              </a:rPr>
              <a:t>儿童事后预测的能力主要是在二年级和三年级之间发展起来的</a:t>
            </a:r>
            <a:r>
              <a:rPr lang="zh-CN" altLang="en-US" sz="2800" b="0" i="0" dirty="0">
                <a:effectLst/>
                <a:latin typeface="-apple-system"/>
              </a:rPr>
              <a:t>。</a:t>
            </a:r>
            <a:endParaRPr lang="en-US" altLang="zh-CN" sz="2800" b="0" i="0" dirty="0">
              <a:effectLst/>
              <a:latin typeface="-apple-system"/>
            </a:endParaRPr>
          </a:p>
        </p:txBody>
      </p:sp>
      <p:sp>
        <p:nvSpPr>
          <p:cNvPr id="8" name="标题 1">
            <a:extLst>
              <a:ext uri="{FF2B5EF4-FFF2-40B4-BE49-F238E27FC236}">
                <a16:creationId xmlns:a16="http://schemas.microsoft.com/office/drawing/2014/main" id="{10D362A6-7C9D-4765-D29F-FC69CB6D0C4B}"/>
              </a:ext>
            </a:extLst>
          </p:cNvPr>
          <p:cNvSpPr>
            <a:spLocks noGrp="1"/>
          </p:cNvSpPr>
          <p:nvPr>
            <p:ph type="title"/>
          </p:nvPr>
        </p:nvSpPr>
        <p:spPr>
          <a:xfrm>
            <a:off x="152320" y="169863"/>
            <a:ext cx="11353800" cy="739774"/>
          </a:xfrm>
        </p:spPr>
        <p:txBody>
          <a:bodyPr>
            <a:normAutofit fontScale="90000"/>
          </a:bodyPr>
          <a:lstStyle/>
          <a:p>
            <a:r>
              <a:rPr lang="en-US" altLang="zh-CN" cap="none" dirty="0">
                <a:latin typeface="Arial" panose="020B0604020202020204" pitchFamily="34" charset="0"/>
                <a:cs typeface="Arial" panose="020B0604020202020204" pitchFamily="34" charset="0"/>
              </a:rPr>
              <a:t>Discussion-</a:t>
            </a:r>
            <a:r>
              <a:rPr lang="en-US" altLang="zh-CN" cap="none" dirty="0">
                <a:solidFill>
                  <a:srgbClr val="FF0000"/>
                </a:solidFill>
                <a:latin typeface="Arial" panose="020B0604020202020204" pitchFamily="34" charset="0"/>
                <a:cs typeface="Arial" panose="020B0604020202020204" pitchFamily="34" charset="0"/>
              </a:rPr>
              <a:t>accuracy of predictions and </a:t>
            </a:r>
            <a:r>
              <a:rPr lang="en-US" altLang="zh-CN" cap="none" dirty="0" err="1">
                <a:solidFill>
                  <a:srgbClr val="FF0000"/>
                </a:solidFill>
                <a:latin typeface="Arial" panose="020B0604020202020204" pitchFamily="34" charset="0"/>
                <a:cs typeface="Arial" panose="020B0604020202020204" pitchFamily="34" charset="0"/>
              </a:rPr>
              <a:t>postdictions</a:t>
            </a:r>
            <a:br>
              <a:rPr lang="en-US" altLang="zh-CN" cap="none" dirty="0">
                <a:solidFill>
                  <a:srgbClr val="FF0000"/>
                </a:solidFill>
                <a:latin typeface="Arial" panose="020B0604020202020204" pitchFamily="34" charset="0"/>
                <a:cs typeface="Arial" panose="020B0604020202020204" pitchFamily="34" charset="0"/>
              </a:rPr>
            </a:br>
            <a:r>
              <a:rPr lang="zh-CN" altLang="en-US" cap="none" dirty="0">
                <a:solidFill>
                  <a:schemeClr val="tx1"/>
                </a:solidFill>
                <a:latin typeface="Arial" panose="020B0604020202020204" pitchFamily="34" charset="0"/>
                <a:cs typeface="Arial" panose="020B0604020202020204" pitchFamily="34" charset="0"/>
              </a:rPr>
              <a:t>讨论</a:t>
            </a:r>
            <a:r>
              <a:rPr lang="en-US" altLang="zh-CN" cap="none" dirty="0">
                <a:solidFill>
                  <a:schemeClr val="tx1"/>
                </a:solidFill>
                <a:latin typeface="Arial" panose="020B0604020202020204" pitchFamily="34" charset="0"/>
                <a:cs typeface="Arial" panose="020B0604020202020204" pitchFamily="34" charset="0"/>
              </a:rPr>
              <a:t>-</a:t>
            </a:r>
            <a:r>
              <a:rPr lang="zh-CN" altLang="en-US" b="0" i="0" dirty="0">
                <a:solidFill>
                  <a:srgbClr val="FF0000"/>
                </a:solidFill>
                <a:effectLst/>
                <a:latin typeface="-apple-system"/>
              </a:rPr>
              <a:t>预测和事后预测的准确性</a:t>
            </a:r>
            <a:endParaRPr lang="zh-CN" altLang="en-US" cap="none" dirty="0">
              <a:solidFill>
                <a:srgbClr val="FF0000"/>
              </a:solidFill>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10396782-8B4F-3832-C718-375C2373DE11}"/>
              </a:ext>
            </a:extLst>
          </p:cNvPr>
          <p:cNvPicPr>
            <a:picLocks noChangeAspect="1"/>
          </p:cNvPicPr>
          <p:nvPr/>
        </p:nvPicPr>
        <p:blipFill>
          <a:blip r:embed="rId2"/>
          <a:stretch>
            <a:fillRect/>
          </a:stretch>
        </p:blipFill>
        <p:spPr>
          <a:xfrm>
            <a:off x="10534570" y="5623147"/>
            <a:ext cx="1552655" cy="1064990"/>
          </a:xfrm>
          <a:prstGeom prst="rect">
            <a:avLst/>
          </a:prstGeom>
        </p:spPr>
      </p:pic>
    </p:spTree>
    <p:extLst>
      <p:ext uri="{BB962C8B-B14F-4D97-AF65-F5344CB8AC3E}">
        <p14:creationId xmlns:p14="http://schemas.microsoft.com/office/powerpoint/2010/main" val="1409306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2453A1-B1D5-6D55-EC6D-2153D6F6FBED}"/>
              </a:ext>
            </a:extLst>
          </p:cNvPr>
          <p:cNvSpPr>
            <a:spLocks noGrp="1"/>
          </p:cNvSpPr>
          <p:nvPr>
            <p:ph type="title"/>
          </p:nvPr>
        </p:nvSpPr>
        <p:spPr>
          <a:xfrm>
            <a:off x="295275" y="18255"/>
            <a:ext cx="11049000" cy="953295"/>
          </a:xfrm>
        </p:spPr>
        <p:txBody>
          <a:bodyPr>
            <a:normAutofit fontScale="90000"/>
          </a:bodyPr>
          <a:lstStyle/>
          <a:p>
            <a:r>
              <a:rPr lang="en-US" altLang="zh-CN" sz="2700" cap="none" dirty="0">
                <a:solidFill>
                  <a:schemeClr val="tx1"/>
                </a:solidFill>
                <a:latin typeface="Arial" panose="020B0604020202020204" pitchFamily="34" charset="0"/>
                <a:cs typeface="Arial" panose="020B0604020202020204" pitchFamily="34" charset="0"/>
              </a:rPr>
              <a:t>Discussion-</a:t>
            </a:r>
            <a:r>
              <a:rPr lang="en-US" altLang="zh-CN" sz="2700" b="0" i="0" cap="none" dirty="0">
                <a:solidFill>
                  <a:srgbClr val="FF0000"/>
                </a:solidFill>
                <a:effectLst/>
                <a:latin typeface="Arial" panose="020B0604020202020204" pitchFamily="34" charset="0"/>
                <a:cs typeface="Arial" panose="020B0604020202020204" pitchFamily="34" charset="0"/>
              </a:rPr>
              <a:t>longitudinal monitoring judgment stability</a:t>
            </a:r>
            <a:br>
              <a:rPr lang="en-US" altLang="zh-CN" sz="3200" b="0" i="0" cap="none" dirty="0">
                <a:solidFill>
                  <a:schemeClr val="accent6"/>
                </a:solidFill>
                <a:effectLst/>
                <a:latin typeface="Arial" panose="020B0604020202020204" pitchFamily="34" charset="0"/>
                <a:cs typeface="Arial" panose="020B0604020202020204" pitchFamily="34" charset="0"/>
              </a:rPr>
            </a:br>
            <a:r>
              <a:rPr lang="zh-CN" altLang="en-US" sz="2700" cap="none" dirty="0">
                <a:solidFill>
                  <a:schemeClr val="tx1"/>
                </a:solidFill>
                <a:latin typeface="Arial" panose="020B0604020202020204" pitchFamily="34" charset="0"/>
                <a:cs typeface="Arial" panose="020B0604020202020204" pitchFamily="34" charset="0"/>
              </a:rPr>
              <a:t>讨论</a:t>
            </a:r>
            <a:r>
              <a:rPr lang="en-US" altLang="zh-CN" sz="2700" cap="none" dirty="0">
                <a:solidFill>
                  <a:schemeClr val="tx1"/>
                </a:solidFill>
                <a:latin typeface="Arial" panose="020B0604020202020204" pitchFamily="34" charset="0"/>
                <a:cs typeface="Arial" panose="020B0604020202020204" pitchFamily="34" charset="0"/>
              </a:rPr>
              <a:t>-</a:t>
            </a:r>
            <a:r>
              <a:rPr lang="zh-CN" altLang="en-US" sz="2700" b="0" i="0" dirty="0">
                <a:solidFill>
                  <a:srgbClr val="FF0000"/>
                </a:solidFill>
                <a:effectLst/>
                <a:latin typeface="-apple-system"/>
              </a:rPr>
              <a:t>纵向监测判断稳定性</a:t>
            </a:r>
            <a:endParaRPr lang="zh-CN" altLang="en-US" sz="3200" cap="none" dirty="0">
              <a:solidFill>
                <a:srgbClr val="FF0000"/>
              </a:solidFill>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9B1E8A0E-2785-000C-0793-A4122CF82070}"/>
              </a:ext>
            </a:extLst>
          </p:cNvPr>
          <p:cNvSpPr>
            <a:spLocks noGrp="1"/>
          </p:cNvSpPr>
          <p:nvPr>
            <p:ph idx="1"/>
          </p:nvPr>
        </p:nvSpPr>
        <p:spPr>
          <a:xfrm>
            <a:off x="295275" y="1253330"/>
            <a:ext cx="10515600" cy="5376070"/>
          </a:xfrm>
        </p:spPr>
        <p:txBody>
          <a:bodyPr>
            <a:normAutofit fontScale="92500"/>
          </a:bodyPr>
          <a:lstStyle/>
          <a:p>
            <a:r>
              <a:rPr lang="zh-CN" altLang="en-US" sz="2400" b="0" i="0" dirty="0">
                <a:effectLst/>
                <a:latin typeface="-apple-system"/>
              </a:rPr>
              <a:t>对于</a:t>
            </a:r>
            <a:r>
              <a:rPr lang="zh-CN" altLang="en-US" sz="2400" b="0" i="0" dirty="0">
                <a:solidFill>
                  <a:srgbClr val="FF0000"/>
                </a:solidFill>
                <a:effectLst/>
                <a:latin typeface="-apple-system"/>
              </a:rPr>
              <a:t>预测，</a:t>
            </a:r>
            <a:r>
              <a:rPr lang="zh-CN" altLang="en-US" sz="2400" b="0" i="0" dirty="0">
                <a:effectLst/>
                <a:latin typeface="-apple-system"/>
              </a:rPr>
              <a:t>二年级和四年级学生的（</a:t>
            </a:r>
            <a:r>
              <a:rPr lang="en-US" altLang="zh-CN" sz="2400" b="0" i="0" dirty="0">
                <a:effectLst/>
                <a:latin typeface="-apple-system"/>
              </a:rPr>
              <a:t> T1&amp;T2 </a:t>
            </a:r>
            <a:r>
              <a:rPr lang="zh-CN" altLang="en-US" sz="2400" b="0" i="0" dirty="0">
                <a:effectLst/>
                <a:latin typeface="-apple-system"/>
              </a:rPr>
              <a:t>）相关值分别为 </a:t>
            </a:r>
            <a:r>
              <a:rPr lang="en-US" altLang="zh-CN" sz="2400" b="0" i="0" dirty="0">
                <a:effectLst/>
                <a:latin typeface="-apple-system"/>
              </a:rPr>
              <a:t>0.40 </a:t>
            </a:r>
            <a:r>
              <a:rPr lang="zh-CN" altLang="en-US" sz="2400" b="0" i="0" dirty="0">
                <a:effectLst/>
                <a:latin typeface="-apple-system"/>
              </a:rPr>
              <a:t>和 </a:t>
            </a:r>
            <a:r>
              <a:rPr lang="en-US" altLang="zh-CN" sz="2400" b="0" i="0" dirty="0">
                <a:effectLst/>
                <a:latin typeface="-apple-system"/>
              </a:rPr>
              <a:t>0.41</a:t>
            </a:r>
            <a:r>
              <a:rPr lang="zh-CN" altLang="en-US" sz="2400" b="0" i="0" dirty="0">
                <a:effectLst/>
                <a:latin typeface="-apple-system"/>
              </a:rPr>
              <a:t>；</a:t>
            </a:r>
            <a:endParaRPr lang="en-US" altLang="zh-CN" sz="2400" b="0" i="0" dirty="0">
              <a:effectLst/>
              <a:latin typeface="-apple-system"/>
            </a:endParaRPr>
          </a:p>
          <a:p>
            <a:r>
              <a:rPr lang="zh-CN" altLang="en-US" sz="2400" b="0" i="0" dirty="0">
                <a:effectLst/>
                <a:latin typeface="-apple-system"/>
              </a:rPr>
              <a:t>对于</a:t>
            </a:r>
            <a:r>
              <a:rPr lang="zh-CN" altLang="en-US" sz="2400" b="0" i="0" dirty="0">
                <a:solidFill>
                  <a:srgbClr val="FF0000"/>
                </a:solidFill>
                <a:effectLst/>
                <a:latin typeface="-apple-system"/>
              </a:rPr>
              <a:t>事后预测，</a:t>
            </a:r>
            <a:r>
              <a:rPr lang="zh-CN" altLang="en-US" sz="2400" b="0" i="0" dirty="0">
                <a:effectLst/>
                <a:latin typeface="-apple-system"/>
              </a:rPr>
              <a:t>二年级和四年级学生的（</a:t>
            </a:r>
            <a:r>
              <a:rPr lang="en-US" altLang="zh-CN" sz="2400" b="0" i="0" dirty="0">
                <a:effectLst/>
                <a:latin typeface="-apple-system"/>
              </a:rPr>
              <a:t>T1&amp;T2</a:t>
            </a:r>
            <a:r>
              <a:rPr lang="zh-CN" altLang="en-US" sz="2400" b="0" i="0" dirty="0">
                <a:effectLst/>
                <a:latin typeface="-apple-system"/>
              </a:rPr>
              <a:t>）相关值分别为 </a:t>
            </a:r>
            <a:r>
              <a:rPr lang="en-US" altLang="zh-CN" sz="2400" b="0" i="0" dirty="0">
                <a:effectLst/>
                <a:latin typeface="-apple-system"/>
              </a:rPr>
              <a:t>0.49</a:t>
            </a:r>
            <a:r>
              <a:rPr lang="zh-CN" altLang="en-US" sz="2400" b="0" i="0" dirty="0">
                <a:effectLst/>
                <a:latin typeface="-apple-system"/>
              </a:rPr>
              <a:t>和</a:t>
            </a:r>
            <a:r>
              <a:rPr lang="en-US" altLang="zh-CN" sz="2400" b="0" i="0" dirty="0">
                <a:effectLst/>
                <a:latin typeface="-apple-system"/>
              </a:rPr>
              <a:t>0.52</a:t>
            </a:r>
            <a:r>
              <a:rPr lang="zh-CN" altLang="en-US" sz="2400" b="0" i="0" dirty="0">
                <a:effectLst/>
                <a:latin typeface="-apple-system"/>
              </a:rPr>
              <a:t>。</a:t>
            </a:r>
            <a:endParaRPr lang="en-US" altLang="zh-CN" sz="2400" b="0" i="0" dirty="0">
              <a:effectLst/>
              <a:latin typeface="-apple-system"/>
            </a:endParaRPr>
          </a:p>
          <a:p>
            <a:r>
              <a:rPr lang="zh-CN" altLang="en-US" sz="2400" b="0" i="0" dirty="0">
                <a:solidFill>
                  <a:srgbClr val="00B050"/>
                </a:solidFill>
                <a:effectLst/>
                <a:latin typeface="-apple-system"/>
              </a:rPr>
              <a:t>这表明儿童判断的排序并没有随着时间的推移而发生实质性变化</a:t>
            </a:r>
            <a:r>
              <a:rPr lang="zh-CN" altLang="en-US" sz="2400" b="0" i="0" dirty="0">
                <a:effectLst/>
                <a:latin typeface="-apple-system"/>
              </a:rPr>
              <a:t>。</a:t>
            </a:r>
            <a:r>
              <a:rPr lang="zh-CN" altLang="en-US" sz="1200" b="0" i="0" dirty="0">
                <a:effectLst/>
                <a:latin typeface="-apple-system"/>
              </a:rPr>
              <a:t>（如何表明，都是中等相关？）</a:t>
            </a:r>
            <a:endParaRPr lang="en-US" altLang="zh-CN" sz="1200" b="0" i="0" dirty="0">
              <a:effectLst/>
              <a:latin typeface="-apple-system"/>
            </a:endParaRPr>
          </a:p>
          <a:p>
            <a:endParaRPr lang="en-US" altLang="zh-CN" sz="2400" dirty="0">
              <a:solidFill>
                <a:schemeClr val="tx1"/>
              </a:solidFill>
              <a:latin typeface="-apple-system"/>
            </a:endParaRPr>
          </a:p>
          <a:p>
            <a:r>
              <a:rPr lang="zh-CN" altLang="en-US" sz="2400" b="0" i="0" dirty="0">
                <a:solidFill>
                  <a:schemeClr val="bg2"/>
                </a:solidFill>
                <a:effectLst/>
                <a:latin typeface="-apple-system"/>
              </a:rPr>
              <a:t>就实际表现而言，二年级学生的稳定性相当低，四年级学生的稳定性只有低到中等，这意味着孩子们的任务表现随着时间的推移变化比他们的判断变化更大</a:t>
            </a:r>
            <a:endParaRPr lang="en-US" altLang="zh-CN" sz="2400" b="0" i="0" dirty="0">
              <a:solidFill>
                <a:schemeClr val="bg2"/>
              </a:solidFill>
              <a:effectLst/>
              <a:latin typeface="-apple-system"/>
            </a:endParaRPr>
          </a:p>
          <a:p>
            <a:endParaRPr lang="en-US" altLang="zh-CN" sz="2400" dirty="0">
              <a:solidFill>
                <a:schemeClr val="bg2"/>
              </a:solidFill>
              <a:latin typeface="-apple-system"/>
            </a:endParaRPr>
          </a:p>
          <a:p>
            <a:r>
              <a:rPr lang="zh-CN" altLang="en-US" sz="2400" b="0" i="0" dirty="0">
                <a:solidFill>
                  <a:schemeClr val="bg2"/>
                </a:solidFill>
                <a:effectLst/>
                <a:latin typeface="-apple-system"/>
              </a:rPr>
              <a:t>此外，预测和事后预测的稳定性之间没有显著差异。</a:t>
            </a:r>
            <a:endParaRPr lang="en-US" altLang="zh-CN" sz="2400" b="0" i="0" dirty="0">
              <a:solidFill>
                <a:schemeClr val="bg2"/>
              </a:solidFill>
              <a:effectLst/>
              <a:latin typeface="-apple-system"/>
            </a:endParaRPr>
          </a:p>
          <a:p>
            <a:r>
              <a:rPr lang="zh-CN" altLang="en-US" sz="2400" b="0" i="0" dirty="0">
                <a:solidFill>
                  <a:schemeClr val="bg2"/>
                </a:solidFill>
                <a:effectLst/>
                <a:latin typeface="-apple-system"/>
              </a:rPr>
              <a:t>也就是说，尽管事后预测似乎对表现差异更敏感（即事后预测比预测更准确地反映实际表现），</a:t>
            </a:r>
            <a:endParaRPr lang="en-US" altLang="zh-CN" sz="2400" b="0" i="0" dirty="0">
              <a:solidFill>
                <a:schemeClr val="bg2"/>
              </a:solidFill>
              <a:effectLst/>
              <a:latin typeface="-apple-system"/>
            </a:endParaRPr>
          </a:p>
          <a:p>
            <a:r>
              <a:rPr lang="zh-CN" altLang="en-US" sz="2400" b="0" i="0" dirty="0">
                <a:effectLst/>
                <a:latin typeface="-apple-system"/>
              </a:rPr>
              <a:t>说明</a:t>
            </a:r>
            <a:r>
              <a:rPr lang="zh-CN" altLang="en-US" sz="2400" b="0" i="0" dirty="0">
                <a:solidFill>
                  <a:srgbClr val="FF0000"/>
                </a:solidFill>
                <a:effectLst/>
                <a:latin typeface="-apple-system"/>
              </a:rPr>
              <a:t>这些判断也是基于习惯性判断倾向</a:t>
            </a:r>
            <a:r>
              <a:rPr lang="zh-CN" altLang="en-US" sz="2400" b="0" i="0" dirty="0">
                <a:solidFill>
                  <a:schemeClr val="tx1"/>
                </a:solidFill>
                <a:effectLst/>
                <a:latin typeface="-apple-system"/>
              </a:rPr>
              <a:t>（因为没发生实质性变化）</a:t>
            </a:r>
            <a:r>
              <a:rPr lang="zh-CN" altLang="en-US" sz="2400" b="0" i="0" dirty="0">
                <a:effectLst/>
                <a:latin typeface="-apple-system"/>
              </a:rPr>
              <a:t>。</a:t>
            </a:r>
            <a:endParaRPr lang="en-US" altLang="zh-CN" sz="2400" b="0" i="0" dirty="0">
              <a:effectLst/>
              <a:latin typeface="-apple-system"/>
            </a:endParaRPr>
          </a:p>
          <a:p>
            <a:r>
              <a:rPr lang="zh-CN" altLang="en-US" sz="2400" b="0" i="0" dirty="0">
                <a:effectLst/>
                <a:latin typeface="-apple-system"/>
              </a:rPr>
              <a:t>这些发现意味着</a:t>
            </a:r>
            <a:r>
              <a:rPr lang="zh-CN" altLang="en-US" sz="2400" b="0" i="0" dirty="0">
                <a:solidFill>
                  <a:srgbClr val="FF0000"/>
                </a:solidFill>
                <a:effectLst/>
                <a:latin typeface="-apple-system"/>
              </a:rPr>
              <a:t>可变的测试经验</a:t>
            </a:r>
            <a:r>
              <a:rPr lang="zh-CN" altLang="en-US" sz="2400" b="0" i="0" dirty="0">
                <a:effectLst/>
                <a:latin typeface="-apple-system"/>
              </a:rPr>
              <a:t>和</a:t>
            </a:r>
            <a:r>
              <a:rPr lang="zh-CN" altLang="en-US" sz="2400" b="0" i="0" dirty="0">
                <a:solidFill>
                  <a:srgbClr val="FF0000"/>
                </a:solidFill>
                <a:effectLst/>
                <a:latin typeface="-apple-system"/>
              </a:rPr>
              <a:t>稳定的判断倾向</a:t>
            </a:r>
            <a:r>
              <a:rPr lang="zh-CN" altLang="en-US" sz="2400" b="0" i="0" dirty="0">
                <a:effectLst/>
                <a:latin typeface="-apple-system"/>
              </a:rPr>
              <a:t>可以共同影响监测判断。</a:t>
            </a:r>
            <a:endParaRPr lang="zh-CN" altLang="en-US" sz="2400" dirty="0"/>
          </a:p>
        </p:txBody>
      </p:sp>
      <p:pic>
        <p:nvPicPr>
          <p:cNvPr id="7" name="图片 6">
            <a:extLst>
              <a:ext uri="{FF2B5EF4-FFF2-40B4-BE49-F238E27FC236}">
                <a16:creationId xmlns:a16="http://schemas.microsoft.com/office/drawing/2014/main" id="{A9A108A2-5290-C15B-6975-9ACA3159FB33}"/>
              </a:ext>
            </a:extLst>
          </p:cNvPr>
          <p:cNvPicPr>
            <a:picLocks noChangeAspect="1"/>
          </p:cNvPicPr>
          <p:nvPr/>
        </p:nvPicPr>
        <p:blipFill>
          <a:blip r:embed="rId3"/>
          <a:stretch>
            <a:fillRect/>
          </a:stretch>
        </p:blipFill>
        <p:spPr>
          <a:xfrm>
            <a:off x="10983836" y="4363572"/>
            <a:ext cx="1184351" cy="893522"/>
          </a:xfrm>
          <a:prstGeom prst="rect">
            <a:avLst/>
          </a:prstGeom>
        </p:spPr>
      </p:pic>
      <p:sp>
        <p:nvSpPr>
          <p:cNvPr id="8" name="箭头: 左弧形 7">
            <a:extLst>
              <a:ext uri="{FF2B5EF4-FFF2-40B4-BE49-F238E27FC236}">
                <a16:creationId xmlns:a16="http://schemas.microsoft.com/office/drawing/2014/main" id="{588A9DAC-3EA9-7798-7EC4-AD75DDED6008}"/>
              </a:ext>
            </a:extLst>
          </p:cNvPr>
          <p:cNvSpPr/>
          <p:nvPr/>
        </p:nvSpPr>
        <p:spPr>
          <a:xfrm>
            <a:off x="80962" y="2591742"/>
            <a:ext cx="428625" cy="300037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 name="图片 5">
            <a:extLst>
              <a:ext uri="{FF2B5EF4-FFF2-40B4-BE49-F238E27FC236}">
                <a16:creationId xmlns:a16="http://schemas.microsoft.com/office/drawing/2014/main" id="{8327CF4F-936C-CFB4-911C-53124FE13F66}"/>
              </a:ext>
            </a:extLst>
          </p:cNvPr>
          <p:cNvPicPr>
            <a:picLocks noChangeAspect="1"/>
          </p:cNvPicPr>
          <p:nvPr/>
        </p:nvPicPr>
        <p:blipFill>
          <a:blip r:embed="rId4"/>
          <a:stretch>
            <a:fillRect/>
          </a:stretch>
        </p:blipFill>
        <p:spPr>
          <a:xfrm>
            <a:off x="10199223" y="2630133"/>
            <a:ext cx="1938859" cy="360718"/>
          </a:xfrm>
          <a:prstGeom prst="rect">
            <a:avLst/>
          </a:prstGeom>
        </p:spPr>
      </p:pic>
      <p:pic>
        <p:nvPicPr>
          <p:cNvPr id="5" name="图片 4">
            <a:extLst>
              <a:ext uri="{FF2B5EF4-FFF2-40B4-BE49-F238E27FC236}">
                <a16:creationId xmlns:a16="http://schemas.microsoft.com/office/drawing/2014/main" id="{873ECA1C-58B3-FA7C-C05B-8A4AF9375EF3}"/>
              </a:ext>
            </a:extLst>
          </p:cNvPr>
          <p:cNvPicPr>
            <a:picLocks noChangeAspect="1"/>
          </p:cNvPicPr>
          <p:nvPr/>
        </p:nvPicPr>
        <p:blipFill>
          <a:blip r:embed="rId5"/>
          <a:stretch>
            <a:fillRect/>
          </a:stretch>
        </p:blipFill>
        <p:spPr>
          <a:xfrm>
            <a:off x="10668001" y="1171576"/>
            <a:ext cx="1470082" cy="917295"/>
          </a:xfrm>
          <a:prstGeom prst="rect">
            <a:avLst/>
          </a:prstGeom>
        </p:spPr>
      </p:pic>
      <p:pic>
        <p:nvPicPr>
          <p:cNvPr id="9" name="图片 8">
            <a:extLst>
              <a:ext uri="{FF2B5EF4-FFF2-40B4-BE49-F238E27FC236}">
                <a16:creationId xmlns:a16="http://schemas.microsoft.com/office/drawing/2014/main" id="{EC622984-2075-8551-E7B6-A26439281A6B}"/>
              </a:ext>
            </a:extLst>
          </p:cNvPr>
          <p:cNvPicPr>
            <a:picLocks noChangeAspect="1"/>
          </p:cNvPicPr>
          <p:nvPr/>
        </p:nvPicPr>
        <p:blipFill>
          <a:blip r:embed="rId6"/>
          <a:stretch>
            <a:fillRect/>
          </a:stretch>
        </p:blipFill>
        <p:spPr>
          <a:xfrm>
            <a:off x="11182349" y="3724360"/>
            <a:ext cx="835819" cy="367570"/>
          </a:xfrm>
          <a:prstGeom prst="rect">
            <a:avLst/>
          </a:prstGeom>
        </p:spPr>
      </p:pic>
    </p:spTree>
    <p:extLst>
      <p:ext uri="{BB962C8B-B14F-4D97-AF65-F5344CB8AC3E}">
        <p14:creationId xmlns:p14="http://schemas.microsoft.com/office/powerpoint/2010/main" val="724132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DF34C32-278A-1724-38CE-6710C3CCCD04}"/>
              </a:ext>
            </a:extLst>
          </p:cNvPr>
          <p:cNvSpPr>
            <a:spLocks noGrp="1"/>
          </p:cNvSpPr>
          <p:nvPr>
            <p:ph idx="1"/>
          </p:nvPr>
        </p:nvSpPr>
        <p:spPr>
          <a:xfrm>
            <a:off x="28575" y="1514475"/>
            <a:ext cx="11868150" cy="6819899"/>
          </a:xfrm>
        </p:spPr>
        <p:txBody>
          <a:bodyPr>
            <a:normAutofit/>
          </a:bodyPr>
          <a:lstStyle/>
          <a:p>
            <a:r>
              <a:rPr lang="en-US" altLang="zh-CN" sz="2400" b="0" i="0" dirty="0">
                <a:effectLst/>
                <a:latin typeface="-apple-system"/>
              </a:rPr>
              <a:t>1.</a:t>
            </a:r>
            <a:r>
              <a:rPr lang="zh-CN" altLang="en-US" sz="2400" b="0" i="0" dirty="0">
                <a:effectLst/>
                <a:latin typeface="-apple-system"/>
              </a:rPr>
              <a:t>尽管目前的研究表明预测、事后预测、实际表现，如何影响儿童的自我监控判断，但至少 </a:t>
            </a:r>
            <a:r>
              <a:rPr lang="en-US" altLang="zh-CN" sz="2400" b="0" i="0" dirty="0">
                <a:solidFill>
                  <a:srgbClr val="FF0000"/>
                </a:solidFill>
                <a:effectLst/>
                <a:latin typeface="-apple-system"/>
              </a:rPr>
              <a:t>65% </a:t>
            </a:r>
            <a:r>
              <a:rPr lang="zh-CN" altLang="en-US" sz="2400" b="0" i="0" dirty="0">
                <a:solidFill>
                  <a:srgbClr val="FF0000"/>
                </a:solidFill>
                <a:effectLst/>
                <a:latin typeface="-apple-system"/>
              </a:rPr>
              <a:t>的判断差异仍未得到解释</a:t>
            </a:r>
            <a:r>
              <a:rPr lang="zh-CN" altLang="en-US" sz="2400" b="0" i="0" dirty="0">
                <a:effectLst/>
                <a:latin typeface="-apple-system"/>
              </a:rPr>
              <a:t>。</a:t>
            </a:r>
            <a:r>
              <a:rPr lang="zh-CN" altLang="en-US" b="0" i="0" dirty="0">
                <a:effectLst/>
                <a:latin typeface="-apple-system"/>
              </a:rPr>
              <a:t>（任务材料、动机因素、认识论信念和人格倾向）目前尚不清楚这些因素如何同时影响儿童的监测。）</a:t>
            </a:r>
            <a:endParaRPr lang="en-US" altLang="zh-CN" dirty="0">
              <a:latin typeface="-apple-system"/>
            </a:endParaRPr>
          </a:p>
          <a:p>
            <a:r>
              <a:rPr lang="en-US" altLang="zh-CN" sz="2400" b="0" i="0" dirty="0">
                <a:solidFill>
                  <a:srgbClr val="FF0000"/>
                </a:solidFill>
                <a:effectLst/>
                <a:latin typeface="-apple-system"/>
              </a:rPr>
              <a:t>2.</a:t>
            </a:r>
            <a:r>
              <a:rPr lang="zh-CN" altLang="en-US" sz="2400" b="0" i="0" dirty="0">
                <a:solidFill>
                  <a:srgbClr val="FF0000"/>
                </a:solidFill>
                <a:effectLst/>
                <a:latin typeface="-apple-system"/>
              </a:rPr>
              <a:t>该任务（识别日文）</a:t>
            </a:r>
            <a:r>
              <a:rPr lang="zh-CN" altLang="en-US" sz="2400" b="0" i="0" dirty="0">
                <a:effectLst/>
                <a:latin typeface="-apple-system"/>
              </a:rPr>
              <a:t>可能</a:t>
            </a:r>
            <a:r>
              <a:rPr lang="zh-CN" altLang="en-US" sz="2400" b="0" i="0" dirty="0">
                <a:solidFill>
                  <a:srgbClr val="FF0000"/>
                </a:solidFill>
                <a:effectLst/>
                <a:latin typeface="-apple-system"/>
              </a:rPr>
              <a:t>类似于</a:t>
            </a:r>
            <a:r>
              <a:rPr lang="zh-CN" altLang="en-US" sz="2400" b="0" i="0" dirty="0">
                <a:effectLst/>
                <a:latin typeface="-apple-system"/>
              </a:rPr>
              <a:t>词汇学习或事实学习等</a:t>
            </a:r>
            <a:r>
              <a:rPr lang="zh-CN" altLang="en-US" sz="2400" b="0" i="0" dirty="0">
                <a:solidFill>
                  <a:srgbClr val="FF0000"/>
                </a:solidFill>
                <a:effectLst/>
                <a:latin typeface="-apple-system"/>
              </a:rPr>
              <a:t>教育任务</a:t>
            </a:r>
            <a:r>
              <a:rPr lang="zh-CN" altLang="en-US" sz="2400" b="0" i="0" dirty="0">
                <a:effectLst/>
                <a:latin typeface="-apple-system"/>
              </a:rPr>
              <a:t>，但任务格式可能</a:t>
            </a:r>
            <a:r>
              <a:rPr lang="zh-CN" altLang="en-US" sz="2400" b="0" i="0" dirty="0">
                <a:solidFill>
                  <a:srgbClr val="FF0000"/>
                </a:solidFill>
                <a:effectLst/>
                <a:latin typeface="-apple-system"/>
              </a:rPr>
              <a:t>无法应用到</a:t>
            </a:r>
            <a:r>
              <a:rPr lang="zh-CN" altLang="en-US" sz="2400" b="0" i="0" dirty="0">
                <a:effectLst/>
                <a:latin typeface="-apple-system"/>
              </a:rPr>
              <a:t>需要深度理解和知识应用的学习任务</a:t>
            </a:r>
            <a:endParaRPr lang="en-US" altLang="zh-CN" sz="2400" dirty="0">
              <a:latin typeface="-apple-system"/>
            </a:endParaRPr>
          </a:p>
          <a:p>
            <a:r>
              <a:rPr lang="en-US" altLang="zh-CN" sz="2400" b="0" i="0" dirty="0">
                <a:solidFill>
                  <a:srgbClr val="00B050"/>
                </a:solidFill>
                <a:effectLst/>
                <a:latin typeface="-apple-system"/>
              </a:rPr>
              <a:t>3.</a:t>
            </a:r>
            <a:r>
              <a:rPr lang="zh-CN" altLang="en-US" sz="2400" b="0" i="0" dirty="0">
                <a:solidFill>
                  <a:srgbClr val="00B050"/>
                </a:solidFill>
                <a:effectLst/>
                <a:latin typeface="-apple-system"/>
              </a:rPr>
              <a:t>对于两个年龄组，</a:t>
            </a:r>
            <a:r>
              <a:rPr lang="en-US" altLang="zh-CN" sz="2400" b="0" i="0" dirty="0">
                <a:solidFill>
                  <a:srgbClr val="00B050"/>
                </a:solidFill>
                <a:effectLst/>
                <a:latin typeface="-apple-system"/>
              </a:rPr>
              <a:t>T2</a:t>
            </a:r>
            <a:r>
              <a:rPr lang="zh-CN" altLang="en-US" sz="2400" b="0" i="0" dirty="0">
                <a:solidFill>
                  <a:srgbClr val="00B050"/>
                </a:solidFill>
                <a:effectLst/>
                <a:latin typeface="-apple-system"/>
              </a:rPr>
              <a:t>的监测判断均高于</a:t>
            </a:r>
            <a:r>
              <a:rPr lang="en-US" altLang="zh-CN" sz="2400" b="0" i="0" dirty="0">
                <a:solidFill>
                  <a:srgbClr val="00B050"/>
                </a:solidFill>
                <a:effectLst/>
                <a:latin typeface="-apple-system"/>
              </a:rPr>
              <a:t>T1</a:t>
            </a:r>
            <a:r>
              <a:rPr lang="zh-CN" altLang="en-US" sz="2400" b="0" i="0" dirty="0">
                <a:effectLst/>
                <a:latin typeface="-apple-system"/>
              </a:rPr>
              <a:t>。尽管任务难度有变化，但随着年龄增长，有可能题目对于一年后测试的孩子们来说还是相对简单的。</a:t>
            </a:r>
            <a:endParaRPr lang="en-US" altLang="zh-CN" sz="2400" dirty="0">
              <a:latin typeface="-apple-system"/>
            </a:endParaRPr>
          </a:p>
          <a:p>
            <a:r>
              <a:rPr lang="en-US" altLang="zh-CN" sz="2400" dirty="0">
                <a:latin typeface="-apple-system"/>
              </a:rPr>
              <a:t>4.</a:t>
            </a:r>
            <a:r>
              <a:rPr lang="zh-CN" altLang="en-US" sz="2400" b="0" i="0" dirty="0">
                <a:effectLst/>
                <a:latin typeface="-apple-system"/>
              </a:rPr>
              <a:t>此外，儿童</a:t>
            </a:r>
            <a:r>
              <a:rPr lang="zh-CN" altLang="en-US" sz="2400" b="0" i="0" dirty="0">
                <a:solidFill>
                  <a:srgbClr val="FF0000"/>
                </a:solidFill>
                <a:effectLst/>
                <a:latin typeface="-apple-system"/>
              </a:rPr>
              <a:t>重复的任务经历可能对</a:t>
            </a:r>
            <a:r>
              <a:rPr lang="en-US" altLang="zh-CN" sz="2400" b="0" i="0" dirty="0">
                <a:solidFill>
                  <a:srgbClr val="FF0000"/>
                </a:solidFill>
                <a:effectLst/>
                <a:latin typeface="-apple-system"/>
              </a:rPr>
              <a:t>T2</a:t>
            </a:r>
            <a:r>
              <a:rPr lang="zh-CN" altLang="en-US" sz="2400" b="0" i="0" dirty="0">
                <a:effectLst/>
                <a:latin typeface="-apple-system"/>
              </a:rPr>
              <a:t>的表现和判断</a:t>
            </a:r>
            <a:r>
              <a:rPr lang="zh-CN" altLang="en-US" sz="2400" b="0" i="0" dirty="0">
                <a:solidFill>
                  <a:srgbClr val="FF0000"/>
                </a:solidFill>
                <a:effectLst/>
                <a:latin typeface="-apple-system"/>
              </a:rPr>
              <a:t>产生积极影响</a:t>
            </a:r>
            <a:endParaRPr lang="en-US" altLang="zh-CN" sz="2400" dirty="0">
              <a:solidFill>
                <a:srgbClr val="FF0000"/>
              </a:solidFill>
              <a:latin typeface="-apple-system"/>
            </a:endParaRPr>
          </a:p>
          <a:p>
            <a:r>
              <a:rPr lang="en-US" altLang="zh-CN" sz="2400" b="0" i="0" dirty="0">
                <a:effectLst/>
                <a:latin typeface="-apple-system"/>
              </a:rPr>
              <a:t>5.</a:t>
            </a:r>
            <a:r>
              <a:rPr lang="zh-CN" altLang="en-US" sz="2400" b="0" i="0" dirty="0">
                <a:effectLst/>
                <a:latin typeface="-apple-system"/>
              </a:rPr>
              <a:t> </a:t>
            </a:r>
            <a:r>
              <a:rPr lang="zh-CN" altLang="en-US" sz="2400" b="0" i="0" dirty="0">
                <a:solidFill>
                  <a:schemeClr val="tx1"/>
                </a:solidFill>
                <a:effectLst/>
                <a:latin typeface="-apple-system"/>
              </a:rPr>
              <a:t>未来的研究可以进一步调查研究</a:t>
            </a:r>
            <a:r>
              <a:rPr lang="zh-CN" altLang="en-US" sz="2400" b="0" i="0" dirty="0">
                <a:effectLst/>
                <a:latin typeface="-apple-system"/>
              </a:rPr>
              <a:t>环境和学校中</a:t>
            </a:r>
            <a:r>
              <a:rPr lang="zh-CN" altLang="en-US" sz="2400" b="0" i="0" dirty="0">
                <a:solidFill>
                  <a:srgbClr val="FF0000"/>
                </a:solidFill>
                <a:effectLst/>
                <a:latin typeface="-apple-system"/>
              </a:rPr>
              <a:t>重复的任务经历</a:t>
            </a:r>
            <a:r>
              <a:rPr lang="zh-CN" altLang="en-US" sz="2400" b="0" i="0" dirty="0">
                <a:effectLst/>
                <a:latin typeface="-apple-system"/>
              </a:rPr>
              <a:t>如何</a:t>
            </a:r>
            <a:r>
              <a:rPr lang="zh-CN" altLang="en-US" sz="2400" b="0" i="0" dirty="0">
                <a:solidFill>
                  <a:srgbClr val="FF0000"/>
                </a:solidFill>
                <a:effectLst/>
                <a:latin typeface="-apple-system"/>
              </a:rPr>
              <a:t>影响判断和表现。</a:t>
            </a:r>
            <a:endParaRPr lang="zh-CN" altLang="en-US" sz="2400" dirty="0">
              <a:solidFill>
                <a:srgbClr val="FF0000"/>
              </a:solidFill>
            </a:endParaRPr>
          </a:p>
        </p:txBody>
      </p:sp>
      <p:sp>
        <p:nvSpPr>
          <p:cNvPr id="4" name="标题 1">
            <a:extLst>
              <a:ext uri="{FF2B5EF4-FFF2-40B4-BE49-F238E27FC236}">
                <a16:creationId xmlns:a16="http://schemas.microsoft.com/office/drawing/2014/main" id="{40FAE1CB-4242-7213-6D17-11360E7100FA}"/>
              </a:ext>
            </a:extLst>
          </p:cNvPr>
          <p:cNvSpPr>
            <a:spLocks noGrp="1"/>
          </p:cNvSpPr>
          <p:nvPr>
            <p:ph type="title"/>
          </p:nvPr>
        </p:nvSpPr>
        <p:spPr>
          <a:xfrm>
            <a:off x="295275" y="18255"/>
            <a:ext cx="11049000" cy="953295"/>
          </a:xfrm>
        </p:spPr>
        <p:txBody>
          <a:bodyPr>
            <a:normAutofit fontScale="90000"/>
          </a:bodyPr>
          <a:lstStyle/>
          <a:p>
            <a:r>
              <a:rPr lang="en-US" altLang="zh-CN" sz="2700" cap="none" dirty="0">
                <a:solidFill>
                  <a:schemeClr val="tx1"/>
                </a:solidFill>
                <a:latin typeface="Arial" panose="020B0604020202020204" pitchFamily="34" charset="0"/>
                <a:cs typeface="Arial" panose="020B0604020202020204" pitchFamily="34" charset="0"/>
              </a:rPr>
              <a:t>Discussion-</a:t>
            </a:r>
            <a:r>
              <a:rPr lang="en-US" altLang="zh-CN" sz="2700" b="0" i="0" cap="none" dirty="0">
                <a:solidFill>
                  <a:srgbClr val="FF0000"/>
                </a:solidFill>
                <a:effectLst/>
                <a:latin typeface="Arial" panose="020B0604020202020204" pitchFamily="34" charset="0"/>
                <a:cs typeface="Arial" panose="020B0604020202020204" pitchFamily="34" charset="0"/>
              </a:rPr>
              <a:t>Limitations and directions for future research</a:t>
            </a:r>
            <a:br>
              <a:rPr lang="en-US" altLang="zh-CN" sz="3200" b="0" i="0" cap="none" dirty="0">
                <a:solidFill>
                  <a:schemeClr val="accent6"/>
                </a:solidFill>
                <a:effectLst/>
                <a:latin typeface="Arial" panose="020B0604020202020204" pitchFamily="34" charset="0"/>
                <a:cs typeface="Arial" panose="020B0604020202020204" pitchFamily="34" charset="0"/>
              </a:rPr>
            </a:br>
            <a:r>
              <a:rPr lang="zh-CN" altLang="en-US" sz="2700" cap="none" dirty="0">
                <a:solidFill>
                  <a:schemeClr val="tx1"/>
                </a:solidFill>
                <a:latin typeface="Arial" panose="020B0604020202020204" pitchFamily="34" charset="0"/>
                <a:cs typeface="Arial" panose="020B0604020202020204" pitchFamily="34" charset="0"/>
              </a:rPr>
              <a:t>讨论</a:t>
            </a:r>
            <a:r>
              <a:rPr lang="en-US" altLang="zh-CN" sz="2700" cap="none" dirty="0">
                <a:solidFill>
                  <a:schemeClr val="tx1"/>
                </a:solidFill>
                <a:latin typeface="Arial" panose="020B0604020202020204" pitchFamily="34" charset="0"/>
                <a:cs typeface="Arial" panose="020B0604020202020204" pitchFamily="34" charset="0"/>
              </a:rPr>
              <a:t>-</a:t>
            </a:r>
            <a:r>
              <a:rPr lang="zh-CN" altLang="en-US" sz="2200" b="0" i="0" dirty="0">
                <a:effectLst/>
                <a:latin typeface="-apple-system"/>
              </a:rPr>
              <a:t>未来研究的局限性和方向</a:t>
            </a:r>
            <a:endParaRPr lang="zh-CN" altLang="en-US" sz="3200" cap="none" dirty="0">
              <a:solidFill>
                <a:srgbClr val="FF0000"/>
              </a:solidFill>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94D901AC-C19B-337D-2EC1-CAFC2DF9E742}"/>
              </a:ext>
            </a:extLst>
          </p:cNvPr>
          <p:cNvPicPr>
            <a:picLocks noChangeAspect="1"/>
          </p:cNvPicPr>
          <p:nvPr/>
        </p:nvPicPr>
        <p:blipFill>
          <a:blip r:embed="rId2"/>
          <a:stretch>
            <a:fillRect/>
          </a:stretch>
        </p:blipFill>
        <p:spPr>
          <a:xfrm>
            <a:off x="10158412" y="6138862"/>
            <a:ext cx="2119313" cy="602885"/>
          </a:xfrm>
          <a:prstGeom prst="rect">
            <a:avLst/>
          </a:prstGeom>
        </p:spPr>
      </p:pic>
    </p:spTree>
    <p:extLst>
      <p:ext uri="{BB962C8B-B14F-4D97-AF65-F5344CB8AC3E}">
        <p14:creationId xmlns:p14="http://schemas.microsoft.com/office/powerpoint/2010/main" val="4041326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2024306-C96D-ACED-9ADA-B447092247A8}"/>
              </a:ext>
            </a:extLst>
          </p:cNvPr>
          <p:cNvSpPr>
            <a:spLocks noGrp="1"/>
          </p:cNvSpPr>
          <p:nvPr>
            <p:ph idx="1"/>
          </p:nvPr>
        </p:nvSpPr>
        <p:spPr>
          <a:xfrm>
            <a:off x="114300" y="1482725"/>
            <a:ext cx="10515600" cy="4351338"/>
          </a:xfrm>
        </p:spPr>
        <p:txBody>
          <a:bodyPr>
            <a:normAutofit fontScale="92500" lnSpcReduction="20000"/>
          </a:bodyPr>
          <a:lstStyle/>
          <a:p>
            <a:r>
              <a:rPr lang="zh-CN" altLang="en-US" sz="2800" b="0" i="0" dirty="0">
                <a:effectLst/>
                <a:latin typeface="-apple-system"/>
              </a:rPr>
              <a:t>研究结果表明</a:t>
            </a:r>
            <a:r>
              <a:rPr lang="zh-CN" altLang="en-US" sz="2800" b="0" i="0" dirty="0">
                <a:solidFill>
                  <a:schemeClr val="tx1"/>
                </a:solidFill>
                <a:effectLst/>
                <a:latin typeface="-apple-system"/>
              </a:rPr>
              <a:t>，从三年级开始，</a:t>
            </a:r>
            <a:r>
              <a:rPr lang="zh-CN" altLang="en-US" sz="2800" b="0" i="0" dirty="0">
                <a:solidFill>
                  <a:srgbClr val="FF0000"/>
                </a:solidFill>
                <a:effectLst/>
                <a:latin typeface="-apple-system"/>
              </a:rPr>
              <a:t>孩子们的事后预测比预测更准确</a:t>
            </a:r>
            <a:r>
              <a:rPr lang="zh-CN" altLang="en-US" sz="2800" b="0" i="0" dirty="0">
                <a:effectLst/>
                <a:latin typeface="-apple-system"/>
              </a:rPr>
              <a:t>。</a:t>
            </a:r>
            <a:endParaRPr lang="en-US" altLang="zh-CN" sz="2800" b="0" i="0" dirty="0">
              <a:effectLst/>
              <a:latin typeface="-apple-system"/>
            </a:endParaRPr>
          </a:p>
          <a:p>
            <a:endParaRPr lang="en-US" altLang="zh-CN" sz="2800" dirty="0">
              <a:latin typeface="-apple-system"/>
            </a:endParaRPr>
          </a:p>
          <a:p>
            <a:r>
              <a:rPr lang="zh-CN" altLang="en-US" sz="2800" b="0" i="0" dirty="0">
                <a:effectLst/>
                <a:latin typeface="-apple-system"/>
              </a:rPr>
              <a:t>此外，</a:t>
            </a:r>
            <a:r>
              <a:rPr lang="zh-CN" altLang="en-US" sz="2800" b="0" i="0" dirty="0">
                <a:solidFill>
                  <a:srgbClr val="FF0000"/>
                </a:solidFill>
                <a:effectLst/>
                <a:latin typeface="-apple-system"/>
              </a:rPr>
              <a:t>儿童的预测和事后预测在一年内保持稳定</a:t>
            </a:r>
            <a:r>
              <a:rPr lang="zh-CN" altLang="en-US" sz="2800" b="0" i="0" dirty="0">
                <a:effectLst/>
                <a:latin typeface="-apple-system"/>
              </a:rPr>
              <a:t>，</a:t>
            </a:r>
            <a:endParaRPr lang="en-US" altLang="zh-CN" sz="2800" b="0" i="0" dirty="0">
              <a:effectLst/>
              <a:latin typeface="-apple-system"/>
            </a:endParaRPr>
          </a:p>
          <a:p>
            <a:r>
              <a:rPr lang="zh-CN" altLang="en-US" sz="2800" b="0" i="0" dirty="0">
                <a:effectLst/>
                <a:latin typeface="-apple-system"/>
              </a:rPr>
              <a:t>也就是说，孩子们在判断时可能没有充分考虑实际表现的变化情况，而是做出类似的判断；</a:t>
            </a:r>
            <a:endParaRPr lang="en-US" altLang="zh-CN" sz="2800" b="0" i="0" dirty="0">
              <a:effectLst/>
              <a:latin typeface="-apple-system"/>
            </a:endParaRPr>
          </a:p>
          <a:p>
            <a:r>
              <a:rPr lang="zh-CN" altLang="en-US" sz="2800" b="0" i="0" dirty="0">
                <a:effectLst/>
                <a:latin typeface="-apple-system"/>
              </a:rPr>
              <a:t>这表明判断</a:t>
            </a:r>
            <a:r>
              <a:rPr lang="zh-CN" altLang="en-US" sz="2800" b="0" i="0" dirty="0">
                <a:solidFill>
                  <a:srgbClr val="FF0000"/>
                </a:solidFill>
                <a:effectLst/>
                <a:latin typeface="-apple-system"/>
              </a:rPr>
              <a:t>受到习惯性判断倾向的影响。</a:t>
            </a:r>
            <a:endParaRPr lang="en-US" altLang="zh-CN" sz="2800" b="0" i="0" dirty="0">
              <a:effectLst/>
              <a:latin typeface="-apple-system"/>
            </a:endParaRPr>
          </a:p>
          <a:p>
            <a:endParaRPr lang="en-US" altLang="zh-CN" sz="2800" dirty="0">
              <a:latin typeface="-apple-system"/>
            </a:endParaRPr>
          </a:p>
          <a:p>
            <a:r>
              <a:rPr lang="zh-CN" altLang="en-US" sz="2800" b="0" i="0" dirty="0">
                <a:effectLst/>
                <a:latin typeface="-apple-system"/>
              </a:rPr>
              <a:t>给孩子们他们的</a:t>
            </a:r>
            <a:r>
              <a:rPr lang="zh-CN" altLang="en-US" sz="2800" b="0" i="0" dirty="0">
                <a:solidFill>
                  <a:srgbClr val="FF0000"/>
                </a:solidFill>
                <a:effectLst/>
                <a:latin typeface="-apple-system"/>
              </a:rPr>
              <a:t>表现和监控准确性</a:t>
            </a:r>
            <a:r>
              <a:rPr lang="zh-CN" altLang="en-US" sz="2800" b="0" i="0" dirty="0">
                <a:effectLst/>
                <a:latin typeface="-apple-system"/>
              </a:rPr>
              <a:t>的详细</a:t>
            </a:r>
            <a:r>
              <a:rPr lang="zh-CN" altLang="en-US" sz="2800" b="0" i="0" dirty="0">
                <a:solidFill>
                  <a:srgbClr val="FF0000"/>
                </a:solidFill>
                <a:effectLst/>
                <a:latin typeface="-apple-system"/>
              </a:rPr>
              <a:t>反馈</a:t>
            </a:r>
            <a:r>
              <a:rPr lang="zh-CN" altLang="en-US" sz="2800" b="0" i="0" dirty="0">
                <a:effectLst/>
                <a:latin typeface="-apple-system"/>
              </a:rPr>
              <a:t>可能可以</a:t>
            </a:r>
            <a:r>
              <a:rPr lang="zh-CN" altLang="en-US" sz="2800" b="0" i="0" dirty="0">
                <a:solidFill>
                  <a:srgbClr val="FF0000"/>
                </a:solidFill>
                <a:effectLst/>
                <a:latin typeface="-apple-system"/>
              </a:rPr>
              <a:t>减少</a:t>
            </a:r>
            <a:r>
              <a:rPr lang="zh-CN" altLang="en-US" sz="2800" b="0" i="0" dirty="0">
                <a:effectLst/>
                <a:latin typeface="-apple-system"/>
              </a:rPr>
              <a:t>自我监控学习时</a:t>
            </a:r>
            <a:r>
              <a:rPr lang="zh-CN" altLang="en-US" sz="2800" b="0" i="0" dirty="0">
                <a:solidFill>
                  <a:srgbClr val="FF0000"/>
                </a:solidFill>
                <a:effectLst/>
                <a:latin typeface="-apple-system"/>
              </a:rPr>
              <a:t>对习惯倾向的依赖</a:t>
            </a:r>
            <a:r>
              <a:rPr lang="zh-CN" altLang="en-US" sz="2800" b="0" i="0" dirty="0">
                <a:effectLst/>
                <a:latin typeface="-apple-system"/>
              </a:rPr>
              <a:t>，并支持孩子们更好地实施与任务相关的学习和测试经验。</a:t>
            </a:r>
            <a:endParaRPr lang="zh-CN" altLang="en-US" sz="2800" dirty="0"/>
          </a:p>
        </p:txBody>
      </p:sp>
      <p:sp>
        <p:nvSpPr>
          <p:cNvPr id="6" name="标题 1">
            <a:extLst>
              <a:ext uri="{FF2B5EF4-FFF2-40B4-BE49-F238E27FC236}">
                <a16:creationId xmlns:a16="http://schemas.microsoft.com/office/drawing/2014/main" id="{73A6CEE7-D52F-E0BF-7C72-8E612C72256A}"/>
              </a:ext>
            </a:extLst>
          </p:cNvPr>
          <p:cNvSpPr>
            <a:spLocks noGrp="1"/>
          </p:cNvSpPr>
          <p:nvPr>
            <p:ph type="title"/>
          </p:nvPr>
        </p:nvSpPr>
        <p:spPr>
          <a:xfrm>
            <a:off x="295275" y="18255"/>
            <a:ext cx="11049000" cy="953295"/>
          </a:xfrm>
        </p:spPr>
        <p:txBody>
          <a:bodyPr>
            <a:normAutofit fontScale="90000"/>
          </a:bodyPr>
          <a:lstStyle/>
          <a:p>
            <a:r>
              <a:rPr lang="en-US" altLang="zh-CN" sz="2700" cap="none" dirty="0">
                <a:solidFill>
                  <a:schemeClr val="tx1"/>
                </a:solidFill>
                <a:latin typeface="Arial" panose="020B0604020202020204" pitchFamily="34" charset="0"/>
                <a:cs typeface="Arial" panose="020B0604020202020204" pitchFamily="34" charset="0"/>
              </a:rPr>
              <a:t>Discussion-</a:t>
            </a:r>
            <a:r>
              <a:rPr lang="en-US" altLang="zh-CN" sz="2700" b="0" i="0" cap="none" dirty="0">
                <a:solidFill>
                  <a:srgbClr val="FF0000"/>
                </a:solidFill>
                <a:effectLst/>
                <a:latin typeface="Arial" panose="020B0604020202020204" pitchFamily="34" charset="0"/>
                <a:cs typeface="Arial" panose="020B0604020202020204" pitchFamily="34" charset="0"/>
              </a:rPr>
              <a:t>Conclusions and implications</a:t>
            </a:r>
            <a:br>
              <a:rPr lang="en-US" altLang="zh-CN" sz="3200" b="0" i="0" cap="none" dirty="0">
                <a:solidFill>
                  <a:schemeClr val="accent6"/>
                </a:solidFill>
                <a:effectLst/>
                <a:latin typeface="Arial" panose="020B0604020202020204" pitchFamily="34" charset="0"/>
                <a:cs typeface="Arial" panose="020B0604020202020204" pitchFamily="34" charset="0"/>
              </a:rPr>
            </a:br>
            <a:r>
              <a:rPr lang="zh-CN" altLang="en-US" sz="2700" cap="none" dirty="0">
                <a:solidFill>
                  <a:schemeClr val="tx1"/>
                </a:solidFill>
                <a:latin typeface="Arial" panose="020B0604020202020204" pitchFamily="34" charset="0"/>
                <a:cs typeface="Arial" panose="020B0604020202020204" pitchFamily="34" charset="0"/>
              </a:rPr>
              <a:t>讨论</a:t>
            </a:r>
            <a:r>
              <a:rPr lang="en-US" altLang="zh-CN" sz="2700" cap="none" dirty="0">
                <a:solidFill>
                  <a:schemeClr val="tx1"/>
                </a:solidFill>
                <a:latin typeface="Arial" panose="020B0604020202020204" pitchFamily="34" charset="0"/>
                <a:cs typeface="Arial" panose="020B0604020202020204" pitchFamily="34" charset="0"/>
              </a:rPr>
              <a:t>-</a:t>
            </a:r>
            <a:r>
              <a:rPr lang="zh-CN" altLang="en-US" sz="2700" b="0" i="0" dirty="0">
                <a:solidFill>
                  <a:srgbClr val="FF0000"/>
                </a:solidFill>
                <a:effectLst/>
                <a:latin typeface="-apple-system"/>
              </a:rPr>
              <a:t>结论和启示</a:t>
            </a:r>
            <a:endParaRPr lang="zh-CN" altLang="en-US" sz="3200" cap="none" dirty="0">
              <a:solidFill>
                <a:srgbClr val="FF0000"/>
              </a:solidFill>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74601AC4-EC36-945B-923C-3113E5D21630}"/>
              </a:ext>
            </a:extLst>
          </p:cNvPr>
          <p:cNvPicPr>
            <a:picLocks noChangeAspect="1"/>
          </p:cNvPicPr>
          <p:nvPr/>
        </p:nvPicPr>
        <p:blipFill>
          <a:blip r:embed="rId2"/>
          <a:stretch>
            <a:fillRect/>
          </a:stretch>
        </p:blipFill>
        <p:spPr>
          <a:xfrm>
            <a:off x="8420100" y="3476380"/>
            <a:ext cx="1790700" cy="333154"/>
          </a:xfrm>
          <a:prstGeom prst="rect">
            <a:avLst/>
          </a:prstGeom>
        </p:spPr>
      </p:pic>
    </p:spTree>
    <p:extLst>
      <p:ext uri="{BB962C8B-B14F-4D97-AF65-F5344CB8AC3E}">
        <p14:creationId xmlns:p14="http://schemas.microsoft.com/office/powerpoint/2010/main" val="1481483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B5038FA-7BA4-9BA6-2D18-D3A733210009}"/>
              </a:ext>
            </a:extLst>
          </p:cNvPr>
          <p:cNvSpPr>
            <a:spLocks noGrp="1"/>
          </p:cNvSpPr>
          <p:nvPr>
            <p:ph idx="1"/>
          </p:nvPr>
        </p:nvSpPr>
        <p:spPr/>
        <p:txBody>
          <a:bodyPr/>
          <a:lstStyle/>
          <a:p>
            <a:endParaRPr lang="zh-CN" altLang="en-US" dirty="0"/>
          </a:p>
        </p:txBody>
      </p:sp>
      <p:pic>
        <p:nvPicPr>
          <p:cNvPr id="7" name="图片 6">
            <a:extLst>
              <a:ext uri="{FF2B5EF4-FFF2-40B4-BE49-F238E27FC236}">
                <a16:creationId xmlns:a16="http://schemas.microsoft.com/office/drawing/2014/main" id="{D6DE1E56-6727-5133-74EC-24C342553834}"/>
              </a:ext>
            </a:extLst>
          </p:cNvPr>
          <p:cNvPicPr>
            <a:picLocks noChangeAspect="1"/>
          </p:cNvPicPr>
          <p:nvPr/>
        </p:nvPicPr>
        <p:blipFill>
          <a:blip r:embed="rId2"/>
          <a:stretch>
            <a:fillRect/>
          </a:stretch>
        </p:blipFill>
        <p:spPr>
          <a:xfrm>
            <a:off x="333375" y="333375"/>
            <a:ext cx="11553825" cy="6276976"/>
          </a:xfrm>
          <a:prstGeom prst="rect">
            <a:avLst/>
          </a:prstGeom>
        </p:spPr>
      </p:pic>
    </p:spTree>
    <p:extLst>
      <p:ext uri="{BB962C8B-B14F-4D97-AF65-F5344CB8AC3E}">
        <p14:creationId xmlns:p14="http://schemas.microsoft.com/office/powerpoint/2010/main" val="3263817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70507F-CFEF-D68B-E1B6-7F3D4D1CD572}"/>
              </a:ext>
            </a:extLst>
          </p:cNvPr>
          <p:cNvSpPr>
            <a:spLocks noGrp="1"/>
          </p:cNvSpPr>
          <p:nvPr>
            <p:ph type="title"/>
          </p:nvPr>
        </p:nvSpPr>
        <p:spPr>
          <a:xfrm>
            <a:off x="2231136" y="193167"/>
            <a:ext cx="7729728" cy="1188720"/>
          </a:xfrm>
        </p:spPr>
        <p:txBody>
          <a:bodyPr/>
          <a:lstStyle/>
          <a:p>
            <a:r>
              <a:rPr lang="en-US" altLang="zh-CN" cap="none" dirty="0"/>
              <a:t>Definitions</a:t>
            </a:r>
            <a:r>
              <a:rPr lang="zh-CN" altLang="en-US" dirty="0"/>
              <a:t>定义</a:t>
            </a:r>
          </a:p>
        </p:txBody>
      </p:sp>
      <p:pic>
        <p:nvPicPr>
          <p:cNvPr id="6" name="图片 5">
            <a:extLst>
              <a:ext uri="{FF2B5EF4-FFF2-40B4-BE49-F238E27FC236}">
                <a16:creationId xmlns:a16="http://schemas.microsoft.com/office/drawing/2014/main" id="{1F7A877F-F55A-C3E3-2420-556CEA245FE7}"/>
              </a:ext>
            </a:extLst>
          </p:cNvPr>
          <p:cNvPicPr>
            <a:picLocks noChangeAspect="1"/>
          </p:cNvPicPr>
          <p:nvPr/>
        </p:nvPicPr>
        <p:blipFill>
          <a:blip r:embed="rId2"/>
          <a:stretch>
            <a:fillRect/>
          </a:stretch>
        </p:blipFill>
        <p:spPr>
          <a:xfrm>
            <a:off x="4376737" y="3590163"/>
            <a:ext cx="3438525" cy="2892407"/>
          </a:xfrm>
          <a:prstGeom prst="rect">
            <a:avLst/>
          </a:prstGeom>
        </p:spPr>
      </p:pic>
      <p:sp>
        <p:nvSpPr>
          <p:cNvPr id="8" name="文本框 7">
            <a:extLst>
              <a:ext uri="{FF2B5EF4-FFF2-40B4-BE49-F238E27FC236}">
                <a16:creationId xmlns:a16="http://schemas.microsoft.com/office/drawing/2014/main" id="{7B9DF4A3-1D46-B5C7-6576-B963F28BCEB4}"/>
              </a:ext>
            </a:extLst>
          </p:cNvPr>
          <p:cNvSpPr txBox="1"/>
          <p:nvPr/>
        </p:nvSpPr>
        <p:spPr>
          <a:xfrm>
            <a:off x="3000375" y="1708547"/>
            <a:ext cx="6629400" cy="1631216"/>
          </a:xfrm>
          <a:prstGeom prst="rect">
            <a:avLst/>
          </a:prstGeom>
          <a:noFill/>
        </p:spPr>
        <p:txBody>
          <a:bodyPr wrap="square">
            <a:spAutoFit/>
          </a:bodyPr>
          <a:lstStyle/>
          <a:p>
            <a:r>
              <a:rPr lang="zh-CN" altLang="en-US" sz="2400" b="0" i="0" dirty="0">
                <a:solidFill>
                  <a:srgbClr val="FF0000"/>
                </a:solidFill>
                <a:effectLst/>
                <a:latin typeface="-apple-system"/>
              </a:rPr>
              <a:t>监</a:t>
            </a:r>
            <a:r>
              <a:rPr lang="zh-CN" altLang="en-US" sz="2400" dirty="0">
                <a:solidFill>
                  <a:srgbClr val="FF0000"/>
                </a:solidFill>
                <a:latin typeface="-apple-system"/>
              </a:rPr>
              <a:t>控</a:t>
            </a:r>
            <a:r>
              <a:rPr lang="zh-CN" altLang="en-US" sz="2400" b="0" i="0" dirty="0">
                <a:solidFill>
                  <a:srgbClr val="FF0000"/>
                </a:solidFill>
                <a:effectLst/>
                <a:latin typeface="-apple-system"/>
              </a:rPr>
              <a:t>准确性（</a:t>
            </a:r>
            <a:r>
              <a:rPr lang="en-US" altLang="zh-CN" sz="2400" b="0" i="0" dirty="0">
                <a:solidFill>
                  <a:srgbClr val="FF0000"/>
                </a:solidFill>
                <a:effectLst/>
                <a:latin typeface="-apple-system"/>
              </a:rPr>
              <a:t> Monitoring accuracy </a:t>
            </a:r>
            <a:r>
              <a:rPr lang="zh-CN" altLang="en-US" sz="2400" b="0" i="0" dirty="0">
                <a:solidFill>
                  <a:srgbClr val="FF0000"/>
                </a:solidFill>
                <a:effectLst/>
                <a:latin typeface="-apple-system"/>
              </a:rPr>
              <a:t>）</a:t>
            </a:r>
            <a:r>
              <a:rPr lang="zh-CN" altLang="en-US" sz="2400" b="0" i="0" dirty="0">
                <a:effectLst/>
                <a:latin typeface="-apple-system"/>
              </a:rPr>
              <a:t>的评估：</a:t>
            </a:r>
            <a:endParaRPr lang="en-US" altLang="zh-CN" sz="2400" b="0" i="0" dirty="0">
              <a:effectLst/>
              <a:latin typeface="-apple-system"/>
            </a:endParaRPr>
          </a:p>
          <a:p>
            <a:r>
              <a:rPr lang="zh-CN" altLang="en-US" sz="2400" b="0" i="0" dirty="0">
                <a:solidFill>
                  <a:schemeClr val="tx1"/>
                </a:solidFill>
                <a:effectLst/>
                <a:latin typeface="-apple-system"/>
              </a:rPr>
              <a:t>监控判断和实际表现之间的相关性</a:t>
            </a:r>
            <a:endParaRPr lang="en-US" altLang="zh-CN" sz="2400" b="0" i="0" dirty="0">
              <a:solidFill>
                <a:schemeClr val="tx1"/>
              </a:solidFill>
              <a:effectLst/>
              <a:latin typeface="-apple-system"/>
            </a:endParaRPr>
          </a:p>
          <a:p>
            <a:r>
              <a:rPr lang="zh-CN" altLang="en-US" sz="2400" b="0" i="0" dirty="0">
                <a:solidFill>
                  <a:srgbClr val="FF0000"/>
                </a:solidFill>
                <a:effectLst/>
                <a:latin typeface="ElsevierGulliver"/>
              </a:rPr>
              <a:t>年度排序稳定性（</a:t>
            </a:r>
            <a:r>
              <a:rPr lang="en-US" altLang="zh-CN" sz="2400" dirty="0">
                <a:solidFill>
                  <a:srgbClr val="FF0000"/>
                </a:solidFill>
                <a:latin typeface="-apple-system"/>
              </a:rPr>
              <a:t>annual rank-order stability </a:t>
            </a:r>
            <a:r>
              <a:rPr lang="zh-CN" altLang="en-US" sz="2400" dirty="0">
                <a:solidFill>
                  <a:srgbClr val="FF0000"/>
                </a:solidFill>
                <a:latin typeface="-apple-system"/>
              </a:rPr>
              <a:t>）：</a:t>
            </a:r>
            <a:endParaRPr lang="en-US" altLang="zh-CN" sz="2400" dirty="0">
              <a:solidFill>
                <a:srgbClr val="FF0000"/>
              </a:solidFill>
              <a:latin typeface="-apple-system"/>
            </a:endParaRPr>
          </a:p>
          <a:p>
            <a:r>
              <a:rPr lang="en-US" altLang="zh-CN" sz="2800" b="0" i="0" cap="none" dirty="0">
                <a:solidFill>
                  <a:schemeClr val="tx1"/>
                </a:solidFill>
                <a:effectLst/>
                <a:latin typeface="Arial" panose="020B0604020202020204" pitchFamily="34" charset="0"/>
              </a:rPr>
              <a:t>test-retest correlation</a:t>
            </a:r>
            <a:r>
              <a:rPr lang="zh-CN" altLang="en-US" sz="2800" b="0" i="0" cap="none" dirty="0">
                <a:solidFill>
                  <a:schemeClr val="tx1"/>
                </a:solidFill>
                <a:effectLst/>
                <a:latin typeface="Arial" panose="020B0604020202020204" pitchFamily="34" charset="0"/>
              </a:rPr>
              <a:t>两次测验的相关性</a:t>
            </a:r>
            <a:endParaRPr lang="zh-CN" altLang="en-US" sz="2800" dirty="0">
              <a:solidFill>
                <a:schemeClr val="tx1"/>
              </a:solidFill>
            </a:endParaRPr>
          </a:p>
        </p:txBody>
      </p:sp>
      <p:pic>
        <p:nvPicPr>
          <p:cNvPr id="4" name="图片 3">
            <a:extLst>
              <a:ext uri="{FF2B5EF4-FFF2-40B4-BE49-F238E27FC236}">
                <a16:creationId xmlns:a16="http://schemas.microsoft.com/office/drawing/2014/main" id="{3D76B3E3-DA98-77B4-F3AD-A851FE751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7180" y="163376"/>
            <a:ext cx="1137596" cy="646773"/>
          </a:xfrm>
          <a:prstGeom prst="rect">
            <a:avLst/>
          </a:prstGeom>
        </p:spPr>
      </p:pic>
    </p:spTree>
    <p:extLst>
      <p:ext uri="{BB962C8B-B14F-4D97-AF65-F5344CB8AC3E}">
        <p14:creationId xmlns:p14="http://schemas.microsoft.com/office/powerpoint/2010/main" val="336633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042F6D-6BB5-9F6F-3A4E-59E0B000AC59}"/>
              </a:ext>
            </a:extLst>
          </p:cNvPr>
          <p:cNvSpPr>
            <a:spLocks noGrp="1"/>
          </p:cNvSpPr>
          <p:nvPr>
            <p:ph type="title"/>
          </p:nvPr>
        </p:nvSpPr>
        <p:spPr>
          <a:xfrm>
            <a:off x="1726311" y="183642"/>
            <a:ext cx="7729728" cy="1188720"/>
          </a:xfrm>
        </p:spPr>
        <p:txBody>
          <a:bodyPr/>
          <a:lstStyle/>
          <a:p>
            <a:r>
              <a:rPr lang="zh-CN" altLang="en-US" dirty="0"/>
              <a:t>研究意义及任务</a:t>
            </a:r>
          </a:p>
        </p:txBody>
      </p:sp>
      <p:sp>
        <p:nvSpPr>
          <p:cNvPr id="3" name="内容占位符 2">
            <a:extLst>
              <a:ext uri="{FF2B5EF4-FFF2-40B4-BE49-F238E27FC236}">
                <a16:creationId xmlns:a16="http://schemas.microsoft.com/office/drawing/2014/main" id="{1D71227A-BC06-D918-6904-ABA1E8DDA5C1}"/>
              </a:ext>
            </a:extLst>
          </p:cNvPr>
          <p:cNvSpPr>
            <a:spLocks noGrp="1"/>
          </p:cNvSpPr>
          <p:nvPr>
            <p:ph idx="1"/>
          </p:nvPr>
        </p:nvSpPr>
        <p:spPr>
          <a:xfrm>
            <a:off x="259460" y="1482852"/>
            <a:ext cx="11637265" cy="5660898"/>
          </a:xfrm>
        </p:spPr>
        <p:txBody>
          <a:bodyPr>
            <a:normAutofit/>
          </a:bodyPr>
          <a:lstStyle/>
          <a:p>
            <a:r>
              <a:rPr lang="zh-CN" altLang="en-US" sz="2400" b="0" i="0" dirty="0">
                <a:solidFill>
                  <a:schemeClr val="tx1"/>
                </a:solidFill>
                <a:effectLst/>
                <a:latin typeface="-apple-system"/>
              </a:rPr>
              <a:t>自我调节学习的</a:t>
            </a:r>
            <a:r>
              <a:rPr lang="zh-CN" altLang="en-US" sz="2400" b="0" i="0" dirty="0">
                <a:solidFill>
                  <a:srgbClr val="FF0000"/>
                </a:solidFill>
                <a:effectLst/>
                <a:latin typeface="-apple-system"/>
              </a:rPr>
              <a:t>理论模型</a:t>
            </a:r>
            <a:r>
              <a:rPr lang="zh-CN" altLang="en-US" sz="2400" b="0" i="0" dirty="0">
                <a:effectLst/>
                <a:latin typeface="-apple-system"/>
              </a:rPr>
              <a:t>强调，参与学习过程时的</a:t>
            </a:r>
            <a:r>
              <a:rPr lang="zh-CN" altLang="en-US" sz="2400" b="0" i="0" dirty="0">
                <a:solidFill>
                  <a:srgbClr val="FF0000"/>
                </a:solidFill>
                <a:effectLst/>
                <a:latin typeface="-apple-system"/>
              </a:rPr>
              <a:t>自我监控</a:t>
            </a:r>
            <a:r>
              <a:rPr lang="zh-CN" altLang="en-US" sz="2400" b="0" i="0" dirty="0">
                <a:effectLst/>
                <a:latin typeface="-apple-system"/>
              </a:rPr>
              <a:t>是有效学习的关键因素</a:t>
            </a:r>
            <a:endParaRPr lang="en-US" altLang="zh-CN" sz="2400" b="0" i="0" dirty="0">
              <a:effectLst/>
              <a:latin typeface="-apple-system"/>
            </a:endParaRPr>
          </a:p>
          <a:p>
            <a:endParaRPr lang="en-US" altLang="zh-CN" sz="2400" dirty="0">
              <a:latin typeface="-apple-system"/>
            </a:endParaRPr>
          </a:p>
          <a:p>
            <a:r>
              <a:rPr lang="zh-CN" altLang="en-US" sz="2400" b="0" i="0" dirty="0">
                <a:effectLst/>
                <a:latin typeface="-apple-system"/>
              </a:rPr>
              <a:t>获得的</a:t>
            </a:r>
            <a:r>
              <a:rPr lang="zh-CN" altLang="en-US" sz="2400" b="0" i="0" dirty="0">
                <a:solidFill>
                  <a:schemeClr val="tx1"/>
                </a:solidFill>
                <a:effectLst/>
                <a:latin typeface="-apple-system"/>
              </a:rPr>
              <a:t>研究结果可以</a:t>
            </a:r>
            <a:r>
              <a:rPr lang="zh-CN" altLang="en-US" sz="2400" b="0" i="0" dirty="0">
                <a:solidFill>
                  <a:srgbClr val="FF0000"/>
                </a:solidFill>
                <a:effectLst/>
                <a:latin typeface="-apple-system"/>
              </a:rPr>
              <a:t>提高对儿童自我监控技能发展的理解</a:t>
            </a:r>
            <a:r>
              <a:rPr lang="zh-CN" altLang="en-US" sz="2400" b="0" i="0" dirty="0">
                <a:effectLst/>
                <a:latin typeface="-apple-system"/>
              </a:rPr>
              <a:t>，并为旨在支持</a:t>
            </a:r>
            <a:r>
              <a:rPr lang="zh-CN" altLang="en-US" sz="2400" b="0" i="0" dirty="0">
                <a:solidFill>
                  <a:schemeClr val="accent6"/>
                </a:solidFill>
                <a:effectLst/>
                <a:latin typeface="-apple-system"/>
              </a:rPr>
              <a:t>儿童</a:t>
            </a:r>
            <a:r>
              <a:rPr lang="zh-CN" altLang="en-US" sz="2400" b="0" i="0" dirty="0">
                <a:effectLst/>
                <a:latin typeface="-apple-system"/>
              </a:rPr>
              <a:t>自我监控学习的</a:t>
            </a:r>
            <a:r>
              <a:rPr lang="zh-CN" altLang="en-US" sz="2400" b="0" i="0" dirty="0">
                <a:solidFill>
                  <a:schemeClr val="accent6"/>
                </a:solidFill>
                <a:effectLst/>
                <a:latin typeface="-apple-system"/>
              </a:rPr>
              <a:t>教师</a:t>
            </a:r>
            <a:r>
              <a:rPr lang="zh-CN" altLang="en-US" sz="2400" b="0" i="0" dirty="0">
                <a:effectLst/>
                <a:latin typeface="-apple-system"/>
              </a:rPr>
              <a:t>带来实用见解</a:t>
            </a:r>
            <a:endParaRPr lang="en-US" altLang="zh-CN" sz="2400" b="0" i="0" dirty="0">
              <a:effectLst/>
              <a:latin typeface="-apple-system"/>
            </a:endParaRPr>
          </a:p>
          <a:p>
            <a:endParaRPr lang="en-US" altLang="zh-CN" sz="2400" dirty="0">
              <a:latin typeface="-apple-system"/>
            </a:endParaRPr>
          </a:p>
          <a:p>
            <a:r>
              <a:rPr lang="zh-CN" altLang="en-US" sz="2400" b="0" i="0" dirty="0">
                <a:solidFill>
                  <a:srgbClr val="FF0000"/>
                </a:solidFill>
                <a:effectLst/>
                <a:latin typeface="-apple-system"/>
              </a:rPr>
              <a:t>儿童监控判断的影响因素</a:t>
            </a:r>
            <a:r>
              <a:rPr lang="zh-CN" altLang="en-US" sz="2400" b="0" i="0" dirty="0">
                <a:effectLst/>
                <a:latin typeface="-apple-system"/>
              </a:rPr>
              <a:t>：预测、事后预测、实际表现</a:t>
            </a:r>
            <a:r>
              <a:rPr lang="zh-CN" altLang="en-US" sz="2400" b="0" i="0" dirty="0">
                <a:solidFill>
                  <a:schemeClr val="accent6"/>
                </a:solidFill>
                <a:effectLst/>
                <a:latin typeface="-apple-system"/>
              </a:rPr>
              <a:t>还是</a:t>
            </a:r>
            <a:r>
              <a:rPr lang="zh-CN" altLang="en-US" sz="2400" b="0" i="0" dirty="0">
                <a:effectLst/>
                <a:latin typeface="-apple-system"/>
              </a:rPr>
              <a:t>习惯性判断</a:t>
            </a:r>
            <a:endParaRPr lang="en-US" altLang="zh-CN" sz="2400" b="0" i="0" dirty="0">
              <a:effectLst/>
              <a:latin typeface="-apple-system"/>
            </a:endParaRPr>
          </a:p>
          <a:p>
            <a:r>
              <a:rPr lang="zh-CN" altLang="en-US" sz="2400" b="0" i="0" dirty="0">
                <a:solidFill>
                  <a:schemeClr val="tx1"/>
                </a:solidFill>
                <a:effectLst/>
                <a:latin typeface="-apple-system"/>
              </a:rPr>
              <a:t>引发习惯性判断的因素：自尊和自我概念</a:t>
            </a:r>
            <a:endParaRPr lang="en-US" altLang="zh-CN" sz="2400" b="0" i="0" dirty="0">
              <a:solidFill>
                <a:schemeClr val="tx1"/>
              </a:solidFill>
              <a:effectLst/>
              <a:latin typeface="-apple-system"/>
            </a:endParaRPr>
          </a:p>
          <a:p>
            <a:pPr marL="0" indent="0">
              <a:buNone/>
            </a:pPr>
            <a:endParaRPr lang="en-US" altLang="zh-CN" sz="2400" b="0" i="0" dirty="0">
              <a:effectLst/>
              <a:latin typeface="-apple-system"/>
            </a:endParaRPr>
          </a:p>
          <a:p>
            <a:r>
              <a:rPr lang="zh-CN" altLang="en-US" sz="2400" b="0" i="0" dirty="0">
                <a:effectLst/>
                <a:latin typeface="-apple-system"/>
              </a:rPr>
              <a:t>儿童在后续判断时可能没有充分考虑实际表现、预测等因素的变化，而是做出类似（</a:t>
            </a:r>
            <a:r>
              <a:rPr lang="en-US" altLang="zh-CN" sz="2400" b="0" i="0" dirty="0">
                <a:effectLst/>
                <a:latin typeface="-apple-system"/>
              </a:rPr>
              <a:t>T1=T2</a:t>
            </a:r>
            <a:r>
              <a:rPr lang="zh-CN" altLang="en-US" sz="2400" b="0" i="0" dirty="0">
                <a:effectLst/>
                <a:latin typeface="-apple-system"/>
              </a:rPr>
              <a:t>）的判断；</a:t>
            </a:r>
            <a:endParaRPr lang="en-US" altLang="zh-CN" sz="2400" b="0" i="0" dirty="0">
              <a:effectLst/>
              <a:latin typeface="-apple-system"/>
            </a:endParaRPr>
          </a:p>
          <a:p>
            <a:r>
              <a:rPr lang="zh-CN" altLang="en-US" sz="2400" b="0" i="0" dirty="0">
                <a:effectLst/>
                <a:latin typeface="-apple-system"/>
              </a:rPr>
              <a:t>这表明判断</a:t>
            </a:r>
            <a:r>
              <a:rPr lang="zh-CN" altLang="en-US" sz="2400" b="0" i="0" dirty="0">
                <a:solidFill>
                  <a:srgbClr val="FF0000"/>
                </a:solidFill>
                <a:effectLst/>
                <a:latin typeface="-apple-system"/>
              </a:rPr>
              <a:t>受到习惯性判断倾向</a:t>
            </a:r>
            <a:r>
              <a:rPr lang="zh-CN" altLang="en-US" sz="2400" b="0" i="0" dirty="0">
                <a:solidFill>
                  <a:schemeClr val="tx1"/>
                </a:solidFill>
                <a:effectLst/>
                <a:latin typeface="-apple-system"/>
              </a:rPr>
              <a:t>的影响。</a:t>
            </a:r>
            <a:endParaRPr lang="en-US" altLang="zh-CN" sz="2400" dirty="0"/>
          </a:p>
          <a:p>
            <a:pPr marL="0" indent="0">
              <a:buNone/>
            </a:pPr>
            <a:endParaRPr lang="zh-CN" altLang="en-US" dirty="0"/>
          </a:p>
        </p:txBody>
      </p:sp>
      <p:pic>
        <p:nvPicPr>
          <p:cNvPr id="4" name="图片 3">
            <a:extLst>
              <a:ext uri="{FF2B5EF4-FFF2-40B4-BE49-F238E27FC236}">
                <a16:creationId xmlns:a16="http://schemas.microsoft.com/office/drawing/2014/main" id="{67F427B1-E704-99D7-B3CB-F6F22E0C90C0}"/>
              </a:ext>
            </a:extLst>
          </p:cNvPr>
          <p:cNvPicPr>
            <a:picLocks noChangeAspect="1"/>
          </p:cNvPicPr>
          <p:nvPr/>
        </p:nvPicPr>
        <p:blipFill>
          <a:blip r:embed="rId2"/>
          <a:stretch>
            <a:fillRect/>
          </a:stretch>
        </p:blipFill>
        <p:spPr>
          <a:xfrm>
            <a:off x="10211273" y="3429000"/>
            <a:ext cx="1885477" cy="1586019"/>
          </a:xfrm>
          <a:prstGeom prst="rect">
            <a:avLst/>
          </a:prstGeom>
        </p:spPr>
      </p:pic>
    </p:spTree>
    <p:extLst>
      <p:ext uri="{BB962C8B-B14F-4D97-AF65-F5344CB8AC3E}">
        <p14:creationId xmlns:p14="http://schemas.microsoft.com/office/powerpoint/2010/main" val="2152125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9FE3AB-F514-6905-5649-2142E17ED7F7}"/>
              </a:ext>
            </a:extLst>
          </p:cNvPr>
          <p:cNvSpPr>
            <a:spLocks noGrp="1"/>
          </p:cNvSpPr>
          <p:nvPr>
            <p:ph type="title"/>
          </p:nvPr>
        </p:nvSpPr>
        <p:spPr>
          <a:xfrm>
            <a:off x="2126361" y="78867"/>
            <a:ext cx="7729728" cy="918295"/>
          </a:xfrm>
        </p:spPr>
        <p:txBody>
          <a:bodyPr>
            <a:normAutofit fontScale="90000"/>
          </a:bodyPr>
          <a:lstStyle/>
          <a:p>
            <a:r>
              <a:rPr lang="en-US" altLang="zh-CN" cap="none" dirty="0"/>
              <a:t>Present study</a:t>
            </a:r>
            <a:br>
              <a:rPr lang="en-US" altLang="zh-CN" cap="none" dirty="0"/>
            </a:br>
            <a:r>
              <a:rPr lang="zh-CN" altLang="en-US" b="0" i="0" dirty="0">
                <a:effectLst/>
                <a:latin typeface="-apple-system"/>
              </a:rPr>
              <a:t>本研究</a:t>
            </a:r>
            <a:endParaRPr lang="zh-CN" altLang="en-US" cap="none" dirty="0"/>
          </a:p>
        </p:txBody>
      </p:sp>
      <p:sp>
        <p:nvSpPr>
          <p:cNvPr id="3" name="内容占位符 2">
            <a:extLst>
              <a:ext uri="{FF2B5EF4-FFF2-40B4-BE49-F238E27FC236}">
                <a16:creationId xmlns:a16="http://schemas.microsoft.com/office/drawing/2014/main" id="{55ECD35C-212C-CB0A-E86E-7229BFF64CF1}"/>
              </a:ext>
            </a:extLst>
          </p:cNvPr>
          <p:cNvSpPr>
            <a:spLocks noGrp="1"/>
          </p:cNvSpPr>
          <p:nvPr>
            <p:ph idx="1"/>
          </p:nvPr>
        </p:nvSpPr>
        <p:spPr>
          <a:xfrm>
            <a:off x="0" y="1084326"/>
            <a:ext cx="12763500" cy="5554599"/>
          </a:xfrm>
        </p:spPr>
        <p:txBody>
          <a:bodyPr>
            <a:normAutofit/>
          </a:bodyPr>
          <a:lstStyle/>
          <a:p>
            <a:r>
              <a:rPr lang="zh-CN" altLang="en-US" sz="2800" b="0" i="0" dirty="0">
                <a:solidFill>
                  <a:srgbClr val="1F1F1F"/>
                </a:solidFill>
                <a:effectLst/>
                <a:latin typeface="ElsevierGulliver"/>
              </a:rPr>
              <a:t>预测和</a:t>
            </a:r>
            <a:r>
              <a:rPr lang="zh-CN" altLang="en-US" sz="2800" b="0" i="0" dirty="0">
                <a:effectLst/>
                <a:latin typeface="-apple-system"/>
              </a:rPr>
              <a:t>事后预测</a:t>
            </a:r>
            <a:r>
              <a:rPr lang="zh-CN" altLang="en-US" sz="2800" b="0" i="0" dirty="0">
                <a:solidFill>
                  <a:srgbClr val="1F1F1F"/>
                </a:solidFill>
                <a:effectLst/>
                <a:latin typeface="ElsevierGulliver"/>
              </a:rPr>
              <a:t>时</a:t>
            </a:r>
            <a:r>
              <a:rPr lang="en-US" altLang="zh-CN" sz="2800" b="0" i="0" dirty="0">
                <a:solidFill>
                  <a:srgbClr val="1F1F1F"/>
                </a:solidFill>
                <a:effectLst/>
                <a:latin typeface="ElsevierGulliver"/>
              </a:rPr>
              <a:t>,</a:t>
            </a:r>
            <a:r>
              <a:rPr lang="zh-CN" altLang="en-US" sz="2800" b="0" i="0" dirty="0">
                <a:solidFill>
                  <a:srgbClr val="FF0000"/>
                </a:solidFill>
                <a:effectLst/>
                <a:latin typeface="ElsevierGulliver"/>
              </a:rPr>
              <a:t>四年级</a:t>
            </a:r>
            <a:r>
              <a:rPr lang="zh-CN" altLang="en-US" sz="2800" b="0" i="0" dirty="0">
                <a:solidFill>
                  <a:srgbClr val="1F1F1F"/>
                </a:solidFill>
                <a:effectLst/>
                <a:latin typeface="ElsevierGulliver"/>
              </a:rPr>
              <a:t>学生都会比</a:t>
            </a:r>
            <a:r>
              <a:rPr lang="zh-CN" altLang="en-US" sz="2800" b="0" i="0" dirty="0">
                <a:solidFill>
                  <a:srgbClr val="FF0000"/>
                </a:solidFill>
                <a:effectLst/>
                <a:latin typeface="ElsevierGulliver"/>
              </a:rPr>
              <a:t>二年级</a:t>
            </a:r>
            <a:r>
              <a:rPr lang="zh-CN" altLang="en-US" sz="2800" b="0" i="0" dirty="0">
                <a:solidFill>
                  <a:srgbClr val="1F1F1F"/>
                </a:solidFill>
                <a:effectLst/>
                <a:latin typeface="ElsevierGulliver"/>
              </a:rPr>
              <a:t>学生更准确</a:t>
            </a:r>
            <a:r>
              <a:rPr lang="zh-CN" altLang="en-US" sz="2800" dirty="0">
                <a:solidFill>
                  <a:srgbClr val="FF0000"/>
                </a:solidFill>
                <a:latin typeface="ElsevierGulliver"/>
              </a:rPr>
              <a:t>（</a:t>
            </a:r>
            <a:r>
              <a:rPr lang="zh-CN" altLang="en-US" sz="2800" b="0" i="0" dirty="0">
                <a:solidFill>
                  <a:srgbClr val="FF0000"/>
                </a:solidFill>
                <a:effectLst/>
                <a:latin typeface="ElsevierGulliver"/>
              </a:rPr>
              <a:t>假设 </a:t>
            </a:r>
            <a:r>
              <a:rPr lang="en-US" altLang="zh-CN" sz="2800" b="0" i="0" dirty="0">
                <a:solidFill>
                  <a:srgbClr val="FF0000"/>
                </a:solidFill>
                <a:effectLst/>
                <a:latin typeface="ElsevierGulliver"/>
              </a:rPr>
              <a:t>1</a:t>
            </a:r>
            <a:r>
              <a:rPr lang="zh-CN" altLang="en-US" sz="2800" b="0" i="0" dirty="0">
                <a:solidFill>
                  <a:srgbClr val="FF0000"/>
                </a:solidFill>
                <a:effectLst/>
                <a:latin typeface="ElsevierGulliver"/>
              </a:rPr>
              <a:t>）</a:t>
            </a:r>
            <a:endParaRPr lang="en-US" altLang="zh-CN" sz="2800" b="0" i="0" dirty="0">
              <a:solidFill>
                <a:srgbClr val="FF0000"/>
              </a:solidFill>
              <a:effectLst/>
              <a:latin typeface="ElsevierGulliver"/>
            </a:endParaRPr>
          </a:p>
          <a:p>
            <a:r>
              <a:rPr lang="zh-CN" altLang="en-US" sz="2800" b="0" i="0" dirty="0">
                <a:effectLst/>
                <a:latin typeface="-apple-system"/>
              </a:rPr>
              <a:t>两个年龄段的</a:t>
            </a:r>
            <a:r>
              <a:rPr lang="zh-CN" altLang="en-US" sz="2800" b="0" i="0" dirty="0">
                <a:solidFill>
                  <a:srgbClr val="FF0000"/>
                </a:solidFill>
                <a:effectLst/>
                <a:latin typeface="-apple-system"/>
              </a:rPr>
              <a:t>事后预测</a:t>
            </a:r>
            <a:r>
              <a:rPr lang="zh-CN" altLang="en-US" sz="2800" b="0" i="0" dirty="0">
                <a:effectLst/>
                <a:latin typeface="-apple-system"/>
              </a:rPr>
              <a:t>都会比</a:t>
            </a:r>
            <a:r>
              <a:rPr lang="zh-CN" altLang="en-US" sz="2800" b="0" i="0" dirty="0">
                <a:solidFill>
                  <a:srgbClr val="FF0000"/>
                </a:solidFill>
                <a:effectLst/>
                <a:latin typeface="-apple-system"/>
              </a:rPr>
              <a:t>预测</a:t>
            </a:r>
            <a:r>
              <a:rPr lang="zh-CN" altLang="en-US" sz="2800" b="0" i="0" dirty="0">
                <a:effectLst/>
                <a:latin typeface="-apple-system"/>
              </a:rPr>
              <a:t>更准确</a:t>
            </a:r>
            <a:r>
              <a:rPr lang="zh-CN" altLang="en-US" sz="2800" b="0" i="0" dirty="0">
                <a:solidFill>
                  <a:srgbClr val="FF0000"/>
                </a:solidFill>
                <a:effectLst/>
                <a:latin typeface="-apple-system"/>
              </a:rPr>
              <a:t>（假设 </a:t>
            </a:r>
            <a:r>
              <a:rPr lang="en-US" altLang="zh-CN" sz="2800" b="0" i="0" dirty="0">
                <a:solidFill>
                  <a:srgbClr val="FF0000"/>
                </a:solidFill>
                <a:effectLst/>
                <a:latin typeface="-apple-system"/>
              </a:rPr>
              <a:t>2</a:t>
            </a:r>
            <a:r>
              <a:rPr lang="zh-CN" altLang="en-US" sz="2800" b="0" i="0" dirty="0">
                <a:solidFill>
                  <a:srgbClr val="FF0000"/>
                </a:solidFill>
                <a:effectLst/>
                <a:latin typeface="-apple-system"/>
              </a:rPr>
              <a:t>）</a:t>
            </a:r>
            <a:endParaRPr lang="en-US" altLang="zh-CN" sz="2800" b="0" i="0" dirty="0">
              <a:solidFill>
                <a:srgbClr val="FF0000"/>
              </a:solidFill>
              <a:effectLst/>
              <a:latin typeface="-apple-system"/>
            </a:endParaRPr>
          </a:p>
          <a:p>
            <a:r>
              <a:rPr lang="zh-CN" altLang="en-US" sz="2800" b="0" i="0" dirty="0">
                <a:solidFill>
                  <a:srgbClr val="1F1F1F"/>
                </a:solidFill>
                <a:effectLst/>
                <a:latin typeface="ElsevierGulliver"/>
              </a:rPr>
              <a:t>特定任务的监控判断具有显著的排序稳定性</a:t>
            </a:r>
            <a:r>
              <a:rPr lang="zh-CN" altLang="en-US" sz="2800" b="0" i="0" dirty="0">
                <a:solidFill>
                  <a:srgbClr val="FF0000"/>
                </a:solidFill>
                <a:effectLst/>
                <a:latin typeface="ElsevierGulliver"/>
              </a:rPr>
              <a:t>（假设 </a:t>
            </a:r>
            <a:r>
              <a:rPr lang="en-US" altLang="zh-CN" sz="2800" b="0" i="0" dirty="0">
                <a:solidFill>
                  <a:srgbClr val="FF0000"/>
                </a:solidFill>
                <a:effectLst/>
                <a:latin typeface="ElsevierGulliver"/>
              </a:rPr>
              <a:t>3</a:t>
            </a:r>
            <a:r>
              <a:rPr lang="zh-CN" altLang="en-US" sz="2400" b="0" i="0" dirty="0">
                <a:solidFill>
                  <a:schemeClr val="tx1"/>
                </a:solidFill>
                <a:effectLst/>
                <a:latin typeface="ElsevierGulliver"/>
              </a:rPr>
              <a:t>）</a:t>
            </a:r>
            <a:r>
              <a:rPr lang="zh-CN" altLang="en-US" sz="2000" b="0" i="0" dirty="0">
                <a:solidFill>
                  <a:schemeClr val="tx1"/>
                </a:solidFill>
                <a:effectLst/>
                <a:latin typeface="ElsevierGulliver"/>
              </a:rPr>
              <a:t>（</a:t>
            </a:r>
            <a:r>
              <a:rPr lang="en-US" altLang="zh-CN" sz="2000" b="0" i="0" dirty="0">
                <a:solidFill>
                  <a:schemeClr val="tx1"/>
                </a:solidFill>
                <a:effectLst/>
                <a:latin typeface="ElsevierGulliver"/>
              </a:rPr>
              <a:t>preT1*T2</a:t>
            </a:r>
            <a:r>
              <a:rPr lang="zh-CN" altLang="en-US" sz="2000" b="0" i="0" dirty="0">
                <a:solidFill>
                  <a:schemeClr val="tx1"/>
                </a:solidFill>
                <a:effectLst/>
                <a:latin typeface="ElsevierGulliver"/>
              </a:rPr>
              <a:t>和</a:t>
            </a:r>
            <a:r>
              <a:rPr lang="en-US" altLang="zh-CN" sz="2000" b="0" i="0" dirty="0">
                <a:solidFill>
                  <a:schemeClr val="tx1"/>
                </a:solidFill>
                <a:effectLst/>
                <a:latin typeface="ElsevierGulliver"/>
              </a:rPr>
              <a:t>postT1*T2</a:t>
            </a:r>
            <a:r>
              <a:rPr lang="zh-CN" altLang="en-US" sz="2000" b="0" i="0" dirty="0">
                <a:solidFill>
                  <a:schemeClr val="tx1"/>
                </a:solidFill>
                <a:effectLst/>
                <a:latin typeface="ElsevierGulliver"/>
              </a:rPr>
              <a:t>）</a:t>
            </a:r>
            <a:endParaRPr lang="en-US" altLang="zh-CN" sz="2400" b="0" i="0" dirty="0">
              <a:solidFill>
                <a:schemeClr val="tx1"/>
              </a:solidFill>
              <a:effectLst/>
              <a:latin typeface="ElsevierGulliver"/>
            </a:endParaRPr>
          </a:p>
          <a:p>
            <a:r>
              <a:rPr lang="zh-CN" altLang="en-US" sz="2800" b="0" i="0" dirty="0">
                <a:solidFill>
                  <a:srgbClr val="FF0000"/>
                </a:solidFill>
                <a:effectLst/>
                <a:latin typeface="ElsevierGulliver"/>
              </a:rPr>
              <a:t>预测和</a:t>
            </a:r>
            <a:r>
              <a:rPr lang="zh-CN" altLang="en-US" sz="2800" b="0" i="0" dirty="0">
                <a:solidFill>
                  <a:srgbClr val="FF0000"/>
                </a:solidFill>
                <a:effectLst/>
                <a:latin typeface="-apple-system"/>
              </a:rPr>
              <a:t>事后预测</a:t>
            </a:r>
            <a:r>
              <a:rPr lang="zh-CN" altLang="en-US" sz="2800" b="0" i="0" dirty="0">
                <a:solidFill>
                  <a:srgbClr val="1F1F1F"/>
                </a:solidFill>
                <a:effectLst/>
                <a:latin typeface="ElsevierGulliver"/>
              </a:rPr>
              <a:t>的监控判断</a:t>
            </a:r>
            <a:r>
              <a:rPr lang="zh-CN" altLang="en-US" sz="2800" b="0" i="0" dirty="0">
                <a:solidFill>
                  <a:srgbClr val="FF0000"/>
                </a:solidFill>
                <a:effectLst/>
                <a:latin typeface="ElsevierGulliver"/>
              </a:rPr>
              <a:t>准确性</a:t>
            </a:r>
            <a:r>
              <a:rPr lang="zh-CN" altLang="en-US" sz="2800" b="0" i="0" dirty="0">
                <a:solidFill>
                  <a:srgbClr val="1F1F1F"/>
                </a:solidFill>
                <a:effectLst/>
                <a:latin typeface="ElsevierGulliver"/>
              </a:rPr>
              <a:t>是否在一年内有所提高</a:t>
            </a:r>
            <a:r>
              <a:rPr lang="zh-CN" altLang="en-US" sz="2800" b="0" i="0" dirty="0">
                <a:solidFill>
                  <a:srgbClr val="FF0000"/>
                </a:solidFill>
                <a:effectLst/>
                <a:latin typeface="ElsevierGulliver"/>
              </a:rPr>
              <a:t>（探索性问题 </a:t>
            </a:r>
            <a:r>
              <a:rPr lang="en-US" altLang="zh-CN" sz="2800" b="0" i="0" dirty="0">
                <a:solidFill>
                  <a:srgbClr val="FF0000"/>
                </a:solidFill>
                <a:effectLst/>
                <a:latin typeface="ElsevierGulliver"/>
              </a:rPr>
              <a:t>1</a:t>
            </a:r>
            <a:r>
              <a:rPr lang="zh-CN" altLang="en-US" sz="2800" b="0" i="0" dirty="0">
                <a:solidFill>
                  <a:srgbClr val="FF0000"/>
                </a:solidFill>
                <a:effectLst/>
                <a:latin typeface="ElsevierGulliver"/>
              </a:rPr>
              <a:t>）</a:t>
            </a:r>
            <a:endParaRPr lang="en-US" altLang="zh-CN" sz="2800" b="0" i="0" dirty="0">
              <a:solidFill>
                <a:srgbClr val="FF0000"/>
              </a:solidFill>
              <a:effectLst/>
              <a:latin typeface="ElsevierGulliver"/>
            </a:endParaRPr>
          </a:p>
          <a:p>
            <a:pPr marL="0" indent="0">
              <a:buNone/>
            </a:pPr>
            <a:r>
              <a:rPr lang="en-US" altLang="zh-CN" sz="2000" dirty="0">
                <a:solidFill>
                  <a:schemeClr val="tx1"/>
                </a:solidFill>
                <a:latin typeface="ElsevierGulliver"/>
              </a:rPr>
              <a:t>    (preT1*pmT1 </a:t>
            </a:r>
            <a:r>
              <a:rPr lang="zh-CN" altLang="en-US" sz="2000" dirty="0">
                <a:solidFill>
                  <a:schemeClr val="tx1"/>
                </a:solidFill>
                <a:latin typeface="ElsevierGulliver"/>
              </a:rPr>
              <a:t>对比</a:t>
            </a:r>
            <a:r>
              <a:rPr lang="en-US" altLang="zh-CN" sz="2000" dirty="0">
                <a:solidFill>
                  <a:schemeClr val="tx1"/>
                </a:solidFill>
                <a:latin typeface="ElsevierGulliver"/>
              </a:rPr>
              <a:t>preT2*pmT2 )</a:t>
            </a:r>
            <a:endParaRPr lang="en-US" altLang="zh-CN" sz="2000" b="0" i="0" dirty="0">
              <a:solidFill>
                <a:schemeClr val="tx1"/>
              </a:solidFill>
              <a:effectLst/>
              <a:latin typeface="ElsevierGulliver"/>
            </a:endParaRPr>
          </a:p>
          <a:p>
            <a:r>
              <a:rPr lang="zh-CN" altLang="en-US" sz="2800" b="0" i="0" dirty="0">
                <a:effectLst/>
                <a:latin typeface="ElsevierGulliver"/>
              </a:rPr>
              <a:t>预测和</a:t>
            </a:r>
            <a:r>
              <a:rPr lang="zh-CN" altLang="en-US" sz="2800" b="0" i="0" dirty="0">
                <a:effectLst/>
                <a:latin typeface="-apple-system"/>
              </a:rPr>
              <a:t>事后预测</a:t>
            </a:r>
            <a:r>
              <a:rPr lang="zh-CN" altLang="en-US" sz="2800" b="0" i="0" dirty="0">
                <a:effectLst/>
                <a:latin typeface="ElsevierGulliver"/>
              </a:rPr>
              <a:t>在排序稳定性方面是否存在差异</a:t>
            </a:r>
            <a:r>
              <a:rPr lang="zh-CN" altLang="en-US" sz="2800" b="0" i="0" dirty="0">
                <a:solidFill>
                  <a:srgbClr val="FF0000"/>
                </a:solidFill>
                <a:effectLst/>
                <a:latin typeface="ElsevierGulliver"/>
              </a:rPr>
              <a:t>（探索性问题 </a:t>
            </a:r>
            <a:r>
              <a:rPr lang="en-US" altLang="zh-CN" sz="2800" b="0" i="0" dirty="0">
                <a:solidFill>
                  <a:srgbClr val="FF0000"/>
                </a:solidFill>
                <a:effectLst/>
                <a:latin typeface="ElsevierGulliver"/>
              </a:rPr>
              <a:t>2</a:t>
            </a:r>
            <a:r>
              <a:rPr lang="zh-CN" altLang="en-US" sz="2800" b="0" i="0" dirty="0">
                <a:solidFill>
                  <a:srgbClr val="FF0000"/>
                </a:solidFill>
                <a:effectLst/>
                <a:latin typeface="ElsevierGulliver"/>
              </a:rPr>
              <a:t>）</a:t>
            </a:r>
            <a:endParaRPr lang="en-US" altLang="zh-CN" sz="2800" b="0" i="0" dirty="0">
              <a:solidFill>
                <a:srgbClr val="FF0000"/>
              </a:solidFill>
              <a:effectLst/>
              <a:latin typeface="ElsevierGulliver"/>
            </a:endParaRPr>
          </a:p>
          <a:p>
            <a:pPr marL="0" indent="0">
              <a:buNone/>
            </a:pPr>
            <a:r>
              <a:rPr lang="en-US" altLang="zh-CN" sz="2000" dirty="0">
                <a:solidFill>
                  <a:schemeClr val="tx1"/>
                </a:solidFill>
                <a:latin typeface="ElsevierGulliver"/>
              </a:rPr>
              <a:t>   (preT1*preT2 </a:t>
            </a:r>
            <a:r>
              <a:rPr lang="zh-CN" altLang="en-US" sz="2000" dirty="0">
                <a:solidFill>
                  <a:schemeClr val="tx1"/>
                </a:solidFill>
                <a:latin typeface="ElsevierGulliver"/>
              </a:rPr>
              <a:t>对比</a:t>
            </a:r>
            <a:r>
              <a:rPr lang="en-US" altLang="zh-CN" sz="2000" dirty="0">
                <a:solidFill>
                  <a:schemeClr val="tx1"/>
                </a:solidFill>
                <a:latin typeface="ElsevierGulliver"/>
              </a:rPr>
              <a:t>postT1*postT2 )</a:t>
            </a:r>
            <a:endParaRPr lang="en-US" altLang="zh-CN" sz="2000" b="0" i="0" dirty="0">
              <a:solidFill>
                <a:schemeClr val="tx1"/>
              </a:solidFill>
              <a:effectLst/>
              <a:latin typeface="ElsevierGulliver"/>
            </a:endParaRPr>
          </a:p>
          <a:p>
            <a:r>
              <a:rPr lang="zh-CN" altLang="en-US" sz="2800" b="0" i="0" dirty="0">
                <a:solidFill>
                  <a:srgbClr val="FF0000"/>
                </a:solidFill>
                <a:effectLst/>
                <a:latin typeface="-apple-system"/>
              </a:rPr>
              <a:t>过去判断</a:t>
            </a:r>
            <a:r>
              <a:rPr lang="en-US" altLang="zh-CN" sz="2800" b="0" i="0" dirty="0">
                <a:solidFill>
                  <a:srgbClr val="FF0000"/>
                </a:solidFill>
                <a:effectLst/>
                <a:latin typeface="-apple-system"/>
              </a:rPr>
              <a:t>(T1)</a:t>
            </a:r>
            <a:r>
              <a:rPr lang="zh-CN" altLang="en-US" sz="2800" b="0" i="0" dirty="0">
                <a:solidFill>
                  <a:srgbClr val="1F1F1F"/>
                </a:solidFill>
                <a:effectLst/>
                <a:latin typeface="ElsevierGulliver"/>
              </a:rPr>
              <a:t>和</a:t>
            </a:r>
            <a:r>
              <a:rPr lang="zh-CN" altLang="en-US" sz="2800" b="0" i="0" dirty="0">
                <a:solidFill>
                  <a:srgbClr val="00B0F0"/>
                </a:solidFill>
                <a:effectLst/>
                <a:latin typeface="ElsevierGulliver"/>
              </a:rPr>
              <a:t>实际表现</a:t>
            </a:r>
            <a:r>
              <a:rPr lang="en-US" altLang="zh-CN" sz="2800" b="0" i="0" dirty="0">
                <a:solidFill>
                  <a:srgbClr val="00B0F0"/>
                </a:solidFill>
                <a:effectLst/>
                <a:latin typeface="ElsevierGulliver"/>
              </a:rPr>
              <a:t>(T2)</a:t>
            </a:r>
            <a:r>
              <a:rPr lang="zh-CN" altLang="en-US" sz="2800" b="0" i="0" dirty="0">
                <a:solidFill>
                  <a:srgbClr val="1F1F1F"/>
                </a:solidFill>
                <a:effectLst/>
                <a:latin typeface="ElsevierGulliver"/>
              </a:rPr>
              <a:t>对于</a:t>
            </a:r>
            <a:r>
              <a:rPr lang="zh-CN" altLang="en-US" sz="2800" b="0" i="0" dirty="0">
                <a:solidFill>
                  <a:srgbClr val="FF0000"/>
                </a:solidFill>
                <a:effectLst/>
                <a:latin typeface="ElsevierGulliver"/>
              </a:rPr>
              <a:t>监控判断</a:t>
            </a:r>
            <a:r>
              <a:rPr lang="en-US" altLang="zh-CN" sz="2800" b="0" i="0" dirty="0">
                <a:solidFill>
                  <a:srgbClr val="FF0000"/>
                </a:solidFill>
                <a:effectLst/>
                <a:latin typeface="ElsevierGulliver"/>
              </a:rPr>
              <a:t>(T2)</a:t>
            </a:r>
            <a:r>
              <a:rPr lang="zh-CN" altLang="en-US" sz="2800" b="0" i="0" dirty="0">
                <a:solidFill>
                  <a:srgbClr val="1F1F1F"/>
                </a:solidFill>
                <a:effectLst/>
                <a:latin typeface="ElsevierGulliver"/>
              </a:rPr>
              <a:t>的共同贡献</a:t>
            </a:r>
            <a:r>
              <a:rPr lang="zh-CN" altLang="en-US" sz="2800" b="0" i="0" dirty="0">
                <a:solidFill>
                  <a:srgbClr val="FF0000"/>
                </a:solidFill>
                <a:effectLst/>
                <a:latin typeface="ElsevierGulliver"/>
              </a:rPr>
              <a:t>（探索性问题 </a:t>
            </a:r>
            <a:r>
              <a:rPr lang="en-US" altLang="zh-CN" sz="2800" b="0" i="0" dirty="0">
                <a:solidFill>
                  <a:srgbClr val="FF0000"/>
                </a:solidFill>
                <a:effectLst/>
                <a:latin typeface="ElsevierGulliver"/>
              </a:rPr>
              <a:t>3 </a:t>
            </a:r>
            <a:r>
              <a:rPr lang="zh-CN" altLang="en-US" sz="2800" b="0" i="0" dirty="0">
                <a:solidFill>
                  <a:srgbClr val="FF0000"/>
                </a:solidFill>
                <a:effectLst/>
                <a:latin typeface="ElsevierGulliver"/>
              </a:rPr>
              <a:t>）</a:t>
            </a:r>
            <a:endParaRPr lang="en-US" altLang="zh-CN" sz="2800" b="0" i="0" dirty="0">
              <a:solidFill>
                <a:srgbClr val="FF0000"/>
              </a:solidFill>
              <a:effectLst/>
              <a:latin typeface="ElsevierGulliver"/>
            </a:endParaRPr>
          </a:p>
          <a:p>
            <a:endParaRPr lang="zh-CN" altLang="en-US" sz="3200" dirty="0">
              <a:solidFill>
                <a:srgbClr val="FF0000"/>
              </a:solidFill>
            </a:endParaRPr>
          </a:p>
        </p:txBody>
      </p:sp>
      <p:pic>
        <p:nvPicPr>
          <p:cNvPr id="4" name="图片 3">
            <a:extLst>
              <a:ext uri="{FF2B5EF4-FFF2-40B4-BE49-F238E27FC236}">
                <a16:creationId xmlns:a16="http://schemas.microsoft.com/office/drawing/2014/main" id="{9CD71B54-7FC4-A813-5A4E-BC7D3F844645}"/>
              </a:ext>
            </a:extLst>
          </p:cNvPr>
          <p:cNvPicPr>
            <a:picLocks noChangeAspect="1"/>
          </p:cNvPicPr>
          <p:nvPr/>
        </p:nvPicPr>
        <p:blipFill>
          <a:blip r:embed="rId3"/>
          <a:stretch>
            <a:fillRect/>
          </a:stretch>
        </p:blipFill>
        <p:spPr>
          <a:xfrm>
            <a:off x="10659404" y="104879"/>
            <a:ext cx="1532596" cy="805901"/>
          </a:xfrm>
          <a:prstGeom prst="rect">
            <a:avLst/>
          </a:prstGeom>
        </p:spPr>
      </p:pic>
      <p:pic>
        <p:nvPicPr>
          <p:cNvPr id="5" name="图片 4">
            <a:extLst>
              <a:ext uri="{FF2B5EF4-FFF2-40B4-BE49-F238E27FC236}">
                <a16:creationId xmlns:a16="http://schemas.microsoft.com/office/drawing/2014/main" id="{76F783D5-0B50-7E17-AA46-3F5878649B49}"/>
              </a:ext>
            </a:extLst>
          </p:cNvPr>
          <p:cNvPicPr>
            <a:picLocks noChangeAspect="1"/>
          </p:cNvPicPr>
          <p:nvPr/>
        </p:nvPicPr>
        <p:blipFill>
          <a:blip r:embed="rId4"/>
          <a:stretch>
            <a:fillRect/>
          </a:stretch>
        </p:blipFill>
        <p:spPr>
          <a:xfrm>
            <a:off x="10624191" y="1089046"/>
            <a:ext cx="1603022" cy="736388"/>
          </a:xfrm>
          <a:prstGeom prst="rect">
            <a:avLst/>
          </a:prstGeom>
        </p:spPr>
      </p:pic>
      <p:pic>
        <p:nvPicPr>
          <p:cNvPr id="6" name="图片 5">
            <a:extLst>
              <a:ext uri="{FF2B5EF4-FFF2-40B4-BE49-F238E27FC236}">
                <a16:creationId xmlns:a16="http://schemas.microsoft.com/office/drawing/2014/main" id="{350FC6C1-9F9D-A15C-0005-A9E6B13C1971}"/>
              </a:ext>
            </a:extLst>
          </p:cNvPr>
          <p:cNvPicPr>
            <a:picLocks noChangeAspect="1"/>
          </p:cNvPicPr>
          <p:nvPr/>
        </p:nvPicPr>
        <p:blipFill>
          <a:blip r:embed="rId5"/>
          <a:stretch>
            <a:fillRect/>
          </a:stretch>
        </p:blipFill>
        <p:spPr>
          <a:xfrm>
            <a:off x="10306523" y="5271981"/>
            <a:ext cx="1885477" cy="1586019"/>
          </a:xfrm>
          <a:prstGeom prst="rect">
            <a:avLst/>
          </a:prstGeom>
        </p:spPr>
      </p:pic>
      <p:pic>
        <p:nvPicPr>
          <p:cNvPr id="7" name="图片 6">
            <a:extLst>
              <a:ext uri="{FF2B5EF4-FFF2-40B4-BE49-F238E27FC236}">
                <a16:creationId xmlns:a16="http://schemas.microsoft.com/office/drawing/2014/main" id="{1E1D04AA-1485-08DF-6A16-F84472B8BC9E}"/>
              </a:ext>
            </a:extLst>
          </p:cNvPr>
          <p:cNvPicPr>
            <a:picLocks noChangeAspect="1"/>
          </p:cNvPicPr>
          <p:nvPr/>
        </p:nvPicPr>
        <p:blipFill>
          <a:blip r:embed="rId6"/>
          <a:stretch>
            <a:fillRect/>
          </a:stretch>
        </p:blipFill>
        <p:spPr>
          <a:xfrm>
            <a:off x="0" y="6010275"/>
            <a:ext cx="1471450" cy="786434"/>
          </a:xfrm>
          <a:prstGeom prst="rect">
            <a:avLst/>
          </a:prstGeom>
        </p:spPr>
      </p:pic>
      <p:pic>
        <p:nvPicPr>
          <p:cNvPr id="8" name="图片 7">
            <a:extLst>
              <a:ext uri="{FF2B5EF4-FFF2-40B4-BE49-F238E27FC236}">
                <a16:creationId xmlns:a16="http://schemas.microsoft.com/office/drawing/2014/main" id="{1595734D-2FB6-6764-47B2-FA349E0E9C54}"/>
              </a:ext>
            </a:extLst>
          </p:cNvPr>
          <p:cNvPicPr>
            <a:picLocks noChangeAspect="1"/>
          </p:cNvPicPr>
          <p:nvPr/>
        </p:nvPicPr>
        <p:blipFill>
          <a:blip r:embed="rId7"/>
          <a:stretch>
            <a:fillRect/>
          </a:stretch>
        </p:blipFill>
        <p:spPr>
          <a:xfrm>
            <a:off x="1730145" y="6010275"/>
            <a:ext cx="2084307" cy="786434"/>
          </a:xfrm>
          <a:prstGeom prst="rect">
            <a:avLst/>
          </a:prstGeom>
        </p:spPr>
      </p:pic>
    </p:spTree>
    <p:extLst>
      <p:ext uri="{BB962C8B-B14F-4D97-AF65-F5344CB8AC3E}">
        <p14:creationId xmlns:p14="http://schemas.microsoft.com/office/powerpoint/2010/main" val="35745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F5C9D6-09B0-82FA-AB2B-E5F4FF4B8499}"/>
              </a:ext>
            </a:extLst>
          </p:cNvPr>
          <p:cNvSpPr>
            <a:spLocks noGrp="1"/>
          </p:cNvSpPr>
          <p:nvPr>
            <p:ph type="title"/>
          </p:nvPr>
        </p:nvSpPr>
        <p:spPr>
          <a:xfrm>
            <a:off x="2231136" y="21717"/>
            <a:ext cx="7729728" cy="1188720"/>
          </a:xfrm>
        </p:spPr>
        <p:txBody>
          <a:bodyPr/>
          <a:lstStyle/>
          <a:p>
            <a:r>
              <a:rPr lang="en-US" altLang="zh-CN" cap="none" dirty="0"/>
              <a:t>Method</a:t>
            </a:r>
            <a:r>
              <a:rPr lang="zh-CN" altLang="en-US" dirty="0"/>
              <a:t>研究方法</a:t>
            </a:r>
          </a:p>
        </p:txBody>
      </p:sp>
      <p:sp>
        <p:nvSpPr>
          <p:cNvPr id="3" name="内容占位符 2">
            <a:extLst>
              <a:ext uri="{FF2B5EF4-FFF2-40B4-BE49-F238E27FC236}">
                <a16:creationId xmlns:a16="http://schemas.microsoft.com/office/drawing/2014/main" id="{DE5584AD-63F9-2ECD-23B6-221C76FC76B2}"/>
              </a:ext>
            </a:extLst>
          </p:cNvPr>
          <p:cNvSpPr>
            <a:spLocks noGrp="1"/>
          </p:cNvSpPr>
          <p:nvPr>
            <p:ph idx="1"/>
          </p:nvPr>
        </p:nvSpPr>
        <p:spPr>
          <a:xfrm>
            <a:off x="335660" y="1371219"/>
            <a:ext cx="9436989" cy="5086731"/>
          </a:xfrm>
        </p:spPr>
        <p:txBody>
          <a:bodyPr>
            <a:normAutofit fontScale="92500"/>
          </a:bodyPr>
          <a:lstStyle/>
          <a:p>
            <a:r>
              <a:rPr lang="en-US" altLang="zh-CN" sz="2800" b="0" i="0" dirty="0">
                <a:solidFill>
                  <a:srgbClr val="FF0000"/>
                </a:solidFill>
                <a:effectLst/>
                <a:latin typeface="-apple-system"/>
              </a:rPr>
              <a:t>T1</a:t>
            </a:r>
            <a:r>
              <a:rPr lang="en-US" altLang="zh-CN" sz="2800" b="0" i="0" dirty="0">
                <a:effectLst/>
                <a:latin typeface="-apple-system"/>
              </a:rPr>
              <a:t> </a:t>
            </a:r>
            <a:r>
              <a:rPr lang="zh-CN" altLang="en-US" sz="2800" b="0" i="0" dirty="0">
                <a:effectLst/>
                <a:latin typeface="-apple-system"/>
              </a:rPr>
              <a:t>的总样本包括 </a:t>
            </a:r>
            <a:r>
              <a:rPr lang="en-US" altLang="zh-CN" sz="2800" b="0" i="0" dirty="0">
                <a:solidFill>
                  <a:srgbClr val="FF0000"/>
                </a:solidFill>
                <a:effectLst/>
                <a:latin typeface="-apple-system"/>
              </a:rPr>
              <a:t>304</a:t>
            </a:r>
            <a:r>
              <a:rPr lang="en-US" altLang="zh-CN" sz="2800" b="0" i="0" dirty="0">
                <a:effectLst/>
                <a:latin typeface="-apple-system"/>
              </a:rPr>
              <a:t> </a:t>
            </a:r>
            <a:r>
              <a:rPr lang="zh-CN" altLang="en-US" sz="2800" b="0" i="0" dirty="0">
                <a:effectLst/>
                <a:latin typeface="-apple-system"/>
              </a:rPr>
              <a:t>名儿童；</a:t>
            </a:r>
            <a:endParaRPr lang="en-US" altLang="zh-CN" sz="2800" b="0" i="0" dirty="0">
              <a:effectLst/>
              <a:latin typeface="-apple-system"/>
            </a:endParaRPr>
          </a:p>
          <a:p>
            <a:r>
              <a:rPr lang="zh-CN" altLang="en-US" sz="2800" b="0" i="0" dirty="0">
                <a:effectLst/>
                <a:latin typeface="-apple-system"/>
              </a:rPr>
              <a:t> </a:t>
            </a:r>
            <a:r>
              <a:rPr lang="en-US" altLang="zh-CN" sz="2800" b="0" i="0" dirty="0">
                <a:effectLst/>
                <a:latin typeface="-apple-system"/>
              </a:rPr>
              <a:t>140 </a:t>
            </a:r>
            <a:r>
              <a:rPr lang="zh-CN" altLang="en-US" sz="2800" b="0" i="0" dirty="0">
                <a:effectLst/>
                <a:latin typeface="-apple-system"/>
              </a:rPr>
              <a:t>名小学</a:t>
            </a:r>
            <a:r>
              <a:rPr lang="zh-CN" altLang="en-US" sz="2800" b="0" i="0" dirty="0">
                <a:solidFill>
                  <a:srgbClr val="FF0000"/>
                </a:solidFill>
                <a:effectLst/>
                <a:latin typeface="-apple-system"/>
              </a:rPr>
              <a:t>二年级</a:t>
            </a:r>
            <a:r>
              <a:rPr lang="zh-CN" altLang="en-US" sz="2800" b="0" i="0" dirty="0">
                <a:effectLst/>
                <a:latin typeface="-apple-system"/>
              </a:rPr>
              <a:t>学生（</a:t>
            </a:r>
            <a:r>
              <a:rPr lang="en-US" altLang="zh-CN" sz="2800" b="0" i="0" dirty="0">
                <a:effectLst/>
                <a:latin typeface="-apple-system"/>
              </a:rPr>
              <a:t>50% </a:t>
            </a:r>
            <a:r>
              <a:rPr lang="zh-CN" altLang="en-US" sz="2800" b="0" i="0" dirty="0">
                <a:effectLst/>
                <a:latin typeface="-apple-system"/>
              </a:rPr>
              <a:t>为女孩；</a:t>
            </a:r>
            <a:r>
              <a:rPr lang="en-US" altLang="zh-CN" sz="2800" b="0" i="0" dirty="0">
                <a:effectLst/>
                <a:latin typeface="-apple-system"/>
              </a:rPr>
              <a:t>Mage = 7.6 </a:t>
            </a:r>
            <a:r>
              <a:rPr lang="zh-CN" altLang="en-US" sz="2800" b="0" i="0" dirty="0">
                <a:effectLst/>
                <a:latin typeface="-apple-system"/>
              </a:rPr>
              <a:t>岁；</a:t>
            </a:r>
            <a:r>
              <a:rPr lang="en-US" altLang="zh-CN" sz="2800" b="0" i="0" dirty="0">
                <a:effectLst/>
                <a:latin typeface="-apple-system"/>
              </a:rPr>
              <a:t>SD = 0.5</a:t>
            </a:r>
            <a:r>
              <a:rPr lang="zh-CN" altLang="en-US" sz="2800" b="0" i="0" dirty="0">
                <a:effectLst/>
                <a:latin typeface="-apple-system"/>
              </a:rPr>
              <a:t>）</a:t>
            </a:r>
            <a:endParaRPr lang="en-US" altLang="zh-CN" sz="2800" b="0" i="0" dirty="0">
              <a:effectLst/>
              <a:latin typeface="-apple-system"/>
            </a:endParaRPr>
          </a:p>
          <a:p>
            <a:r>
              <a:rPr lang="zh-CN" altLang="en-US" sz="2800" b="0" i="0" dirty="0">
                <a:effectLst/>
                <a:latin typeface="-apple-system"/>
              </a:rPr>
              <a:t>和 </a:t>
            </a:r>
            <a:r>
              <a:rPr lang="en-US" altLang="zh-CN" sz="2800" b="0" i="0" dirty="0">
                <a:effectLst/>
                <a:latin typeface="-apple-system"/>
              </a:rPr>
              <a:t>164 </a:t>
            </a:r>
            <a:r>
              <a:rPr lang="zh-CN" altLang="en-US" sz="2800" b="0" i="0" dirty="0">
                <a:effectLst/>
                <a:latin typeface="-apple-system"/>
              </a:rPr>
              <a:t>名</a:t>
            </a:r>
            <a:r>
              <a:rPr lang="zh-CN" altLang="en-US" sz="2800" b="0" i="0" dirty="0">
                <a:solidFill>
                  <a:srgbClr val="FF0000"/>
                </a:solidFill>
                <a:effectLst/>
                <a:latin typeface="-apple-system"/>
              </a:rPr>
              <a:t>四年级</a:t>
            </a:r>
            <a:r>
              <a:rPr lang="zh-CN" altLang="en-US" sz="2800" b="0" i="0" dirty="0">
                <a:effectLst/>
                <a:latin typeface="-apple-system"/>
              </a:rPr>
              <a:t>学生（</a:t>
            </a:r>
            <a:r>
              <a:rPr lang="en-US" altLang="zh-CN" sz="2800" b="0" i="0" dirty="0">
                <a:effectLst/>
                <a:latin typeface="-apple-system"/>
              </a:rPr>
              <a:t>47% </a:t>
            </a:r>
            <a:r>
              <a:rPr lang="zh-CN" altLang="en-US" sz="2800" b="0" i="0" dirty="0">
                <a:effectLst/>
                <a:latin typeface="-apple-system"/>
              </a:rPr>
              <a:t>为女孩；</a:t>
            </a:r>
            <a:r>
              <a:rPr lang="en-US" altLang="zh-CN" sz="2800" b="0" i="0" dirty="0">
                <a:effectLst/>
                <a:latin typeface="-apple-system"/>
              </a:rPr>
              <a:t>Mage = 9.6 </a:t>
            </a:r>
            <a:r>
              <a:rPr lang="zh-CN" altLang="en-US" sz="2800" b="0" i="0" dirty="0">
                <a:effectLst/>
                <a:latin typeface="-apple-system"/>
              </a:rPr>
              <a:t>岁；</a:t>
            </a:r>
            <a:r>
              <a:rPr lang="en-US" altLang="zh-CN" sz="2800" b="0" i="0" dirty="0">
                <a:effectLst/>
                <a:latin typeface="-apple-system"/>
              </a:rPr>
              <a:t>SD = 0.5</a:t>
            </a:r>
            <a:r>
              <a:rPr lang="zh-CN" altLang="en-US" sz="2800" b="0" i="0" dirty="0">
                <a:effectLst/>
                <a:latin typeface="-apple-system"/>
              </a:rPr>
              <a:t>）。</a:t>
            </a:r>
            <a:endParaRPr lang="en-US" altLang="zh-CN" sz="2800" b="0" i="0" dirty="0">
              <a:effectLst/>
              <a:latin typeface="-apple-system"/>
            </a:endParaRPr>
          </a:p>
          <a:p>
            <a:endParaRPr lang="en-US" altLang="zh-CN" sz="2800" dirty="0">
              <a:latin typeface="-apple-system"/>
            </a:endParaRPr>
          </a:p>
          <a:p>
            <a:r>
              <a:rPr lang="en-US" altLang="zh-CN" sz="2800" b="0" i="0" dirty="0">
                <a:solidFill>
                  <a:srgbClr val="FF0000"/>
                </a:solidFill>
                <a:effectLst/>
                <a:latin typeface="-apple-system"/>
              </a:rPr>
              <a:t>T2</a:t>
            </a:r>
            <a:r>
              <a:rPr lang="zh-CN" altLang="en-US" sz="2800" b="0" i="0" dirty="0">
                <a:effectLst/>
                <a:latin typeface="-apple-system"/>
              </a:rPr>
              <a:t>的总样本包括 </a:t>
            </a:r>
            <a:r>
              <a:rPr lang="en-US" altLang="zh-CN" sz="2800" b="0" i="0" dirty="0">
                <a:solidFill>
                  <a:srgbClr val="FF0000"/>
                </a:solidFill>
                <a:effectLst/>
                <a:latin typeface="-apple-system"/>
              </a:rPr>
              <a:t>274 </a:t>
            </a:r>
            <a:r>
              <a:rPr lang="zh-CN" altLang="en-US" sz="2800" b="0" i="0" dirty="0">
                <a:effectLst/>
                <a:latin typeface="-apple-system"/>
              </a:rPr>
              <a:t>名儿童</a:t>
            </a:r>
            <a:endParaRPr lang="en-US" altLang="zh-CN" sz="2800" b="0" i="0" dirty="0">
              <a:effectLst/>
              <a:latin typeface="-apple-system"/>
            </a:endParaRPr>
          </a:p>
          <a:p>
            <a:r>
              <a:rPr lang="zh-CN" altLang="en-US" sz="2800" b="0" i="0" dirty="0">
                <a:effectLst/>
                <a:latin typeface="-apple-system"/>
              </a:rPr>
              <a:t>（从</a:t>
            </a:r>
            <a:r>
              <a:rPr lang="en-US" altLang="zh-CN" sz="2800" b="0" i="0" dirty="0">
                <a:effectLst/>
                <a:latin typeface="-apple-system"/>
              </a:rPr>
              <a:t>T1</a:t>
            </a:r>
            <a:r>
              <a:rPr lang="zh-CN" altLang="en-US" sz="2800" b="0" i="0" dirty="0">
                <a:effectLst/>
                <a:latin typeface="-apple-system"/>
              </a:rPr>
              <a:t>到</a:t>
            </a:r>
            <a:r>
              <a:rPr lang="en-US" altLang="zh-CN" sz="2800" b="0" i="0" dirty="0">
                <a:effectLst/>
                <a:latin typeface="-apple-system"/>
              </a:rPr>
              <a:t>T2</a:t>
            </a:r>
            <a:r>
              <a:rPr lang="zh-CN" altLang="en-US" sz="2800" b="0" i="0" dirty="0">
                <a:effectLst/>
                <a:latin typeface="-apple-system"/>
              </a:rPr>
              <a:t>，由于居住地变化和技术故障，样本流失率为</a:t>
            </a:r>
            <a:r>
              <a:rPr lang="en-US" altLang="zh-CN" sz="2800" b="0" i="0" dirty="0">
                <a:effectLst/>
                <a:latin typeface="-apple-system"/>
              </a:rPr>
              <a:t>9.9%</a:t>
            </a:r>
            <a:r>
              <a:rPr lang="zh-CN" altLang="en-US" sz="2800" b="0" i="0" dirty="0">
                <a:effectLst/>
                <a:latin typeface="-apple-system"/>
              </a:rPr>
              <a:t>。）</a:t>
            </a:r>
            <a:endParaRPr lang="en-US" altLang="zh-CN" sz="2800" b="0" i="0" dirty="0">
              <a:effectLst/>
              <a:latin typeface="-apple-system"/>
            </a:endParaRPr>
          </a:p>
          <a:p>
            <a:endParaRPr lang="en-US" altLang="zh-CN" sz="2800" dirty="0">
              <a:latin typeface="-apple-system"/>
            </a:endParaRPr>
          </a:p>
          <a:p>
            <a:r>
              <a:rPr lang="zh-CN" altLang="en-US" sz="2800" b="0" i="0" dirty="0">
                <a:effectLst/>
                <a:latin typeface="-apple-system"/>
              </a:rPr>
              <a:t>儿童是从瑞士的一所以德语为教学语言的公立学校招募的</a:t>
            </a:r>
            <a:endParaRPr lang="en-US" altLang="zh-CN" sz="2800" b="0" i="0" dirty="0">
              <a:effectLst/>
              <a:latin typeface="-apple-system"/>
            </a:endParaRPr>
          </a:p>
          <a:p>
            <a:r>
              <a:rPr lang="zh-CN" altLang="en-US" sz="2800" b="0" i="0" dirty="0">
                <a:effectLst/>
                <a:latin typeface="-apple-system"/>
              </a:rPr>
              <a:t>（他们事先不了解学习材料：日文）</a:t>
            </a:r>
            <a:endParaRPr lang="zh-CN" altLang="en-US" sz="2800" dirty="0"/>
          </a:p>
        </p:txBody>
      </p:sp>
    </p:spTree>
    <p:extLst>
      <p:ext uri="{BB962C8B-B14F-4D97-AF65-F5344CB8AC3E}">
        <p14:creationId xmlns:p14="http://schemas.microsoft.com/office/powerpoint/2010/main" val="185599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F2B693-C233-F930-609C-71335EA00365}"/>
              </a:ext>
            </a:extLst>
          </p:cNvPr>
          <p:cNvSpPr>
            <a:spLocks noGrp="1"/>
          </p:cNvSpPr>
          <p:nvPr>
            <p:ph type="title"/>
          </p:nvPr>
        </p:nvSpPr>
        <p:spPr>
          <a:xfrm>
            <a:off x="2231136" y="0"/>
            <a:ext cx="7729728" cy="1188720"/>
          </a:xfrm>
        </p:spPr>
        <p:txBody>
          <a:bodyPr/>
          <a:lstStyle/>
          <a:p>
            <a:r>
              <a:rPr lang="en-US" altLang="zh-CN" cap="none" dirty="0"/>
              <a:t>Materials and procedure</a:t>
            </a:r>
            <a:br>
              <a:rPr lang="en-US" altLang="zh-CN" cap="none" dirty="0"/>
            </a:br>
            <a:r>
              <a:rPr lang="zh-CN" altLang="en-US" b="0" i="0" dirty="0">
                <a:effectLst/>
                <a:latin typeface="-apple-system"/>
              </a:rPr>
              <a:t>材料和程序</a:t>
            </a:r>
            <a:endParaRPr lang="zh-CN" altLang="en-US" cap="none" dirty="0"/>
          </a:p>
        </p:txBody>
      </p:sp>
      <p:sp>
        <p:nvSpPr>
          <p:cNvPr id="3" name="内容占位符 2">
            <a:extLst>
              <a:ext uri="{FF2B5EF4-FFF2-40B4-BE49-F238E27FC236}">
                <a16:creationId xmlns:a16="http://schemas.microsoft.com/office/drawing/2014/main" id="{96FEF1F4-0C5B-6EAB-5BC2-58B2780CA145}"/>
              </a:ext>
            </a:extLst>
          </p:cNvPr>
          <p:cNvSpPr>
            <a:spLocks noGrp="1"/>
          </p:cNvSpPr>
          <p:nvPr>
            <p:ph idx="1"/>
          </p:nvPr>
        </p:nvSpPr>
        <p:spPr>
          <a:xfrm>
            <a:off x="345186" y="1352551"/>
            <a:ext cx="11237214" cy="4686300"/>
          </a:xfrm>
        </p:spPr>
        <p:txBody>
          <a:bodyPr/>
          <a:lstStyle/>
          <a:p>
            <a:r>
              <a:rPr lang="zh-CN" altLang="en-US" b="0" i="0" dirty="0">
                <a:effectLst/>
                <a:latin typeface="-apple-system"/>
              </a:rPr>
              <a:t>使用不同的样本对材料和程序进行了</a:t>
            </a:r>
            <a:r>
              <a:rPr lang="zh-CN" altLang="en-US" b="0" i="0" dirty="0">
                <a:solidFill>
                  <a:srgbClr val="FF0000"/>
                </a:solidFill>
                <a:effectLst/>
                <a:latin typeface="-apple-system"/>
              </a:rPr>
              <a:t>初步测试</a:t>
            </a:r>
            <a:r>
              <a:rPr lang="zh-CN" altLang="en-US" b="0" i="0" dirty="0">
                <a:effectLst/>
                <a:latin typeface="-apple-system"/>
              </a:rPr>
              <a:t>，以确保项目难度有足够的可变性，并获得两个测量点和两个年龄组的可比较的任务难度</a:t>
            </a:r>
            <a:endParaRPr lang="en-US" altLang="zh-CN" b="0" i="0" dirty="0">
              <a:effectLst/>
              <a:latin typeface="-apple-system"/>
            </a:endParaRPr>
          </a:p>
          <a:p>
            <a:r>
              <a:rPr lang="zh-CN" altLang="en-US" dirty="0">
                <a:latin typeface="-apple-system"/>
              </a:rPr>
              <a:t>练习与</a:t>
            </a:r>
            <a:r>
              <a:rPr lang="zh-CN" altLang="en-US" b="0" i="0" dirty="0">
                <a:effectLst/>
                <a:latin typeface="-apple-system"/>
              </a:rPr>
              <a:t>学习阶段</a:t>
            </a:r>
            <a:endParaRPr lang="en-US" altLang="zh-CN" b="0" i="0" dirty="0">
              <a:effectLst/>
              <a:latin typeface="-apple-system"/>
            </a:endParaRPr>
          </a:p>
          <a:p>
            <a:endParaRPr lang="zh-CN" altLang="en-US" dirty="0"/>
          </a:p>
        </p:txBody>
      </p:sp>
      <p:pic>
        <p:nvPicPr>
          <p:cNvPr id="5" name="图片 4">
            <a:extLst>
              <a:ext uri="{FF2B5EF4-FFF2-40B4-BE49-F238E27FC236}">
                <a16:creationId xmlns:a16="http://schemas.microsoft.com/office/drawing/2014/main" id="{C13C5942-9B80-9287-2F9E-C8D1026D05A4}"/>
              </a:ext>
            </a:extLst>
          </p:cNvPr>
          <p:cNvPicPr>
            <a:picLocks noChangeAspect="1"/>
          </p:cNvPicPr>
          <p:nvPr/>
        </p:nvPicPr>
        <p:blipFill>
          <a:blip r:embed="rId2"/>
          <a:stretch>
            <a:fillRect/>
          </a:stretch>
        </p:blipFill>
        <p:spPr>
          <a:xfrm>
            <a:off x="2082448" y="3250940"/>
            <a:ext cx="8027103" cy="3607060"/>
          </a:xfrm>
          <a:prstGeom prst="rect">
            <a:avLst/>
          </a:prstGeom>
        </p:spPr>
      </p:pic>
      <p:sp>
        <p:nvSpPr>
          <p:cNvPr id="6" name="文本框 5">
            <a:extLst>
              <a:ext uri="{FF2B5EF4-FFF2-40B4-BE49-F238E27FC236}">
                <a16:creationId xmlns:a16="http://schemas.microsoft.com/office/drawing/2014/main" id="{7BE05017-797A-E5A2-8B62-AEEEDAC33653}"/>
              </a:ext>
            </a:extLst>
          </p:cNvPr>
          <p:cNvSpPr txBox="1"/>
          <p:nvPr/>
        </p:nvSpPr>
        <p:spPr>
          <a:xfrm>
            <a:off x="609600" y="2306419"/>
            <a:ext cx="12325350" cy="1200329"/>
          </a:xfrm>
          <a:prstGeom prst="rect">
            <a:avLst/>
          </a:prstGeom>
          <a:noFill/>
        </p:spPr>
        <p:txBody>
          <a:bodyPr wrap="square" rtlCol="0">
            <a:spAutoFit/>
          </a:bodyPr>
          <a:lstStyle/>
          <a:p>
            <a:r>
              <a:rPr lang="zh-CN" altLang="en-US" b="0" i="0" dirty="0">
                <a:effectLst/>
                <a:latin typeface="-apple-system"/>
              </a:rPr>
              <a:t>孩子们学习了 </a:t>
            </a:r>
            <a:r>
              <a:rPr lang="en-US" altLang="zh-CN" b="0" i="0" dirty="0">
                <a:effectLst/>
                <a:latin typeface="-apple-system"/>
              </a:rPr>
              <a:t>12 </a:t>
            </a:r>
            <a:r>
              <a:rPr lang="zh-CN" altLang="en-US" b="0" i="0" dirty="0">
                <a:effectLst/>
                <a:latin typeface="-apple-system"/>
              </a:rPr>
              <a:t>个（二年级学生）或 </a:t>
            </a:r>
            <a:r>
              <a:rPr lang="en-US" altLang="zh-CN" b="0" i="0" dirty="0">
                <a:effectLst/>
                <a:latin typeface="-apple-system"/>
              </a:rPr>
              <a:t>16 </a:t>
            </a:r>
            <a:r>
              <a:rPr lang="zh-CN" altLang="en-US" b="0" i="0" dirty="0">
                <a:effectLst/>
                <a:latin typeface="-apple-system"/>
              </a:rPr>
              <a:t>个（四年级学生）日文字及其含义，</a:t>
            </a:r>
            <a:endParaRPr lang="en-US" altLang="zh-CN" b="0" i="0" dirty="0">
              <a:effectLst/>
              <a:latin typeface="-apple-system"/>
            </a:endParaRPr>
          </a:p>
          <a:p>
            <a:r>
              <a:rPr lang="zh-CN" altLang="en-US" b="0" i="0" dirty="0">
                <a:effectLst/>
                <a:latin typeface="-apple-system"/>
              </a:rPr>
              <a:t>并以彩色图画的形式进行说明学习完项目对后，会出现一个 </a:t>
            </a:r>
            <a:r>
              <a:rPr lang="en-US" altLang="zh-CN" b="0" i="0" dirty="0">
                <a:effectLst/>
                <a:latin typeface="-apple-system"/>
              </a:rPr>
              <a:t>1 </a:t>
            </a:r>
            <a:r>
              <a:rPr lang="zh-CN" altLang="en-US" b="0" i="0" dirty="0">
                <a:effectLst/>
                <a:latin typeface="-apple-system"/>
              </a:rPr>
              <a:t>分钟的填充任务</a:t>
            </a:r>
            <a:endParaRPr lang="en-US" altLang="zh-CN" b="0" i="0" dirty="0">
              <a:effectLst/>
              <a:latin typeface="-apple-system"/>
            </a:endParaRPr>
          </a:p>
          <a:p>
            <a:r>
              <a:rPr lang="zh-CN" altLang="en-US" b="0" i="0" dirty="0">
                <a:effectLst/>
                <a:latin typeface="-apple-system"/>
              </a:rPr>
              <a:t>（孩子们玩一个试图用猫抓老鼠的游戏），以防止排练或其他记忆策略</a:t>
            </a:r>
            <a:endParaRPr lang="en-US" altLang="zh-CN" dirty="0">
              <a:latin typeface="-apple-system"/>
            </a:endParaRPr>
          </a:p>
          <a:p>
            <a:endParaRPr lang="zh-CN" altLang="en-US" dirty="0"/>
          </a:p>
        </p:txBody>
      </p:sp>
    </p:spTree>
    <p:extLst>
      <p:ext uri="{BB962C8B-B14F-4D97-AF65-F5344CB8AC3E}">
        <p14:creationId xmlns:p14="http://schemas.microsoft.com/office/powerpoint/2010/main" val="36165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AB0FFFD-1101-4335-D0B3-3A76F73B674C}"/>
              </a:ext>
            </a:extLst>
          </p:cNvPr>
          <p:cNvSpPr>
            <a:spLocks noGrp="1"/>
          </p:cNvSpPr>
          <p:nvPr>
            <p:ph idx="1"/>
          </p:nvPr>
        </p:nvSpPr>
        <p:spPr>
          <a:xfrm>
            <a:off x="447675" y="1952626"/>
            <a:ext cx="11296650" cy="4606552"/>
          </a:xfrm>
        </p:spPr>
        <p:txBody>
          <a:bodyPr>
            <a:normAutofit/>
          </a:bodyPr>
          <a:lstStyle/>
          <a:p>
            <a:r>
              <a:rPr lang="zh-CN" altLang="en-US" sz="2800" b="0" i="0" dirty="0">
                <a:effectLst/>
                <a:latin typeface="-apple-system"/>
              </a:rPr>
              <a:t>为了研究</a:t>
            </a:r>
            <a:r>
              <a:rPr lang="zh-CN" altLang="en-US" sz="2800" b="0" i="0" dirty="0">
                <a:solidFill>
                  <a:srgbClr val="FF0000"/>
                </a:solidFill>
                <a:effectLst/>
                <a:latin typeface="-apple-system"/>
              </a:rPr>
              <a:t>实际表现</a:t>
            </a:r>
            <a:r>
              <a:rPr lang="zh-CN" altLang="en-US" sz="2800" b="0" i="0" dirty="0">
                <a:effectLst/>
                <a:latin typeface="-apple-system"/>
              </a:rPr>
              <a:t>与</a:t>
            </a:r>
            <a:r>
              <a:rPr lang="zh-CN" altLang="en-US" sz="2800" b="0" i="0" dirty="0">
                <a:solidFill>
                  <a:srgbClr val="FF0000"/>
                </a:solidFill>
                <a:effectLst/>
                <a:latin typeface="-apple-system"/>
              </a:rPr>
              <a:t>监控判断</a:t>
            </a:r>
            <a:r>
              <a:rPr lang="zh-CN" altLang="en-US" sz="2800" b="0" i="0" dirty="0">
                <a:effectLst/>
                <a:latin typeface="-apple-system"/>
              </a:rPr>
              <a:t>之间关系的强度，</a:t>
            </a:r>
            <a:endParaRPr lang="en-US" altLang="zh-CN" sz="2800" b="0" i="0" dirty="0">
              <a:effectLst/>
              <a:latin typeface="-apple-system"/>
            </a:endParaRPr>
          </a:p>
          <a:p>
            <a:r>
              <a:rPr lang="zh-CN" altLang="en-US" sz="2800" b="0" i="0" dirty="0">
                <a:effectLst/>
                <a:latin typeface="-apple-system"/>
              </a:rPr>
              <a:t>计算了</a:t>
            </a:r>
            <a:r>
              <a:rPr lang="zh-CN" altLang="en-US" sz="2800" b="0" i="0" dirty="0">
                <a:solidFill>
                  <a:srgbClr val="FF0000"/>
                </a:solidFill>
                <a:effectLst/>
                <a:latin typeface="-apple-system"/>
              </a:rPr>
              <a:t>实际表现</a:t>
            </a:r>
            <a:r>
              <a:rPr lang="zh-CN" altLang="en-US" sz="2800" b="0" i="0" dirty="0">
                <a:effectLst/>
                <a:latin typeface="-apple-system"/>
              </a:rPr>
              <a:t>与</a:t>
            </a:r>
            <a:r>
              <a:rPr lang="zh-CN" altLang="en-US" sz="2800" b="0" i="0" dirty="0">
                <a:solidFill>
                  <a:srgbClr val="FF0000"/>
                </a:solidFill>
                <a:effectLst/>
                <a:latin typeface="-apple-system"/>
              </a:rPr>
              <a:t>预测</a:t>
            </a:r>
            <a:r>
              <a:rPr lang="en-US" altLang="zh-CN" sz="2800" b="0" i="0" dirty="0">
                <a:solidFill>
                  <a:srgbClr val="FF0000"/>
                </a:solidFill>
                <a:effectLst/>
                <a:latin typeface="-apple-system"/>
              </a:rPr>
              <a:t>/</a:t>
            </a:r>
            <a:r>
              <a:rPr lang="zh-CN" altLang="en-US" sz="2800" b="0" i="0" dirty="0">
                <a:solidFill>
                  <a:srgbClr val="FF0000"/>
                </a:solidFill>
                <a:effectLst/>
                <a:latin typeface="-apple-system"/>
              </a:rPr>
              <a:t>事后预测</a:t>
            </a:r>
            <a:r>
              <a:rPr lang="zh-CN" altLang="en-US" sz="2800" b="0" i="0" dirty="0">
                <a:effectLst/>
                <a:latin typeface="-apple-system"/>
              </a:rPr>
              <a:t>之间的</a:t>
            </a:r>
            <a:r>
              <a:rPr lang="zh-CN" altLang="en-US" sz="2800" b="1" i="0" dirty="0">
                <a:effectLst/>
                <a:latin typeface="-apple-system"/>
              </a:rPr>
              <a:t>皮尔逊相关性。</a:t>
            </a:r>
            <a:endParaRPr lang="en-US" altLang="zh-CN" sz="2800" b="1" i="0" dirty="0">
              <a:effectLst/>
              <a:latin typeface="-apple-system"/>
            </a:endParaRPr>
          </a:p>
          <a:p>
            <a:endParaRPr lang="en-US" altLang="zh-CN" sz="2800" dirty="0">
              <a:latin typeface="-apple-system"/>
            </a:endParaRPr>
          </a:p>
          <a:p>
            <a:r>
              <a:rPr lang="zh-CN" altLang="en-US" sz="2800" b="0" i="0" dirty="0">
                <a:effectLst/>
                <a:latin typeface="-apple-system"/>
              </a:rPr>
              <a:t>用</a:t>
            </a:r>
            <a:r>
              <a:rPr lang="en-US" altLang="zh-CN" sz="2800" b="1" i="0" dirty="0">
                <a:effectLst/>
                <a:latin typeface="-apple-system"/>
              </a:rPr>
              <a:t>Fisher</a:t>
            </a:r>
            <a:r>
              <a:rPr lang="en-US" altLang="zh-CN" sz="2800" b="1" dirty="0">
                <a:latin typeface="-apple-system"/>
              </a:rPr>
              <a:t>’</a:t>
            </a:r>
            <a:r>
              <a:rPr lang="en-US" altLang="zh-CN" sz="2800" b="1" i="0" dirty="0">
                <a:effectLst/>
                <a:latin typeface="-apple-system"/>
              </a:rPr>
              <a:t>s r-z</a:t>
            </a:r>
            <a:r>
              <a:rPr lang="zh-CN" altLang="en-US" sz="2800" b="0" i="0" dirty="0">
                <a:effectLst/>
                <a:latin typeface="-apple-system"/>
              </a:rPr>
              <a:t>变换</a:t>
            </a:r>
            <a:endParaRPr lang="en-US" altLang="zh-CN" sz="2800" b="0" i="0" dirty="0">
              <a:effectLst/>
              <a:latin typeface="-apple-system"/>
            </a:endParaRPr>
          </a:p>
          <a:p>
            <a:r>
              <a:rPr lang="zh-CN" altLang="en-US" sz="2800" b="0" i="0" dirty="0">
                <a:effectLst/>
                <a:latin typeface="-apple-system"/>
              </a:rPr>
              <a:t>检验年龄组之间相关性的</a:t>
            </a:r>
            <a:r>
              <a:rPr lang="zh-CN" altLang="en-US" sz="2800" b="0" i="0" dirty="0">
                <a:solidFill>
                  <a:schemeClr val="accent6"/>
                </a:solidFill>
                <a:effectLst/>
                <a:latin typeface="-apple-system"/>
              </a:rPr>
              <a:t>差异</a:t>
            </a:r>
            <a:r>
              <a:rPr lang="zh-CN" altLang="en-US" sz="2800" b="0" i="0" dirty="0">
                <a:effectLst/>
                <a:latin typeface="-apple-system"/>
              </a:rPr>
              <a:t>、预测和事后预测相关性之间的</a:t>
            </a:r>
            <a:r>
              <a:rPr lang="zh-CN" altLang="en-US" sz="2800" b="0" i="0" dirty="0">
                <a:solidFill>
                  <a:schemeClr val="accent6"/>
                </a:solidFill>
                <a:effectLst/>
                <a:latin typeface="-apple-system"/>
              </a:rPr>
              <a:t>差异</a:t>
            </a:r>
            <a:r>
              <a:rPr lang="zh-CN" altLang="en-US" sz="2800" b="0" i="0" dirty="0">
                <a:effectLst/>
                <a:latin typeface="-apple-system"/>
              </a:rPr>
              <a:t>以及测量点（</a:t>
            </a:r>
            <a:r>
              <a:rPr lang="en-US" altLang="zh-CN" sz="2800" b="0" i="0" dirty="0">
                <a:effectLst/>
                <a:latin typeface="-apple-system"/>
              </a:rPr>
              <a:t>T1</a:t>
            </a:r>
            <a:r>
              <a:rPr lang="zh-CN" altLang="en-US" sz="2800" b="0" i="0" dirty="0">
                <a:effectLst/>
                <a:latin typeface="-apple-system"/>
              </a:rPr>
              <a:t>，</a:t>
            </a:r>
            <a:r>
              <a:rPr lang="en-US" altLang="zh-CN" sz="2800" b="0" i="0" dirty="0">
                <a:effectLst/>
                <a:latin typeface="-apple-system"/>
              </a:rPr>
              <a:t>T2</a:t>
            </a:r>
            <a:r>
              <a:rPr lang="zh-CN" altLang="en-US" sz="2800" b="0" i="0" dirty="0">
                <a:effectLst/>
                <a:latin typeface="-apple-system"/>
              </a:rPr>
              <a:t>）之间相关性的</a:t>
            </a:r>
            <a:r>
              <a:rPr lang="zh-CN" altLang="en-US" sz="2800" b="0" i="0" dirty="0">
                <a:solidFill>
                  <a:schemeClr val="accent6"/>
                </a:solidFill>
                <a:effectLst/>
                <a:latin typeface="-apple-system"/>
              </a:rPr>
              <a:t>差异</a:t>
            </a:r>
            <a:r>
              <a:rPr lang="zh-CN" altLang="en-US" sz="2800" dirty="0">
                <a:latin typeface="-apple-system"/>
              </a:rPr>
              <a:t>。</a:t>
            </a:r>
            <a:endParaRPr lang="zh-CN" altLang="en-US" sz="2800" dirty="0"/>
          </a:p>
        </p:txBody>
      </p:sp>
      <p:sp>
        <p:nvSpPr>
          <p:cNvPr id="4" name="标题 1">
            <a:extLst>
              <a:ext uri="{FF2B5EF4-FFF2-40B4-BE49-F238E27FC236}">
                <a16:creationId xmlns:a16="http://schemas.microsoft.com/office/drawing/2014/main" id="{E5117940-0BD5-A5C1-9D4B-92A537832951}"/>
              </a:ext>
            </a:extLst>
          </p:cNvPr>
          <p:cNvSpPr>
            <a:spLocks noGrp="1"/>
          </p:cNvSpPr>
          <p:nvPr>
            <p:ph type="title"/>
          </p:nvPr>
        </p:nvSpPr>
        <p:spPr>
          <a:xfrm>
            <a:off x="2231136" y="78867"/>
            <a:ext cx="7093839" cy="806958"/>
          </a:xfrm>
        </p:spPr>
        <p:txBody>
          <a:bodyPr>
            <a:normAutofit fontScale="90000"/>
          </a:bodyPr>
          <a:lstStyle/>
          <a:p>
            <a:r>
              <a:rPr lang="en-US" altLang="zh-CN" cap="none" dirty="0"/>
              <a:t>Analyses</a:t>
            </a:r>
            <a:br>
              <a:rPr lang="en-US" altLang="zh-CN" cap="none" dirty="0"/>
            </a:br>
            <a:r>
              <a:rPr lang="zh-CN" altLang="en-US" b="0" i="0" dirty="0">
                <a:solidFill>
                  <a:schemeClr val="tx1"/>
                </a:solidFill>
                <a:effectLst/>
                <a:latin typeface="-apple-system"/>
              </a:rPr>
              <a:t>分析</a:t>
            </a:r>
            <a:endParaRPr lang="zh-CN" altLang="en-US" cap="none" dirty="0">
              <a:solidFill>
                <a:schemeClr val="tx1"/>
              </a:solidFill>
            </a:endParaRPr>
          </a:p>
        </p:txBody>
      </p:sp>
    </p:spTree>
    <p:extLst>
      <p:ext uri="{BB962C8B-B14F-4D97-AF65-F5344CB8AC3E}">
        <p14:creationId xmlns:p14="http://schemas.microsoft.com/office/powerpoint/2010/main" val="214876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4AC410-710D-26CB-CED1-C03035027981}"/>
              </a:ext>
            </a:extLst>
          </p:cNvPr>
          <p:cNvSpPr>
            <a:spLocks noGrp="1"/>
          </p:cNvSpPr>
          <p:nvPr>
            <p:ph type="title"/>
          </p:nvPr>
        </p:nvSpPr>
        <p:spPr>
          <a:xfrm>
            <a:off x="1706118" y="131669"/>
            <a:ext cx="8779764" cy="861059"/>
          </a:xfrm>
        </p:spPr>
        <p:txBody>
          <a:bodyPr>
            <a:normAutofit fontScale="90000"/>
          </a:bodyPr>
          <a:lstStyle/>
          <a:p>
            <a:r>
              <a:rPr lang="en-US" altLang="zh-CN" sz="2400" cap="none" dirty="0"/>
              <a:t>Result-Preliminary analyses- </a:t>
            </a:r>
            <a:r>
              <a:rPr lang="en-US" altLang="zh-CN" sz="2400" cap="none" dirty="0">
                <a:solidFill>
                  <a:srgbClr val="FF0000"/>
                </a:solidFill>
              </a:rPr>
              <a:t>Recognition performance</a:t>
            </a:r>
            <a:br>
              <a:rPr lang="en-US" altLang="zh-CN" sz="2400" cap="none" dirty="0"/>
            </a:br>
            <a:r>
              <a:rPr lang="zh-CN" altLang="en-US" sz="2400" dirty="0"/>
              <a:t>结果</a:t>
            </a:r>
            <a:r>
              <a:rPr lang="en-US" altLang="zh-CN" sz="2400" dirty="0"/>
              <a:t>-</a:t>
            </a:r>
            <a:r>
              <a:rPr lang="zh-CN" altLang="en-US" sz="2400" b="0" i="0" dirty="0">
                <a:effectLst/>
                <a:latin typeface="-apple-system"/>
              </a:rPr>
              <a:t>初步分析</a:t>
            </a:r>
            <a:r>
              <a:rPr lang="en-US" altLang="zh-CN" sz="2400" b="0" i="0" dirty="0">
                <a:effectLst/>
                <a:latin typeface="-apple-system"/>
              </a:rPr>
              <a:t>-</a:t>
            </a:r>
            <a:r>
              <a:rPr lang="zh-CN" altLang="en-US" sz="2400" b="0" i="0" dirty="0">
                <a:solidFill>
                  <a:srgbClr val="FF0000"/>
                </a:solidFill>
                <a:effectLst/>
                <a:latin typeface="-apple-system"/>
              </a:rPr>
              <a:t>识别</a:t>
            </a:r>
            <a:r>
              <a:rPr lang="zh-CN" altLang="en-US" sz="2400" dirty="0">
                <a:solidFill>
                  <a:srgbClr val="FF0000"/>
                </a:solidFill>
                <a:latin typeface="-apple-system"/>
              </a:rPr>
              <a:t>表现</a:t>
            </a:r>
            <a:endParaRPr lang="zh-CN" altLang="en-US" sz="2400" dirty="0">
              <a:solidFill>
                <a:srgbClr val="FF0000"/>
              </a:solidFill>
            </a:endParaRPr>
          </a:p>
        </p:txBody>
      </p:sp>
      <p:sp>
        <p:nvSpPr>
          <p:cNvPr id="3" name="内容占位符 2">
            <a:extLst>
              <a:ext uri="{FF2B5EF4-FFF2-40B4-BE49-F238E27FC236}">
                <a16:creationId xmlns:a16="http://schemas.microsoft.com/office/drawing/2014/main" id="{A38CD5B8-2064-8095-FAB3-521143DCD3F9}"/>
              </a:ext>
            </a:extLst>
          </p:cNvPr>
          <p:cNvSpPr>
            <a:spLocks noGrp="1"/>
          </p:cNvSpPr>
          <p:nvPr>
            <p:ph idx="1"/>
          </p:nvPr>
        </p:nvSpPr>
        <p:spPr>
          <a:xfrm>
            <a:off x="523874" y="1273175"/>
            <a:ext cx="11382375" cy="3098800"/>
          </a:xfrm>
        </p:spPr>
        <p:txBody>
          <a:bodyPr>
            <a:normAutofit/>
          </a:bodyPr>
          <a:lstStyle/>
          <a:p>
            <a:r>
              <a:rPr lang="zh-CN" altLang="en-US" sz="2000" b="0" i="0" dirty="0">
                <a:effectLst/>
                <a:latin typeface="-apple-system"/>
              </a:rPr>
              <a:t>以测量点（</a:t>
            </a:r>
            <a:r>
              <a:rPr lang="en-US" altLang="zh-CN" sz="2000" b="0" i="0" dirty="0">
                <a:solidFill>
                  <a:srgbClr val="FF0000"/>
                </a:solidFill>
                <a:effectLst/>
                <a:latin typeface="-apple-system"/>
              </a:rPr>
              <a:t>T1 </a:t>
            </a:r>
            <a:r>
              <a:rPr lang="zh-CN" altLang="en-US" sz="2000" b="0" i="0" dirty="0">
                <a:solidFill>
                  <a:srgbClr val="FF0000"/>
                </a:solidFill>
                <a:effectLst/>
                <a:latin typeface="-apple-system"/>
              </a:rPr>
              <a:t>与 </a:t>
            </a:r>
            <a:r>
              <a:rPr lang="en-US" altLang="zh-CN" sz="2000" b="0" i="0" dirty="0">
                <a:solidFill>
                  <a:srgbClr val="FF0000"/>
                </a:solidFill>
                <a:effectLst/>
                <a:latin typeface="-apple-system"/>
              </a:rPr>
              <a:t>T2</a:t>
            </a:r>
            <a:r>
              <a:rPr lang="zh-CN" altLang="en-US" sz="2000" b="0" i="0" dirty="0">
                <a:effectLst/>
                <a:latin typeface="-apple-system"/>
              </a:rPr>
              <a:t>）作为受试者内因素，以年龄组（</a:t>
            </a:r>
            <a:r>
              <a:rPr lang="zh-CN" altLang="en-US" sz="2000" b="0" i="0" dirty="0">
                <a:solidFill>
                  <a:srgbClr val="FF0000"/>
                </a:solidFill>
                <a:effectLst/>
                <a:latin typeface="-apple-system"/>
              </a:rPr>
              <a:t>二年级与四年级学生</a:t>
            </a:r>
            <a:r>
              <a:rPr lang="zh-CN" altLang="en-US" sz="2000" b="0" i="0" dirty="0">
                <a:effectLst/>
                <a:latin typeface="-apple-system"/>
              </a:rPr>
              <a:t>）作为受试者间因素的</a:t>
            </a:r>
            <a:r>
              <a:rPr lang="zh-CN" altLang="en-US" sz="2000" b="0" i="0" dirty="0">
                <a:solidFill>
                  <a:srgbClr val="FF0000"/>
                </a:solidFill>
                <a:effectLst/>
                <a:latin typeface="-apple-system"/>
              </a:rPr>
              <a:t>混合方差分析显示</a:t>
            </a:r>
            <a:r>
              <a:rPr lang="zh-CN" altLang="en-US" sz="2000" b="0" i="0" dirty="0">
                <a:effectLst/>
                <a:latin typeface="-apple-system"/>
              </a:rPr>
              <a:t>，随着时间的推移，</a:t>
            </a:r>
            <a:r>
              <a:rPr lang="zh-CN" altLang="en-US" sz="2000" b="0" i="0" dirty="0">
                <a:solidFill>
                  <a:srgbClr val="FF0000"/>
                </a:solidFill>
                <a:effectLst/>
                <a:latin typeface="-apple-system"/>
              </a:rPr>
              <a:t>识别表现</a:t>
            </a:r>
            <a:r>
              <a:rPr lang="zh-CN" altLang="en-US" sz="2000" b="0" i="0" dirty="0">
                <a:effectLst/>
                <a:latin typeface="-apple-system"/>
              </a:rPr>
              <a:t>情况</a:t>
            </a:r>
            <a:r>
              <a:rPr lang="zh-CN" altLang="en-US" sz="2000" b="0" i="0" dirty="0">
                <a:solidFill>
                  <a:srgbClr val="00B050"/>
                </a:solidFill>
                <a:effectLst/>
                <a:latin typeface="-apple-system"/>
              </a:rPr>
              <a:t>有所改善（</a:t>
            </a:r>
            <a:r>
              <a:rPr lang="en-US" altLang="zh-CN" sz="2000" b="0" i="0" dirty="0">
                <a:solidFill>
                  <a:srgbClr val="00B050"/>
                </a:solidFill>
                <a:effectLst/>
                <a:latin typeface="-apple-system"/>
              </a:rPr>
              <a:t>T2</a:t>
            </a:r>
            <a:r>
              <a:rPr lang="zh-CN" altLang="en-US" sz="2000" b="0" i="0" dirty="0">
                <a:solidFill>
                  <a:srgbClr val="00B050"/>
                </a:solidFill>
                <a:effectLst/>
                <a:latin typeface="-apple-system"/>
              </a:rPr>
              <a:t>大于</a:t>
            </a:r>
            <a:r>
              <a:rPr lang="en-US" altLang="zh-CN" sz="2000" b="0" i="0" dirty="0">
                <a:solidFill>
                  <a:srgbClr val="00B050"/>
                </a:solidFill>
                <a:effectLst/>
                <a:latin typeface="-apple-system"/>
              </a:rPr>
              <a:t>T1</a:t>
            </a:r>
            <a:r>
              <a:rPr lang="zh-CN" altLang="en-US" sz="2000" b="0" i="0" dirty="0">
                <a:solidFill>
                  <a:srgbClr val="00B050"/>
                </a:solidFill>
                <a:effectLst/>
                <a:latin typeface="-apple-system"/>
              </a:rPr>
              <a:t>）</a:t>
            </a:r>
            <a:r>
              <a:rPr lang="en-US" altLang="zh-CN" sz="2000" b="0" i="0" dirty="0">
                <a:effectLst/>
                <a:latin typeface="-apple-system"/>
              </a:rPr>
              <a:t>F(1, 272)= 123.52, p &lt; .001, </a:t>
            </a:r>
            <a:r>
              <a:rPr lang="el-GR" altLang="zh-CN" sz="2000" b="0" i="0" dirty="0">
                <a:effectLst/>
                <a:latin typeface="-apple-system"/>
              </a:rPr>
              <a:t>η</a:t>
            </a:r>
            <a:r>
              <a:rPr lang="en-US" altLang="zh-CN" sz="2000" b="0" i="0" dirty="0">
                <a:effectLst/>
                <a:latin typeface="-apple-system"/>
              </a:rPr>
              <a:t>p2 = 0.31,</a:t>
            </a:r>
          </a:p>
          <a:p>
            <a:endParaRPr lang="en-US" altLang="zh-CN" sz="2000" dirty="0">
              <a:latin typeface="-apple-system"/>
            </a:endParaRPr>
          </a:p>
          <a:p>
            <a:r>
              <a:rPr lang="zh-CN" altLang="en-US" sz="2000" b="0" i="0" dirty="0">
                <a:effectLst/>
                <a:latin typeface="-apple-system"/>
              </a:rPr>
              <a:t>与年龄较小的孩子相比，年龄较大的孩子的识别表现更好，</a:t>
            </a:r>
            <a:r>
              <a:rPr lang="en-US" altLang="zh-CN" sz="2000" b="0" i="0" dirty="0">
                <a:effectLst/>
                <a:latin typeface="-apple-system"/>
              </a:rPr>
              <a:t>F(1, 272) = 19.51, p &lt; .001, </a:t>
            </a:r>
            <a:r>
              <a:rPr lang="en-US" altLang="zh-CN" sz="2000" b="0" i="0" dirty="0" err="1">
                <a:effectLst/>
                <a:latin typeface="-apple-system"/>
              </a:rPr>
              <a:t>ηp</a:t>
            </a:r>
            <a:r>
              <a:rPr lang="en-US" altLang="zh-CN" sz="2000" b="0" i="0" dirty="0">
                <a:effectLst/>
                <a:latin typeface="-apple-system"/>
              </a:rPr>
              <a:t> 2 = 0.07</a:t>
            </a:r>
            <a:endParaRPr lang="en-US" altLang="zh-CN" sz="2000" dirty="0">
              <a:latin typeface="-apple-system"/>
            </a:endParaRPr>
          </a:p>
          <a:p>
            <a:endParaRPr lang="en-US" altLang="zh-CN" sz="2000" dirty="0"/>
          </a:p>
          <a:p>
            <a:r>
              <a:rPr lang="zh-CN" altLang="en-US" sz="2000" b="0" i="0" dirty="0">
                <a:effectLst/>
                <a:latin typeface="-apple-system"/>
              </a:rPr>
              <a:t>测量点</a:t>
            </a:r>
            <a:r>
              <a:rPr lang="en-US" altLang="zh-CN" sz="2000" b="0" i="0" dirty="0">
                <a:effectLst/>
                <a:latin typeface="-apple-system"/>
              </a:rPr>
              <a:t>(T1,T2)</a:t>
            </a:r>
            <a:r>
              <a:rPr lang="zh-CN" altLang="en-US" sz="2000" b="0" i="0" dirty="0">
                <a:effectLst/>
                <a:latin typeface="-apple-system"/>
              </a:rPr>
              <a:t> </a:t>
            </a:r>
            <a:r>
              <a:rPr lang="en-US" altLang="zh-CN" sz="2000" b="0" i="0" dirty="0">
                <a:effectLst/>
                <a:latin typeface="-apple-system"/>
              </a:rPr>
              <a:t>x </a:t>
            </a:r>
            <a:r>
              <a:rPr lang="zh-CN" altLang="en-US" sz="2000" b="0" i="0" dirty="0">
                <a:effectLst/>
                <a:latin typeface="-apple-system"/>
              </a:rPr>
              <a:t>年龄组</a:t>
            </a:r>
            <a:r>
              <a:rPr lang="zh-CN" altLang="en-US" sz="2000" b="0" i="0" dirty="0">
                <a:solidFill>
                  <a:srgbClr val="00B0F0"/>
                </a:solidFill>
                <a:effectLst/>
                <a:latin typeface="-apple-system"/>
              </a:rPr>
              <a:t>交互作用不显著</a:t>
            </a:r>
            <a:r>
              <a:rPr lang="zh-CN" altLang="en-US" sz="2000" b="0" i="0" dirty="0">
                <a:effectLst/>
                <a:latin typeface="-apple-system"/>
              </a:rPr>
              <a:t>，</a:t>
            </a:r>
            <a:r>
              <a:rPr lang="en-US" altLang="zh-CN" sz="2000" b="0" i="0" dirty="0">
                <a:effectLst/>
                <a:latin typeface="-apple-system"/>
              </a:rPr>
              <a:t>F(1, 272) = 1.68</a:t>
            </a:r>
            <a:r>
              <a:rPr lang="zh-CN" altLang="en-US" sz="2000" b="0" i="0" dirty="0">
                <a:effectLst/>
                <a:latin typeface="-apple-system"/>
              </a:rPr>
              <a:t>，</a:t>
            </a:r>
            <a:r>
              <a:rPr lang="en-US" altLang="zh-CN" sz="2000" b="0" i="0" dirty="0">
                <a:effectLst/>
                <a:latin typeface="-apple-system"/>
              </a:rPr>
              <a:t>p = .196</a:t>
            </a:r>
            <a:r>
              <a:rPr lang="zh-CN" altLang="en-US" sz="2000" b="0" i="0" dirty="0">
                <a:effectLst/>
                <a:latin typeface="-apple-system"/>
              </a:rPr>
              <a:t>，表明随着时间的推移，两个年龄组之间的</a:t>
            </a:r>
            <a:r>
              <a:rPr lang="zh-CN" altLang="en-US" sz="2000" b="0" i="0" dirty="0">
                <a:solidFill>
                  <a:srgbClr val="00B050"/>
                </a:solidFill>
                <a:effectLst/>
                <a:latin typeface="-apple-system"/>
              </a:rPr>
              <a:t>改善没有差异</a:t>
            </a:r>
            <a:r>
              <a:rPr lang="zh-CN" altLang="en-US" sz="2000" b="0" i="0" dirty="0">
                <a:effectLst/>
                <a:latin typeface="-apple-system"/>
              </a:rPr>
              <a:t>。</a:t>
            </a:r>
            <a:endParaRPr lang="en-US" altLang="zh-CN" dirty="0">
              <a:solidFill>
                <a:srgbClr val="FF0000"/>
              </a:solidFill>
              <a:latin typeface="-apple-system"/>
            </a:endParaRPr>
          </a:p>
          <a:p>
            <a:endParaRPr lang="zh-CN" altLang="en-US" dirty="0">
              <a:solidFill>
                <a:srgbClr val="FF0000"/>
              </a:solidFill>
            </a:endParaRPr>
          </a:p>
        </p:txBody>
      </p:sp>
      <p:pic>
        <p:nvPicPr>
          <p:cNvPr id="9" name="图片 8">
            <a:extLst>
              <a:ext uri="{FF2B5EF4-FFF2-40B4-BE49-F238E27FC236}">
                <a16:creationId xmlns:a16="http://schemas.microsoft.com/office/drawing/2014/main" id="{89F72862-494D-BBCC-4AB8-BCA4B9E96541}"/>
              </a:ext>
            </a:extLst>
          </p:cNvPr>
          <p:cNvPicPr>
            <a:picLocks noChangeAspect="1"/>
          </p:cNvPicPr>
          <p:nvPr/>
        </p:nvPicPr>
        <p:blipFill>
          <a:blip r:embed="rId2"/>
          <a:stretch>
            <a:fillRect/>
          </a:stretch>
        </p:blipFill>
        <p:spPr>
          <a:xfrm>
            <a:off x="0" y="4371975"/>
            <a:ext cx="12192000" cy="2354356"/>
          </a:xfrm>
          <a:prstGeom prst="rect">
            <a:avLst/>
          </a:prstGeom>
        </p:spPr>
      </p:pic>
      <p:pic>
        <p:nvPicPr>
          <p:cNvPr id="7" name="图片 6">
            <a:extLst>
              <a:ext uri="{FF2B5EF4-FFF2-40B4-BE49-F238E27FC236}">
                <a16:creationId xmlns:a16="http://schemas.microsoft.com/office/drawing/2014/main" id="{FC4C5186-C9D5-64CA-8092-3BEC6A0E921E}"/>
              </a:ext>
            </a:extLst>
          </p:cNvPr>
          <p:cNvPicPr>
            <a:picLocks noChangeAspect="1"/>
          </p:cNvPicPr>
          <p:nvPr/>
        </p:nvPicPr>
        <p:blipFill>
          <a:blip r:embed="rId3"/>
          <a:stretch>
            <a:fillRect/>
          </a:stretch>
        </p:blipFill>
        <p:spPr>
          <a:xfrm>
            <a:off x="10744199" y="149226"/>
            <a:ext cx="1304925" cy="1070168"/>
          </a:xfrm>
          <a:prstGeom prst="rect">
            <a:avLst/>
          </a:prstGeom>
        </p:spPr>
      </p:pic>
    </p:spTree>
    <p:extLst>
      <p:ext uri="{BB962C8B-B14F-4D97-AF65-F5344CB8AC3E}">
        <p14:creationId xmlns:p14="http://schemas.microsoft.com/office/powerpoint/2010/main" val="1995926337"/>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包裹">
  <a:themeElements>
    <a:clrScheme name="自定义 1">
      <a:dk1>
        <a:srgbClr val="000000"/>
      </a:dk1>
      <a:lt1>
        <a:sysClr val="window" lastClr="FFFFFF"/>
      </a:lt1>
      <a:dk2>
        <a:srgbClr val="5E5E5E"/>
      </a:dk2>
      <a:lt2>
        <a:srgbClr val="DDDDDD"/>
      </a:lt2>
      <a:accent1>
        <a:srgbClr val="A6B727"/>
      </a:accent1>
      <a:accent2>
        <a:srgbClr val="FEF3CD"/>
      </a:accent2>
      <a:accent3>
        <a:srgbClr val="F69200"/>
      </a:accent3>
      <a:accent4>
        <a:srgbClr val="838383"/>
      </a:accent4>
      <a:accent5>
        <a:srgbClr val="FEC306"/>
      </a:accent5>
      <a:accent6>
        <a:srgbClr val="DF5327"/>
      </a:accent6>
      <a:hlink>
        <a:srgbClr val="F59E00"/>
      </a:hlink>
      <a:folHlink>
        <a:srgbClr val="B2B2B2"/>
      </a:folHlink>
    </a:clrScheme>
    <a:fontScheme name="包裹">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包裹">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TM02892315[[fn=丝状]]</Template>
  <TotalTime>2568</TotalTime>
  <Words>3108</Words>
  <Application>Microsoft Office PowerPoint</Application>
  <PresentationFormat>宽屏</PresentationFormat>
  <Paragraphs>210</Paragraphs>
  <Slides>27</Slides>
  <Notes>4</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27</vt:i4>
      </vt:variant>
    </vt:vector>
  </HeadingPairs>
  <TitlesOfParts>
    <vt:vector size="37" baseType="lpstr">
      <vt:lpstr>-apple-system</vt:lpstr>
      <vt:lpstr>ElsevierGulliver</vt:lpstr>
      <vt:lpstr>等线</vt:lpstr>
      <vt:lpstr>Arial</vt:lpstr>
      <vt:lpstr>Calibri</vt:lpstr>
      <vt:lpstr>Calibri Light</vt:lpstr>
      <vt:lpstr>Gill Sans MT</vt:lpstr>
      <vt:lpstr>Wingdings 2</vt:lpstr>
      <vt:lpstr>HDOfficeLightV0</vt:lpstr>
      <vt:lpstr>包裹</vt:lpstr>
      <vt:lpstr>The accuracy and annual rank-order stability of elementary school children’s self-monitoring judgments  小学生自我监控判断的准确性 和年度排序稳定性 </vt:lpstr>
      <vt:lpstr>Materials and procedure 材料和程序</vt:lpstr>
      <vt:lpstr>Definitions定义</vt:lpstr>
      <vt:lpstr>研究意义及任务</vt:lpstr>
      <vt:lpstr>Present study 本研究</vt:lpstr>
      <vt:lpstr>Method研究方法</vt:lpstr>
      <vt:lpstr>Materials and procedure 材料和程序</vt:lpstr>
      <vt:lpstr>Analyses 分析</vt:lpstr>
      <vt:lpstr>Result-Preliminary analyses- Recognition performance 结果-初步分析-识别表现</vt:lpstr>
      <vt:lpstr>Result-Preliminary analyses- Recognition performance 结果-初步分析-识别表现</vt:lpstr>
      <vt:lpstr>Result-Preliminary analyses- Predictions&amp;Postdictions  结果-初步分析-预测&amp;事后预测</vt:lpstr>
      <vt:lpstr>Result-Preliminary analyses- Monitoring accuracy 结果-初步分析-监测准确度</vt:lpstr>
      <vt:lpstr>Result-Preliminary analyses- Monitoring accuracy 结果-初步分析-监测准确度</vt:lpstr>
      <vt:lpstr>Result-Preliminary analyses- Monitoring accuracy 结果-初步分析-监测准确度</vt:lpstr>
      <vt:lpstr>Result-Preliminary analyses- Monitoring accuracy 结果-初步分析-监测准确度</vt:lpstr>
      <vt:lpstr>Result-Preliminary analyses- Monitoring accuracy 结果-初步分析-监测准确度</vt:lpstr>
      <vt:lpstr>Result-Preliminary analyses- Judgment rank-order stability 结果-初步分析-判断排序稳定性</vt:lpstr>
      <vt:lpstr>Result-Preliminary analyses-Relations between judgments and performance over time 结果-初步分析-随着时间的推移，判断与表现之间的关系</vt:lpstr>
      <vt:lpstr>Result-Preliminary analyses-Relations between judgments and performance over time 结果-初步分析-随着时间的推移，判断与表现之间的关系</vt:lpstr>
      <vt:lpstr>Result-Preliminary analyses-Relations between judgments and performance over time 结果-初步分析-随着时间的推移，判断与表现之间的关系</vt:lpstr>
      <vt:lpstr>Discussion-accuracy of predictions and postdictions 讨论-预测和事后预测的准确性</vt:lpstr>
      <vt:lpstr>Discussion-accuracy of predictions and postdictions 讨论-预测和事后预测的准确性</vt:lpstr>
      <vt:lpstr>Discussion-accuracy of predictions and postdictions 讨论-预测和事后预测的准确性</vt:lpstr>
      <vt:lpstr>Discussion-longitudinal monitoring judgment stability 讨论-纵向监测判断稳定性</vt:lpstr>
      <vt:lpstr>Discussion-Limitations and directions for future research 讨论-未来研究的局限性和方向</vt:lpstr>
      <vt:lpstr>Discussion-Conclusions and implications 讨论-结论和启示</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Ruby Ruby</dc:creator>
  <cp:lastModifiedBy>Ruby Ruby</cp:lastModifiedBy>
  <cp:revision>30</cp:revision>
  <dcterms:created xsi:type="dcterms:W3CDTF">2023-10-30T13:56:03Z</dcterms:created>
  <dcterms:modified xsi:type="dcterms:W3CDTF">2023-11-15T11:57:53Z</dcterms:modified>
</cp:coreProperties>
</file>