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0" r:id="rId5"/>
    <p:sldId id="261" r:id="rId6"/>
    <p:sldId id="263" r:id="rId7"/>
    <p:sldId id="264" r:id="rId8"/>
    <p:sldId id="265" r:id="rId9"/>
    <p:sldId id="266" r:id="rId10"/>
    <p:sldId id="268" r:id="rId11"/>
    <p:sldId id="267" r:id="rId12"/>
    <p:sldId id="269" r:id="rId13"/>
    <p:sldId id="270" r:id="rId14"/>
    <p:sldId id="272" r:id="rId15"/>
    <p:sldId id="273" r:id="rId16"/>
    <p:sldId id="274" r:id="rId17"/>
    <p:sldId id="275" r:id="rId18"/>
    <p:sldId id="276" r:id="rId19"/>
    <p:sldId id="278" r:id="rId20"/>
    <p:sldId id="277" r:id="rId21"/>
    <p:sldId id="279" r:id="rId22"/>
    <p:sldId id="280" r:id="rId23"/>
    <p:sldId id="281" r:id="rId24"/>
    <p:sldId id="282" r:id="rId25"/>
    <p:sldId id="283" r:id="rId26"/>
    <p:sldId id="284" r:id="rId27"/>
    <p:sldId id="285" r:id="rId28"/>
    <p:sldId id="286" r:id="rId29"/>
    <p:sldId id="271"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170"/>
  </p:normalViewPr>
  <p:slideViewPr>
    <p:cSldViewPr snapToGrid="0">
      <p:cViewPr varScale="1">
        <p:scale>
          <a:sx n="96" d="100"/>
          <a:sy n="96" d="100"/>
        </p:scale>
        <p:origin x="62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11/26/23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t>11/26/23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t>11/26/23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nchor="ct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t>11/26/23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zh-CN" altLang="en-US"/>
              <a:t>单击此处编辑母版标题样式</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3E5059C3-6A89-4494-99FF-5A4D6FFD50EB}" type="datetimeFigureOut">
              <a:rPr lang="en-US" dirty="0"/>
              <a:t>11/26/23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t>11/26/23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2609285" y="2851331"/>
            <a:ext cx="3893623" cy="307143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666635" y="2851331"/>
            <a:ext cx="3899798" cy="307143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t>11/26/23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11/26/23</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11/26/23</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37D525BB-DA17-4BA0-B3C8-3AC3ABC827E6}" type="datetimeFigureOut">
              <a:rPr lang="en-US" dirty="0"/>
              <a:t>11/26/23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zh-CN" altLang="en-US"/>
              <a:t>单击此处编辑母版标题样式</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B16C4C9A-3960-41CF-A4E9-2A8FB932454B}" type="datetimeFigureOut">
              <a:rPr lang="en-US" dirty="0"/>
              <a:t>11/26/23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11/26/23</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slide" Target="slide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1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AA54BC5-13DE-BD05-3292-A655107C029C}"/>
              </a:ext>
            </a:extLst>
          </p:cNvPr>
          <p:cNvSpPr>
            <a:spLocks noGrp="1"/>
          </p:cNvSpPr>
          <p:nvPr>
            <p:ph type="ctrTitle"/>
          </p:nvPr>
        </p:nvSpPr>
        <p:spPr>
          <a:xfrm>
            <a:off x="2953794" y="2219754"/>
            <a:ext cx="5518066" cy="2268559"/>
          </a:xfrm>
        </p:spPr>
        <p:txBody>
          <a:bodyPr>
            <a:normAutofit/>
          </a:bodyPr>
          <a:lstStyle/>
          <a:p>
            <a:r>
              <a:rPr kumimoji="1" lang="en-US" altLang="zh-CN" sz="2800" dirty="0">
                <a:latin typeface="Apple Chancery" panose="03020702040506060504" pitchFamily="66" charset="-79"/>
                <a:ea typeface="Hei" pitchFamily="2" charset="-122"/>
                <a:cs typeface="Apple Chancery" panose="03020702040506060504" pitchFamily="66" charset="-79"/>
              </a:rPr>
              <a:t>Class impressions : Higher class elicits lower  </a:t>
            </a:r>
            <a:r>
              <a:rPr kumimoji="1" lang="en-US" altLang="zh-CN" sz="2800" dirty="0" err="1">
                <a:latin typeface="Apple Chancery" panose="03020702040506060504" pitchFamily="66" charset="-79"/>
                <a:ea typeface="Hei" pitchFamily="2" charset="-122"/>
                <a:cs typeface="Apple Chancery" panose="03020702040506060504" pitchFamily="66" charset="-79"/>
              </a:rPr>
              <a:t>prosociality</a:t>
            </a:r>
            <a:br>
              <a:rPr kumimoji="1" lang="en-US" altLang="zh-CN" sz="2800" dirty="0">
                <a:latin typeface="Apple Chancery" panose="03020702040506060504" pitchFamily="66" charset="-79"/>
                <a:ea typeface="Hei" pitchFamily="2" charset="-122"/>
                <a:cs typeface="Apple Chancery" panose="03020702040506060504" pitchFamily="66" charset="-79"/>
              </a:rPr>
            </a:br>
            <a:r>
              <a:rPr kumimoji="1" lang="zh-CN" altLang="en-US" sz="2800" dirty="0">
                <a:latin typeface="Apple Chancery" panose="03020702040506060504" pitchFamily="66" charset="-79"/>
                <a:ea typeface="Hei" pitchFamily="2" charset="-122"/>
                <a:cs typeface="Apple Chancery" panose="03020702040506060504" pitchFamily="66" charset="-79"/>
              </a:rPr>
              <a:t>汇报人：贺哲</a:t>
            </a:r>
            <a:r>
              <a:rPr kumimoji="1" lang="en-US" altLang="zh-CN" sz="2800" dirty="0">
                <a:latin typeface="Apple Chancery" panose="03020702040506060504" pitchFamily="66" charset="-79"/>
                <a:ea typeface="Hei" pitchFamily="2" charset="-122"/>
                <a:cs typeface="Apple Chancery" panose="03020702040506060504" pitchFamily="66" charset="-79"/>
              </a:rPr>
              <a:t> </a:t>
            </a:r>
            <a:endParaRPr kumimoji="1" lang="zh-CN" altLang="en-US" sz="2800" dirty="0">
              <a:latin typeface="Apple Chancery" panose="03020702040506060504" pitchFamily="66" charset="-79"/>
              <a:ea typeface="Hei" pitchFamily="2" charset="-122"/>
              <a:cs typeface="Apple Chancery" panose="03020702040506060504" pitchFamily="66" charset="-79"/>
            </a:endParaRPr>
          </a:p>
        </p:txBody>
      </p:sp>
      <p:sp>
        <p:nvSpPr>
          <p:cNvPr id="3" name="副标题 2">
            <a:extLst>
              <a:ext uri="{FF2B5EF4-FFF2-40B4-BE49-F238E27FC236}">
                <a16:creationId xmlns:a16="http://schemas.microsoft.com/office/drawing/2014/main" id="{C19D191F-C1CB-B6A4-4164-CADB5C17DC12}"/>
              </a:ext>
            </a:extLst>
          </p:cNvPr>
          <p:cNvSpPr>
            <a:spLocks noGrp="1"/>
          </p:cNvSpPr>
          <p:nvPr>
            <p:ph type="subTitle" idx="1"/>
          </p:nvPr>
        </p:nvSpPr>
        <p:spPr>
          <a:xfrm flipV="1">
            <a:off x="2772274" y="2223067"/>
            <a:ext cx="143204" cy="45719"/>
          </a:xfrm>
        </p:spPr>
        <p:txBody>
          <a:bodyPr>
            <a:normAutofit fontScale="25000" lnSpcReduction="20000"/>
          </a:bodyPr>
          <a:lstStyle/>
          <a:p>
            <a:endParaRPr kumimoji="1" lang="zh-CN" altLang="en-US" dirty="0"/>
          </a:p>
        </p:txBody>
      </p:sp>
    </p:spTree>
    <p:extLst>
      <p:ext uri="{BB962C8B-B14F-4D97-AF65-F5344CB8AC3E}">
        <p14:creationId xmlns:p14="http://schemas.microsoft.com/office/powerpoint/2010/main" val="4241731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686056-DBA4-F14B-ED9E-D23F81B686A1}"/>
              </a:ext>
            </a:extLst>
          </p:cNvPr>
          <p:cNvSpPr>
            <a:spLocks noGrp="1"/>
          </p:cNvSpPr>
          <p:nvPr>
            <p:ph type="title"/>
          </p:nvPr>
        </p:nvSpPr>
        <p:spPr/>
        <p:txBody>
          <a:bodyPr/>
          <a:lstStyle/>
          <a:p>
            <a:r>
              <a:rPr kumimoji="1" lang="en-US" altLang="zh-CN" dirty="0">
                <a:solidFill>
                  <a:schemeClr val="tx2"/>
                </a:solidFill>
              </a:rPr>
              <a:t>Study1:higher versus lower class targets</a:t>
            </a:r>
            <a:endParaRPr kumimoji="1" lang="zh-CN" altLang="en-US" dirty="0"/>
          </a:p>
        </p:txBody>
      </p:sp>
      <p:sp>
        <p:nvSpPr>
          <p:cNvPr id="3" name="内容占位符 2">
            <a:extLst>
              <a:ext uri="{FF2B5EF4-FFF2-40B4-BE49-F238E27FC236}">
                <a16:creationId xmlns:a16="http://schemas.microsoft.com/office/drawing/2014/main" id="{1BE5F0F1-B3BC-1DBA-0776-E5D970E1C7A7}"/>
              </a:ext>
            </a:extLst>
          </p:cNvPr>
          <p:cNvSpPr>
            <a:spLocks noGrp="1"/>
          </p:cNvSpPr>
          <p:nvPr>
            <p:ph idx="1"/>
          </p:nvPr>
        </p:nvSpPr>
        <p:spPr>
          <a:xfrm>
            <a:off x="1162680" y="1696516"/>
            <a:ext cx="7796540" cy="3997828"/>
          </a:xfrm>
        </p:spPr>
        <p:txBody>
          <a:bodyPr/>
          <a:lstStyle/>
          <a:p>
            <a:r>
              <a:rPr kumimoji="1" lang="en-US" altLang="zh-CN" dirty="0"/>
              <a:t>Social class</a:t>
            </a:r>
          </a:p>
          <a:p>
            <a:endParaRPr kumimoji="1" lang="en-US" altLang="zh-CN" dirty="0"/>
          </a:p>
          <a:p>
            <a:endParaRPr kumimoji="1" lang="zh-CN" altLang="en-US" dirty="0"/>
          </a:p>
        </p:txBody>
      </p:sp>
      <p:sp>
        <p:nvSpPr>
          <p:cNvPr id="4" name="左大括号 3">
            <a:extLst>
              <a:ext uri="{FF2B5EF4-FFF2-40B4-BE49-F238E27FC236}">
                <a16:creationId xmlns:a16="http://schemas.microsoft.com/office/drawing/2014/main" id="{6FB230F4-1F99-815A-49C7-56D2B9122CDE}"/>
              </a:ext>
            </a:extLst>
          </p:cNvPr>
          <p:cNvSpPr/>
          <p:nvPr/>
        </p:nvSpPr>
        <p:spPr>
          <a:xfrm>
            <a:off x="2997200" y="1606565"/>
            <a:ext cx="342900" cy="298941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5" name="文本框 4">
            <a:extLst>
              <a:ext uri="{FF2B5EF4-FFF2-40B4-BE49-F238E27FC236}">
                <a16:creationId xmlns:a16="http://schemas.microsoft.com/office/drawing/2014/main" id="{8BC0E8BD-CCBF-265C-3616-82690D6AA411}"/>
              </a:ext>
            </a:extLst>
          </p:cNvPr>
          <p:cNvSpPr txBox="1"/>
          <p:nvPr/>
        </p:nvSpPr>
        <p:spPr>
          <a:xfrm>
            <a:off x="3340100" y="1518716"/>
            <a:ext cx="3454400" cy="1754326"/>
          </a:xfrm>
          <a:prstGeom prst="rect">
            <a:avLst/>
          </a:prstGeom>
          <a:solidFill>
            <a:schemeClr val="accent5">
              <a:lumMod val="75000"/>
            </a:schemeClr>
          </a:solidFill>
        </p:spPr>
        <p:txBody>
          <a:bodyPr wrap="square" rtlCol="0">
            <a:spAutoFit/>
          </a:bodyPr>
          <a:lstStyle/>
          <a:p>
            <a:pPr algn="just"/>
            <a:r>
              <a:rPr kumimoji="1" lang="en-US" altLang="zh-CN" dirty="0"/>
              <a:t>Objective social class was assessed by annual household income</a:t>
            </a:r>
            <a:r>
              <a:rPr kumimoji="1" lang="en-US" altLang="zh-CN" dirty="0">
                <a:solidFill>
                  <a:srgbClr val="FF0000"/>
                </a:solidFill>
              </a:rPr>
              <a:t>.$5000$20000$150000</a:t>
            </a:r>
            <a:r>
              <a:rPr lang="en" altLang="zh-CN" sz="1800" dirty="0">
                <a:effectLst/>
                <a:latin typeface="AdvTT94c8263f.I"/>
              </a:rPr>
              <a:t> </a:t>
            </a:r>
            <a:r>
              <a:rPr lang="en" altLang="zh-CN" sz="1800" dirty="0" err="1">
                <a:effectLst/>
                <a:latin typeface="AdvTT94c8263f.I"/>
              </a:rPr>
              <a:t>M</a:t>
            </a:r>
            <a:r>
              <a:rPr lang="en" altLang="zh-CN" sz="1800" dirty="0" err="1">
                <a:effectLst/>
                <a:latin typeface="AdvTT5235d5a9"/>
              </a:rPr>
              <a:t>income</a:t>
            </a:r>
            <a:r>
              <a:rPr lang="en" altLang="zh-CN" sz="1800" dirty="0">
                <a:effectLst/>
                <a:latin typeface="AdvTT5235d5a9"/>
              </a:rPr>
              <a:t> = $45,000</a:t>
            </a:r>
            <a:r>
              <a:rPr lang="en" altLang="zh-CN" sz="1800" dirty="0">
                <a:effectLst/>
                <a:latin typeface="AdvTT5235d5a9+20"/>
              </a:rPr>
              <a:t>–</a:t>
            </a:r>
            <a:r>
              <a:rPr lang="en" altLang="zh-CN" sz="1800" dirty="0">
                <a:effectLst/>
                <a:latin typeface="AdvTT5235d5a9"/>
              </a:rPr>
              <a:t>49,999, me </a:t>
            </a:r>
            <a:r>
              <a:rPr lang="en" altLang="zh-CN" sz="1800" dirty="0" err="1">
                <a:effectLst/>
                <a:latin typeface="AdvTT5235d5a9"/>
              </a:rPr>
              <a:t>dian</a:t>
            </a:r>
            <a:r>
              <a:rPr lang="en" altLang="zh-CN" sz="1800" dirty="0">
                <a:effectLst/>
                <a:latin typeface="AdvTT5235d5a9"/>
              </a:rPr>
              <a:t> = $35,000</a:t>
            </a:r>
            <a:r>
              <a:rPr lang="en" altLang="zh-CN" sz="1800" dirty="0">
                <a:effectLst/>
                <a:latin typeface="AdvTT5235d5a9+20"/>
              </a:rPr>
              <a:t>–</a:t>
            </a:r>
            <a:r>
              <a:rPr lang="en" altLang="zh-CN" sz="1800" dirty="0">
                <a:effectLst/>
                <a:latin typeface="AdvTT5235d5a9"/>
              </a:rPr>
              <a:t>39,999) </a:t>
            </a:r>
            <a:endParaRPr lang="en" altLang="zh-CN" dirty="0"/>
          </a:p>
          <a:p>
            <a:pPr algn="just"/>
            <a:endParaRPr kumimoji="1" lang="zh-CN" altLang="en-US" dirty="0">
              <a:solidFill>
                <a:srgbClr val="FF0000"/>
              </a:solidFill>
            </a:endParaRPr>
          </a:p>
        </p:txBody>
      </p:sp>
      <p:sp>
        <p:nvSpPr>
          <p:cNvPr id="7" name="文本框 6">
            <a:extLst>
              <a:ext uri="{FF2B5EF4-FFF2-40B4-BE49-F238E27FC236}">
                <a16:creationId xmlns:a16="http://schemas.microsoft.com/office/drawing/2014/main" id="{588917F7-6BD2-9FAF-D03D-B588704C953D}"/>
              </a:ext>
            </a:extLst>
          </p:cNvPr>
          <p:cNvSpPr txBox="1"/>
          <p:nvPr/>
        </p:nvSpPr>
        <p:spPr>
          <a:xfrm>
            <a:off x="3410761" y="3995812"/>
            <a:ext cx="3965080" cy="1200329"/>
          </a:xfrm>
          <a:prstGeom prst="rect">
            <a:avLst/>
          </a:prstGeom>
          <a:solidFill>
            <a:schemeClr val="accent3">
              <a:lumMod val="60000"/>
              <a:lumOff val="40000"/>
            </a:schemeClr>
          </a:solidFill>
          <a:ln>
            <a:solidFill>
              <a:srgbClr val="7030A0"/>
            </a:solidFill>
          </a:ln>
        </p:spPr>
        <p:txBody>
          <a:bodyPr wrap="square" rtlCol="0">
            <a:spAutoFit/>
          </a:bodyPr>
          <a:lstStyle/>
          <a:p>
            <a:r>
              <a:rPr lang="en" altLang="zh-CN" sz="1800" dirty="0">
                <a:effectLst/>
                <a:latin typeface="AdvTT5235d5a9"/>
              </a:rPr>
              <a:t>Subjective social class was established by asking participants to complete the MacArthur Scale of subjective SES .</a:t>
            </a:r>
            <a:endParaRPr lang="en" altLang="zh-CN" dirty="0"/>
          </a:p>
          <a:p>
            <a:endParaRPr kumimoji="1" lang="zh-CN" altLang="en-US" dirty="0"/>
          </a:p>
        </p:txBody>
      </p:sp>
      <p:sp>
        <p:nvSpPr>
          <p:cNvPr id="8" name="左大括号 7">
            <a:extLst>
              <a:ext uri="{FF2B5EF4-FFF2-40B4-BE49-F238E27FC236}">
                <a16:creationId xmlns:a16="http://schemas.microsoft.com/office/drawing/2014/main" id="{5CC58919-A8DC-963E-C984-62B5D07035D0}"/>
              </a:ext>
            </a:extLst>
          </p:cNvPr>
          <p:cNvSpPr/>
          <p:nvPr/>
        </p:nvSpPr>
        <p:spPr>
          <a:xfrm>
            <a:off x="7567758" y="3033287"/>
            <a:ext cx="914040" cy="3276600"/>
          </a:xfrm>
          <a:prstGeom prst="lef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9" name="文本框 8">
            <a:extLst>
              <a:ext uri="{FF2B5EF4-FFF2-40B4-BE49-F238E27FC236}">
                <a16:creationId xmlns:a16="http://schemas.microsoft.com/office/drawing/2014/main" id="{3D7696F8-D5D3-7FF4-7824-7B1D84C4CE36}"/>
              </a:ext>
            </a:extLst>
          </p:cNvPr>
          <p:cNvSpPr txBox="1"/>
          <p:nvPr/>
        </p:nvSpPr>
        <p:spPr>
          <a:xfrm>
            <a:off x="8552458" y="2195813"/>
            <a:ext cx="2801341" cy="1107996"/>
          </a:xfrm>
          <a:prstGeom prst="rect">
            <a:avLst/>
          </a:prstGeom>
          <a:solidFill>
            <a:schemeClr val="tx1">
              <a:lumMod val="50000"/>
            </a:schemeClr>
          </a:solidFill>
        </p:spPr>
        <p:txBody>
          <a:bodyPr wrap="square" rtlCol="0">
            <a:spAutoFit/>
          </a:bodyPr>
          <a:lstStyle/>
          <a:p>
            <a:pPr algn="just"/>
            <a:r>
              <a:rPr lang="en" altLang="zh-CN" sz="1200" dirty="0">
                <a:effectLst/>
              </a:rPr>
              <a:t>we would like you to think of the ladder below as representing where people stand in the United States in terms of education, income, and job status </a:t>
            </a:r>
            <a:endParaRPr lang="en" altLang="zh-CN" sz="1200" dirty="0"/>
          </a:p>
          <a:p>
            <a:endParaRPr kumimoji="1" lang="zh-CN" altLang="en-US" dirty="0"/>
          </a:p>
        </p:txBody>
      </p:sp>
      <p:sp>
        <p:nvSpPr>
          <p:cNvPr id="10" name="文本框 9">
            <a:extLst>
              <a:ext uri="{FF2B5EF4-FFF2-40B4-BE49-F238E27FC236}">
                <a16:creationId xmlns:a16="http://schemas.microsoft.com/office/drawing/2014/main" id="{CF742EEB-A732-DA6D-3D01-847097E7E543}"/>
              </a:ext>
            </a:extLst>
          </p:cNvPr>
          <p:cNvSpPr txBox="1"/>
          <p:nvPr/>
        </p:nvSpPr>
        <p:spPr>
          <a:xfrm>
            <a:off x="8552459" y="3505969"/>
            <a:ext cx="2801341" cy="738664"/>
          </a:xfrm>
          <a:prstGeom prst="rect">
            <a:avLst/>
          </a:prstGeom>
          <a:solidFill>
            <a:schemeClr val="accent4"/>
          </a:solidFill>
        </p:spPr>
        <p:txBody>
          <a:bodyPr wrap="square" rtlCol="0">
            <a:spAutoFit/>
          </a:bodyPr>
          <a:lstStyle/>
          <a:p>
            <a:r>
              <a:rPr lang="en" altLang="zh-CN" sz="1200" dirty="0">
                <a:effectLst/>
              </a:rPr>
              <a:t>where the people who are the worst off are on the bottom </a:t>
            </a:r>
            <a:endParaRPr lang="en" altLang="zh-CN" sz="1200" dirty="0"/>
          </a:p>
          <a:p>
            <a:endParaRPr kumimoji="1" lang="zh-CN" altLang="en-US" dirty="0"/>
          </a:p>
        </p:txBody>
      </p:sp>
      <p:sp>
        <p:nvSpPr>
          <p:cNvPr id="11" name="文本框 10">
            <a:extLst>
              <a:ext uri="{FF2B5EF4-FFF2-40B4-BE49-F238E27FC236}">
                <a16:creationId xmlns:a16="http://schemas.microsoft.com/office/drawing/2014/main" id="{E86B2B30-57A7-83A3-AA1C-4FEDF554DA0B}"/>
              </a:ext>
            </a:extLst>
          </p:cNvPr>
          <p:cNvSpPr txBox="1"/>
          <p:nvPr/>
        </p:nvSpPr>
        <p:spPr>
          <a:xfrm>
            <a:off x="8552459" y="4209922"/>
            <a:ext cx="2801341" cy="923330"/>
          </a:xfrm>
          <a:prstGeom prst="rect">
            <a:avLst/>
          </a:prstGeom>
          <a:solidFill>
            <a:schemeClr val="tx2">
              <a:lumMod val="25000"/>
            </a:schemeClr>
          </a:solidFill>
        </p:spPr>
        <p:txBody>
          <a:bodyPr wrap="square" rtlCol="0">
            <a:spAutoFit/>
          </a:bodyPr>
          <a:lstStyle/>
          <a:p>
            <a:r>
              <a:rPr lang="en" altLang="zh-CN" sz="1800" dirty="0">
                <a:effectLst/>
                <a:latin typeface="AdvTT5235d5a9"/>
              </a:rPr>
              <a:t>the people who are the best off are on the top. </a:t>
            </a:r>
            <a:endParaRPr lang="en" altLang="zh-CN" dirty="0"/>
          </a:p>
          <a:p>
            <a:endParaRPr kumimoji="1" lang="zh-CN" altLang="en-US" dirty="0"/>
          </a:p>
        </p:txBody>
      </p:sp>
      <p:sp>
        <p:nvSpPr>
          <p:cNvPr id="12" name="文本框 11">
            <a:extLst>
              <a:ext uri="{FF2B5EF4-FFF2-40B4-BE49-F238E27FC236}">
                <a16:creationId xmlns:a16="http://schemas.microsoft.com/office/drawing/2014/main" id="{FA55E72A-A00E-A734-3A57-BE2FF24DC7B1}"/>
              </a:ext>
            </a:extLst>
          </p:cNvPr>
          <p:cNvSpPr txBox="1"/>
          <p:nvPr/>
        </p:nvSpPr>
        <p:spPr>
          <a:xfrm>
            <a:off x="8552459" y="5161485"/>
            <a:ext cx="2801341" cy="1446550"/>
          </a:xfrm>
          <a:prstGeom prst="rect">
            <a:avLst/>
          </a:prstGeom>
          <a:solidFill>
            <a:schemeClr val="accent4">
              <a:lumMod val="50000"/>
            </a:schemeClr>
          </a:solidFill>
        </p:spPr>
        <p:txBody>
          <a:bodyPr wrap="square" rtlCol="0">
            <a:spAutoFit/>
          </a:bodyPr>
          <a:lstStyle/>
          <a:p>
            <a:pPr algn="just"/>
            <a:r>
              <a:rPr lang="en" altLang="zh-CN" sz="1400" dirty="0">
                <a:effectLst/>
                <a:latin typeface="AdvTT5235d5a9"/>
              </a:rPr>
              <a:t>Where would you place yourself relative to the people who are the best off and the people who are the worst off in terms of education, in- come, and job status </a:t>
            </a:r>
            <a:endParaRPr lang="en" altLang="zh-CN" sz="1400" dirty="0"/>
          </a:p>
          <a:p>
            <a:endParaRPr kumimoji="1" lang="zh-CN" altLang="en-US" dirty="0"/>
          </a:p>
        </p:txBody>
      </p:sp>
      <p:sp>
        <p:nvSpPr>
          <p:cNvPr id="13" name="文本框 12">
            <a:extLst>
              <a:ext uri="{FF2B5EF4-FFF2-40B4-BE49-F238E27FC236}">
                <a16:creationId xmlns:a16="http://schemas.microsoft.com/office/drawing/2014/main" id="{970E4AEA-57AA-7AAC-9C85-9A76FC41D9BE}"/>
              </a:ext>
            </a:extLst>
          </p:cNvPr>
          <p:cNvSpPr txBox="1"/>
          <p:nvPr/>
        </p:nvSpPr>
        <p:spPr>
          <a:xfrm>
            <a:off x="15468" y="5484437"/>
            <a:ext cx="7261632" cy="1625669"/>
          </a:xfrm>
          <a:prstGeom prst="rect">
            <a:avLst/>
          </a:prstGeom>
          <a:blipFill>
            <a:blip r:embed="rId2"/>
            <a:tile tx="0" ty="0" sx="100000" sy="100000" flip="none" algn="tl"/>
          </a:blipFill>
          <a:ln>
            <a:solidFill>
              <a:srgbClr val="7030A0"/>
            </a:solidFill>
            <a:extLst>
              <a:ext uri="{C807C97D-BFC1-408E-A445-0C87EB9F89A2}">
                <ask:lineSketchStyleProps xmlns:ask="http://schemas.microsoft.com/office/drawing/2018/sketchyshapes" sd="1920388878">
                  <a:custGeom>
                    <a:avLst/>
                    <a:gdLst>
                      <a:gd name="connsiteX0" fmla="*/ 0 w 7261632"/>
                      <a:gd name="connsiteY0" fmla="*/ 0 h 1625669"/>
                      <a:gd name="connsiteX1" fmla="*/ 340738 w 7261632"/>
                      <a:gd name="connsiteY1" fmla="*/ 0 h 1625669"/>
                      <a:gd name="connsiteX2" fmla="*/ 681476 w 7261632"/>
                      <a:gd name="connsiteY2" fmla="*/ 0 h 1625669"/>
                      <a:gd name="connsiteX3" fmla="*/ 1312680 w 7261632"/>
                      <a:gd name="connsiteY3" fmla="*/ 0 h 1625669"/>
                      <a:gd name="connsiteX4" fmla="*/ 1943883 w 7261632"/>
                      <a:gd name="connsiteY4" fmla="*/ 0 h 1625669"/>
                      <a:gd name="connsiteX5" fmla="*/ 2647703 w 7261632"/>
                      <a:gd name="connsiteY5" fmla="*/ 0 h 1625669"/>
                      <a:gd name="connsiteX6" fmla="*/ 3061057 w 7261632"/>
                      <a:gd name="connsiteY6" fmla="*/ 0 h 1625669"/>
                      <a:gd name="connsiteX7" fmla="*/ 3401795 w 7261632"/>
                      <a:gd name="connsiteY7" fmla="*/ 0 h 1625669"/>
                      <a:gd name="connsiteX8" fmla="*/ 4105615 w 7261632"/>
                      <a:gd name="connsiteY8" fmla="*/ 0 h 1625669"/>
                      <a:gd name="connsiteX9" fmla="*/ 4809435 w 7261632"/>
                      <a:gd name="connsiteY9" fmla="*/ 0 h 1625669"/>
                      <a:gd name="connsiteX10" fmla="*/ 5513254 w 7261632"/>
                      <a:gd name="connsiteY10" fmla="*/ 0 h 1625669"/>
                      <a:gd name="connsiteX11" fmla="*/ 5999225 w 7261632"/>
                      <a:gd name="connsiteY11" fmla="*/ 0 h 1625669"/>
                      <a:gd name="connsiteX12" fmla="*/ 6339963 w 7261632"/>
                      <a:gd name="connsiteY12" fmla="*/ 0 h 1625669"/>
                      <a:gd name="connsiteX13" fmla="*/ 7261632 w 7261632"/>
                      <a:gd name="connsiteY13" fmla="*/ 0 h 1625669"/>
                      <a:gd name="connsiteX14" fmla="*/ 7261632 w 7261632"/>
                      <a:gd name="connsiteY14" fmla="*/ 541890 h 1625669"/>
                      <a:gd name="connsiteX15" fmla="*/ 7261632 w 7261632"/>
                      <a:gd name="connsiteY15" fmla="*/ 1051266 h 1625669"/>
                      <a:gd name="connsiteX16" fmla="*/ 7261632 w 7261632"/>
                      <a:gd name="connsiteY16" fmla="*/ 1625669 h 1625669"/>
                      <a:gd name="connsiteX17" fmla="*/ 6703045 w 7261632"/>
                      <a:gd name="connsiteY17" fmla="*/ 1625669 h 1625669"/>
                      <a:gd name="connsiteX18" fmla="*/ 6071842 w 7261632"/>
                      <a:gd name="connsiteY18" fmla="*/ 1625669 h 1625669"/>
                      <a:gd name="connsiteX19" fmla="*/ 5731103 w 7261632"/>
                      <a:gd name="connsiteY19" fmla="*/ 1625669 h 1625669"/>
                      <a:gd name="connsiteX20" fmla="*/ 5172516 w 7261632"/>
                      <a:gd name="connsiteY20" fmla="*/ 1625669 h 1625669"/>
                      <a:gd name="connsiteX21" fmla="*/ 4686546 w 7261632"/>
                      <a:gd name="connsiteY21" fmla="*/ 1625669 h 1625669"/>
                      <a:gd name="connsiteX22" fmla="*/ 4055342 w 7261632"/>
                      <a:gd name="connsiteY22" fmla="*/ 1625669 h 1625669"/>
                      <a:gd name="connsiteX23" fmla="*/ 3569371 w 7261632"/>
                      <a:gd name="connsiteY23" fmla="*/ 1625669 h 1625669"/>
                      <a:gd name="connsiteX24" fmla="*/ 3228633 w 7261632"/>
                      <a:gd name="connsiteY24" fmla="*/ 1625669 h 1625669"/>
                      <a:gd name="connsiteX25" fmla="*/ 2670046 w 7261632"/>
                      <a:gd name="connsiteY25" fmla="*/ 1625669 h 1625669"/>
                      <a:gd name="connsiteX26" fmla="*/ 2111459 w 7261632"/>
                      <a:gd name="connsiteY26" fmla="*/ 1625669 h 1625669"/>
                      <a:gd name="connsiteX27" fmla="*/ 1480256 w 7261632"/>
                      <a:gd name="connsiteY27" fmla="*/ 1625669 h 1625669"/>
                      <a:gd name="connsiteX28" fmla="*/ 1139518 w 7261632"/>
                      <a:gd name="connsiteY28" fmla="*/ 1625669 h 1625669"/>
                      <a:gd name="connsiteX29" fmla="*/ 508314 w 7261632"/>
                      <a:gd name="connsiteY29" fmla="*/ 1625669 h 1625669"/>
                      <a:gd name="connsiteX30" fmla="*/ 0 w 7261632"/>
                      <a:gd name="connsiteY30" fmla="*/ 1625669 h 1625669"/>
                      <a:gd name="connsiteX31" fmla="*/ 0 w 7261632"/>
                      <a:gd name="connsiteY31" fmla="*/ 1100036 h 1625669"/>
                      <a:gd name="connsiteX32" fmla="*/ 0 w 7261632"/>
                      <a:gd name="connsiteY32" fmla="*/ 525633 h 1625669"/>
                      <a:gd name="connsiteX33" fmla="*/ 0 w 7261632"/>
                      <a:gd name="connsiteY33" fmla="*/ 0 h 162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261632" h="1625669" fill="none" extrusionOk="0">
                        <a:moveTo>
                          <a:pt x="0" y="0"/>
                        </a:moveTo>
                        <a:cubicBezTo>
                          <a:pt x="85249" y="-26098"/>
                          <a:pt x="204942" y="36914"/>
                          <a:pt x="340738" y="0"/>
                        </a:cubicBezTo>
                        <a:cubicBezTo>
                          <a:pt x="476534" y="-36914"/>
                          <a:pt x="609811" y="6909"/>
                          <a:pt x="681476" y="0"/>
                        </a:cubicBezTo>
                        <a:cubicBezTo>
                          <a:pt x="753141" y="-6909"/>
                          <a:pt x="1025551" y="4434"/>
                          <a:pt x="1312680" y="0"/>
                        </a:cubicBezTo>
                        <a:cubicBezTo>
                          <a:pt x="1599809" y="-4434"/>
                          <a:pt x="1778759" y="63079"/>
                          <a:pt x="1943883" y="0"/>
                        </a:cubicBezTo>
                        <a:cubicBezTo>
                          <a:pt x="2109007" y="-63079"/>
                          <a:pt x="2431043" y="54692"/>
                          <a:pt x="2647703" y="0"/>
                        </a:cubicBezTo>
                        <a:cubicBezTo>
                          <a:pt x="2864363" y="-54692"/>
                          <a:pt x="2952768" y="47525"/>
                          <a:pt x="3061057" y="0"/>
                        </a:cubicBezTo>
                        <a:cubicBezTo>
                          <a:pt x="3169346" y="-47525"/>
                          <a:pt x="3295369" y="34186"/>
                          <a:pt x="3401795" y="0"/>
                        </a:cubicBezTo>
                        <a:cubicBezTo>
                          <a:pt x="3508221" y="-34186"/>
                          <a:pt x="3887981" y="31976"/>
                          <a:pt x="4105615" y="0"/>
                        </a:cubicBezTo>
                        <a:cubicBezTo>
                          <a:pt x="4323249" y="-31976"/>
                          <a:pt x="4486183" y="72038"/>
                          <a:pt x="4809435" y="0"/>
                        </a:cubicBezTo>
                        <a:cubicBezTo>
                          <a:pt x="5132687" y="-72038"/>
                          <a:pt x="5211459" y="82452"/>
                          <a:pt x="5513254" y="0"/>
                        </a:cubicBezTo>
                        <a:cubicBezTo>
                          <a:pt x="5815049" y="-82452"/>
                          <a:pt x="5784994" y="38185"/>
                          <a:pt x="5999225" y="0"/>
                        </a:cubicBezTo>
                        <a:cubicBezTo>
                          <a:pt x="6213456" y="-38185"/>
                          <a:pt x="6247656" y="40416"/>
                          <a:pt x="6339963" y="0"/>
                        </a:cubicBezTo>
                        <a:cubicBezTo>
                          <a:pt x="6432270" y="-40416"/>
                          <a:pt x="6911233" y="109381"/>
                          <a:pt x="7261632" y="0"/>
                        </a:cubicBezTo>
                        <a:cubicBezTo>
                          <a:pt x="7264588" y="259861"/>
                          <a:pt x="7198436" y="297038"/>
                          <a:pt x="7261632" y="541890"/>
                        </a:cubicBezTo>
                        <a:cubicBezTo>
                          <a:pt x="7324828" y="786742"/>
                          <a:pt x="7226925" y="813113"/>
                          <a:pt x="7261632" y="1051266"/>
                        </a:cubicBezTo>
                        <a:cubicBezTo>
                          <a:pt x="7296339" y="1289419"/>
                          <a:pt x="7200093" y="1481053"/>
                          <a:pt x="7261632" y="1625669"/>
                        </a:cubicBezTo>
                        <a:cubicBezTo>
                          <a:pt x="7108728" y="1645850"/>
                          <a:pt x="6954250" y="1604599"/>
                          <a:pt x="6703045" y="1625669"/>
                        </a:cubicBezTo>
                        <a:cubicBezTo>
                          <a:pt x="6451840" y="1646739"/>
                          <a:pt x="6341571" y="1589092"/>
                          <a:pt x="6071842" y="1625669"/>
                        </a:cubicBezTo>
                        <a:cubicBezTo>
                          <a:pt x="5802113" y="1662246"/>
                          <a:pt x="5886299" y="1590491"/>
                          <a:pt x="5731103" y="1625669"/>
                        </a:cubicBezTo>
                        <a:cubicBezTo>
                          <a:pt x="5575907" y="1660847"/>
                          <a:pt x="5402218" y="1597262"/>
                          <a:pt x="5172516" y="1625669"/>
                        </a:cubicBezTo>
                        <a:cubicBezTo>
                          <a:pt x="4942814" y="1654076"/>
                          <a:pt x="4797252" y="1615026"/>
                          <a:pt x="4686546" y="1625669"/>
                        </a:cubicBezTo>
                        <a:cubicBezTo>
                          <a:pt x="4575840" y="1636312"/>
                          <a:pt x="4252271" y="1597595"/>
                          <a:pt x="4055342" y="1625669"/>
                        </a:cubicBezTo>
                        <a:cubicBezTo>
                          <a:pt x="3858413" y="1653743"/>
                          <a:pt x="3753666" y="1585491"/>
                          <a:pt x="3569371" y="1625669"/>
                        </a:cubicBezTo>
                        <a:cubicBezTo>
                          <a:pt x="3385076" y="1665847"/>
                          <a:pt x="3312465" y="1601077"/>
                          <a:pt x="3228633" y="1625669"/>
                        </a:cubicBezTo>
                        <a:cubicBezTo>
                          <a:pt x="3144801" y="1650261"/>
                          <a:pt x="2896876" y="1603933"/>
                          <a:pt x="2670046" y="1625669"/>
                        </a:cubicBezTo>
                        <a:cubicBezTo>
                          <a:pt x="2443216" y="1647405"/>
                          <a:pt x="2389107" y="1595041"/>
                          <a:pt x="2111459" y="1625669"/>
                        </a:cubicBezTo>
                        <a:cubicBezTo>
                          <a:pt x="1833811" y="1656297"/>
                          <a:pt x="1786377" y="1613744"/>
                          <a:pt x="1480256" y="1625669"/>
                        </a:cubicBezTo>
                        <a:cubicBezTo>
                          <a:pt x="1174135" y="1637594"/>
                          <a:pt x="1215089" y="1606493"/>
                          <a:pt x="1139518" y="1625669"/>
                        </a:cubicBezTo>
                        <a:cubicBezTo>
                          <a:pt x="1063947" y="1644845"/>
                          <a:pt x="785757" y="1569452"/>
                          <a:pt x="508314" y="1625669"/>
                        </a:cubicBezTo>
                        <a:cubicBezTo>
                          <a:pt x="230871" y="1681886"/>
                          <a:pt x="148094" y="1601646"/>
                          <a:pt x="0" y="1625669"/>
                        </a:cubicBezTo>
                        <a:cubicBezTo>
                          <a:pt x="-22774" y="1383942"/>
                          <a:pt x="6897" y="1307881"/>
                          <a:pt x="0" y="1100036"/>
                        </a:cubicBezTo>
                        <a:cubicBezTo>
                          <a:pt x="-6897" y="892191"/>
                          <a:pt x="53365" y="678217"/>
                          <a:pt x="0" y="525633"/>
                        </a:cubicBezTo>
                        <a:cubicBezTo>
                          <a:pt x="-53365" y="373049"/>
                          <a:pt x="11690" y="200576"/>
                          <a:pt x="0" y="0"/>
                        </a:cubicBezTo>
                        <a:close/>
                      </a:path>
                      <a:path w="7261632" h="1625669" stroke="0" extrusionOk="0">
                        <a:moveTo>
                          <a:pt x="0" y="0"/>
                        </a:moveTo>
                        <a:cubicBezTo>
                          <a:pt x="214260" y="-49174"/>
                          <a:pt x="285885" y="4321"/>
                          <a:pt x="485971" y="0"/>
                        </a:cubicBezTo>
                        <a:cubicBezTo>
                          <a:pt x="686057" y="-4321"/>
                          <a:pt x="848545" y="5755"/>
                          <a:pt x="1117174" y="0"/>
                        </a:cubicBezTo>
                        <a:cubicBezTo>
                          <a:pt x="1385803" y="-5755"/>
                          <a:pt x="1504880" y="43832"/>
                          <a:pt x="1675761" y="0"/>
                        </a:cubicBezTo>
                        <a:cubicBezTo>
                          <a:pt x="1846642" y="-43832"/>
                          <a:pt x="1892259" y="35877"/>
                          <a:pt x="2089116" y="0"/>
                        </a:cubicBezTo>
                        <a:cubicBezTo>
                          <a:pt x="2285973" y="-35877"/>
                          <a:pt x="2513144" y="2815"/>
                          <a:pt x="2647703" y="0"/>
                        </a:cubicBezTo>
                        <a:cubicBezTo>
                          <a:pt x="2782262" y="-2815"/>
                          <a:pt x="2962945" y="19186"/>
                          <a:pt x="3133674" y="0"/>
                        </a:cubicBezTo>
                        <a:cubicBezTo>
                          <a:pt x="3304403" y="-19186"/>
                          <a:pt x="3439249" y="57705"/>
                          <a:pt x="3619644" y="0"/>
                        </a:cubicBezTo>
                        <a:cubicBezTo>
                          <a:pt x="3800039" y="-57705"/>
                          <a:pt x="3932082" y="21064"/>
                          <a:pt x="4105615" y="0"/>
                        </a:cubicBezTo>
                        <a:cubicBezTo>
                          <a:pt x="4279148" y="-21064"/>
                          <a:pt x="4281915" y="35408"/>
                          <a:pt x="4446353" y="0"/>
                        </a:cubicBezTo>
                        <a:cubicBezTo>
                          <a:pt x="4610791" y="-35408"/>
                          <a:pt x="4751829" y="48108"/>
                          <a:pt x="4859708" y="0"/>
                        </a:cubicBezTo>
                        <a:cubicBezTo>
                          <a:pt x="4967587" y="-48108"/>
                          <a:pt x="5328700" y="73834"/>
                          <a:pt x="5490911" y="0"/>
                        </a:cubicBezTo>
                        <a:cubicBezTo>
                          <a:pt x="5653122" y="-73834"/>
                          <a:pt x="5955169" y="19552"/>
                          <a:pt x="6194731" y="0"/>
                        </a:cubicBezTo>
                        <a:cubicBezTo>
                          <a:pt x="6434293" y="-19552"/>
                          <a:pt x="6512419" y="42785"/>
                          <a:pt x="6680701" y="0"/>
                        </a:cubicBezTo>
                        <a:cubicBezTo>
                          <a:pt x="6848983" y="-42785"/>
                          <a:pt x="6978661" y="7109"/>
                          <a:pt x="7261632" y="0"/>
                        </a:cubicBezTo>
                        <a:cubicBezTo>
                          <a:pt x="7295137" y="205343"/>
                          <a:pt x="7246763" y="396973"/>
                          <a:pt x="7261632" y="525633"/>
                        </a:cubicBezTo>
                        <a:cubicBezTo>
                          <a:pt x="7276501" y="654293"/>
                          <a:pt x="7246894" y="938481"/>
                          <a:pt x="7261632" y="1051266"/>
                        </a:cubicBezTo>
                        <a:cubicBezTo>
                          <a:pt x="7276370" y="1164051"/>
                          <a:pt x="7234243" y="1490009"/>
                          <a:pt x="7261632" y="1625669"/>
                        </a:cubicBezTo>
                        <a:cubicBezTo>
                          <a:pt x="7140947" y="1660614"/>
                          <a:pt x="6946248" y="1576201"/>
                          <a:pt x="6848278" y="1625669"/>
                        </a:cubicBezTo>
                        <a:cubicBezTo>
                          <a:pt x="6750308" y="1675137"/>
                          <a:pt x="6560668" y="1588084"/>
                          <a:pt x="6289690" y="1625669"/>
                        </a:cubicBezTo>
                        <a:cubicBezTo>
                          <a:pt x="6018712" y="1663254"/>
                          <a:pt x="5868702" y="1620792"/>
                          <a:pt x="5585871" y="1625669"/>
                        </a:cubicBezTo>
                        <a:cubicBezTo>
                          <a:pt x="5303040" y="1630546"/>
                          <a:pt x="5247649" y="1564443"/>
                          <a:pt x="4954667" y="1625669"/>
                        </a:cubicBezTo>
                        <a:cubicBezTo>
                          <a:pt x="4661685" y="1686895"/>
                          <a:pt x="4662210" y="1619332"/>
                          <a:pt x="4468697" y="1625669"/>
                        </a:cubicBezTo>
                        <a:cubicBezTo>
                          <a:pt x="4275184" y="1632006"/>
                          <a:pt x="4130402" y="1616462"/>
                          <a:pt x="3982726" y="1625669"/>
                        </a:cubicBezTo>
                        <a:cubicBezTo>
                          <a:pt x="3835050" y="1634876"/>
                          <a:pt x="3579590" y="1595435"/>
                          <a:pt x="3424139" y="1625669"/>
                        </a:cubicBezTo>
                        <a:cubicBezTo>
                          <a:pt x="3268688" y="1655903"/>
                          <a:pt x="3226088" y="1609593"/>
                          <a:pt x="3083401" y="1625669"/>
                        </a:cubicBezTo>
                        <a:cubicBezTo>
                          <a:pt x="2940714" y="1641745"/>
                          <a:pt x="2622574" y="1553925"/>
                          <a:pt x="2452197" y="1625669"/>
                        </a:cubicBezTo>
                        <a:cubicBezTo>
                          <a:pt x="2281820" y="1697413"/>
                          <a:pt x="2061791" y="1583453"/>
                          <a:pt x="1893610" y="1625669"/>
                        </a:cubicBezTo>
                        <a:cubicBezTo>
                          <a:pt x="1725429" y="1667885"/>
                          <a:pt x="1422743" y="1624225"/>
                          <a:pt x="1262407" y="1625669"/>
                        </a:cubicBezTo>
                        <a:cubicBezTo>
                          <a:pt x="1102071" y="1627113"/>
                          <a:pt x="779558" y="1569248"/>
                          <a:pt x="558587" y="1625669"/>
                        </a:cubicBezTo>
                        <a:cubicBezTo>
                          <a:pt x="337616" y="1682090"/>
                          <a:pt x="260451" y="1614693"/>
                          <a:pt x="0" y="1625669"/>
                        </a:cubicBezTo>
                        <a:cubicBezTo>
                          <a:pt x="-15430" y="1468237"/>
                          <a:pt x="42577" y="1191119"/>
                          <a:pt x="0" y="1067523"/>
                        </a:cubicBezTo>
                        <a:cubicBezTo>
                          <a:pt x="-42577" y="943927"/>
                          <a:pt x="54121" y="701872"/>
                          <a:pt x="0" y="525633"/>
                        </a:cubicBezTo>
                        <a:cubicBezTo>
                          <a:pt x="-54121" y="349394"/>
                          <a:pt x="43230" y="219749"/>
                          <a:pt x="0" y="0"/>
                        </a:cubicBezTo>
                        <a:close/>
                      </a:path>
                    </a:pathLst>
                  </a:custGeom>
                  <ask:type>
                    <ask:lineSketchScribble/>
                  </ask:type>
                </ask:lineSketchStyleProps>
              </a:ext>
            </a:extLst>
          </a:ln>
        </p:spPr>
        <p:txBody>
          <a:bodyPr wrap="square" rtlCol="0">
            <a:spAutoFit/>
          </a:bodyPr>
          <a:lstStyle/>
          <a:p>
            <a:r>
              <a:rPr lang="en" altLang="zh-CN" sz="1600" dirty="0">
                <a:effectLst/>
                <a:latin typeface="AdvTT5235d5a9"/>
              </a:rPr>
              <a:t>The mean was below the scale midpoint (</a:t>
            </a:r>
            <a:r>
              <a:rPr lang="en" altLang="zh-CN" sz="1600" dirty="0" err="1">
                <a:effectLst/>
                <a:latin typeface="AdvTT94c8263f.I"/>
              </a:rPr>
              <a:t>M</a:t>
            </a:r>
            <a:r>
              <a:rPr lang="en" altLang="zh-CN" sz="1600" dirty="0" err="1">
                <a:effectLst/>
                <a:latin typeface="AdvTT5235d5a9"/>
              </a:rPr>
              <a:t>ladder</a:t>
            </a:r>
            <a:r>
              <a:rPr lang="en" altLang="zh-CN" sz="1600" dirty="0">
                <a:effectLst/>
                <a:latin typeface="AdvTT5235d5a9"/>
              </a:rPr>
              <a:t> = 4.42, </a:t>
            </a:r>
            <a:r>
              <a:rPr lang="en" altLang="zh-CN" sz="1600" dirty="0">
                <a:effectLst/>
                <a:latin typeface="AdvTT94c8263f.I"/>
              </a:rPr>
              <a:t>SD </a:t>
            </a:r>
            <a:r>
              <a:rPr lang="en" altLang="zh-CN" sz="1600" dirty="0">
                <a:effectLst/>
                <a:latin typeface="AdvTT5235d5a9"/>
              </a:rPr>
              <a:t>= 1.73, </a:t>
            </a:r>
            <a:r>
              <a:rPr lang="en" altLang="zh-CN" sz="1600" dirty="0">
                <a:effectLst/>
                <a:latin typeface="AdvTT94c8263f.I"/>
              </a:rPr>
              <a:t>t</a:t>
            </a:r>
            <a:r>
              <a:rPr lang="en" altLang="zh-CN" sz="1600" dirty="0">
                <a:effectLst/>
                <a:latin typeface="AdvTT5235d5a9"/>
              </a:rPr>
              <a:t>(225) = </a:t>
            </a:r>
            <a:r>
              <a:rPr lang="en" altLang="zh-CN" sz="1600" dirty="0">
                <a:effectLst/>
                <a:latin typeface="AdvTT5235d5a9+22"/>
              </a:rPr>
              <a:t>−</a:t>
            </a:r>
            <a:r>
              <a:rPr lang="en" altLang="zh-CN" sz="1600" dirty="0">
                <a:effectLst/>
                <a:latin typeface="AdvTT5235d5a9"/>
              </a:rPr>
              <a:t>5.05, </a:t>
            </a:r>
            <a:r>
              <a:rPr lang="en" altLang="zh-CN" sz="1600" dirty="0">
                <a:effectLst/>
                <a:latin typeface="AdvTT94c8263f.I"/>
              </a:rPr>
              <a:t>p </a:t>
            </a:r>
            <a:r>
              <a:rPr lang="zh-CN" altLang="en-US" sz="1600" dirty="0">
                <a:latin typeface="AdvTT454a7a89"/>
              </a:rPr>
              <a:t>，</a:t>
            </a:r>
            <a:r>
              <a:rPr lang="en-US" altLang="zh-CN" sz="1600" dirty="0">
                <a:latin typeface="AdvTT454a7a89"/>
              </a:rPr>
              <a:t>&lt;</a:t>
            </a:r>
            <a:r>
              <a:rPr lang="en" altLang="zh-CN" sz="1600" dirty="0">
                <a:effectLst/>
                <a:latin typeface="AdvTT5235d5a9"/>
              </a:rPr>
              <a:t>0.001), 45% of the participants placed themselves on the middle rung or above. This suggests that our sample was not, as a whole, unusually high or low in social class, and that we sampled from a range of social class that was broad enough to test our hypotheses.</a:t>
            </a:r>
            <a:endParaRPr lang="en" altLang="zh-CN" sz="1600" dirty="0"/>
          </a:p>
          <a:p>
            <a:endParaRPr kumimoji="1" lang="zh-CN" altLang="en-US" dirty="0"/>
          </a:p>
        </p:txBody>
      </p:sp>
    </p:spTree>
    <p:extLst>
      <p:ext uri="{BB962C8B-B14F-4D97-AF65-F5344CB8AC3E}">
        <p14:creationId xmlns:p14="http://schemas.microsoft.com/office/powerpoint/2010/main" val="521020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CB9CA08-101A-9D17-D85C-239C0C3C1312}"/>
              </a:ext>
            </a:extLst>
          </p:cNvPr>
          <p:cNvSpPr>
            <a:spLocks noGrp="1"/>
          </p:cNvSpPr>
          <p:nvPr>
            <p:ph type="title"/>
          </p:nvPr>
        </p:nvSpPr>
        <p:spPr/>
        <p:txBody>
          <a:bodyPr/>
          <a:lstStyle/>
          <a:p>
            <a:pPr algn="l"/>
            <a:r>
              <a:rPr kumimoji="1" lang="en-US" altLang="zh-CN" dirty="0">
                <a:solidFill>
                  <a:schemeClr val="tx2"/>
                </a:solidFill>
              </a:rPr>
              <a:t>Study1-General </a:t>
            </a:r>
            <a:r>
              <a:rPr kumimoji="1" lang="en-US" altLang="zh-CN" dirty="0" err="1">
                <a:solidFill>
                  <a:schemeClr val="tx2"/>
                </a:solidFill>
              </a:rPr>
              <a:t>prosociality</a:t>
            </a:r>
            <a:endParaRPr kumimoji="1" lang="zh-CN" altLang="en-US" dirty="0">
              <a:solidFill>
                <a:schemeClr val="tx2"/>
              </a:solidFill>
            </a:endParaRPr>
          </a:p>
        </p:txBody>
      </p:sp>
      <p:sp>
        <p:nvSpPr>
          <p:cNvPr id="3" name="内容占位符 2">
            <a:extLst>
              <a:ext uri="{FF2B5EF4-FFF2-40B4-BE49-F238E27FC236}">
                <a16:creationId xmlns:a16="http://schemas.microsoft.com/office/drawing/2014/main" id="{CCDD163A-8CC0-DD8B-2CF3-46459D36486D}"/>
              </a:ext>
            </a:extLst>
          </p:cNvPr>
          <p:cNvSpPr>
            <a:spLocks noGrp="1"/>
          </p:cNvSpPr>
          <p:nvPr>
            <p:ph idx="1"/>
          </p:nvPr>
        </p:nvSpPr>
        <p:spPr>
          <a:xfrm>
            <a:off x="1621861" y="1689100"/>
            <a:ext cx="8948278" cy="4360844"/>
          </a:xfrm>
        </p:spPr>
        <p:txBody>
          <a:bodyPr>
            <a:normAutofit fontScale="92500" lnSpcReduction="10000"/>
          </a:bodyPr>
          <a:lstStyle/>
          <a:p>
            <a:endParaRPr kumimoji="1" lang="en-US" altLang="zh-CN" dirty="0"/>
          </a:p>
          <a:p>
            <a:endParaRPr kumimoji="1" lang="en-US" altLang="zh-CN" dirty="0"/>
          </a:p>
          <a:p>
            <a:r>
              <a:rPr kumimoji="1" lang="en-US" altLang="zh-CN" dirty="0"/>
              <a:t>SVO:</a:t>
            </a:r>
            <a:r>
              <a:rPr lang="en" altLang="zh-CN" sz="1800" dirty="0">
                <a:effectLst/>
                <a:latin typeface="AdvTT5235d5a9"/>
              </a:rPr>
              <a:t> </a:t>
            </a:r>
            <a:r>
              <a:rPr lang="en" altLang="zh-CN" sz="1800" dirty="0">
                <a:effectLst/>
              </a:rPr>
              <a:t>measures degree of </a:t>
            </a:r>
            <a:r>
              <a:rPr lang="en" altLang="zh-CN" sz="1800" dirty="0" err="1">
                <a:effectLst/>
              </a:rPr>
              <a:t>proself</a:t>
            </a:r>
            <a:r>
              <a:rPr lang="en" altLang="zh-CN" sz="1800" dirty="0">
                <a:effectLst/>
              </a:rPr>
              <a:t> versus prosocial orientation across six items in which participants select their preference between various payoffs for self and an unspecified other. </a:t>
            </a:r>
            <a:endParaRPr lang="en" altLang="zh-CN" dirty="0"/>
          </a:p>
          <a:p>
            <a:r>
              <a:rPr kumimoji="1" lang="en-US" altLang="zh-CN" dirty="0"/>
              <a:t>Frequency of volunteering:</a:t>
            </a:r>
            <a:r>
              <a:rPr lang="en" altLang="zh-CN" sz="1800" dirty="0">
                <a:effectLst/>
                <a:latin typeface="AdvTT5235d5a9"/>
              </a:rPr>
              <a:t> </a:t>
            </a:r>
            <a:r>
              <a:rPr lang="en" altLang="zh-CN" sz="1800" dirty="0">
                <a:effectLst/>
              </a:rPr>
              <a:t>measured by summing participants' engagement in 11 different activities over the past year (1 = did, 0 = did not; </a:t>
            </a:r>
            <a:r>
              <a:rPr lang="el-GR" altLang="zh-CN" sz="1800" dirty="0">
                <a:effectLst/>
              </a:rPr>
              <a:t>α = 0.76) </a:t>
            </a:r>
            <a:endParaRPr lang="en-US" altLang="zh-CN" sz="1800" dirty="0">
              <a:effectLst/>
            </a:endParaRPr>
          </a:p>
          <a:p>
            <a:r>
              <a:rPr lang="en" altLang="zh-CN" sz="1800" dirty="0">
                <a:effectLst/>
              </a:rPr>
              <a:t>Personality dimensions honesty-humility and agreeableness :using the 36 applicable items from the HEXACO-PI-R-100 ,</a:t>
            </a:r>
            <a:r>
              <a:rPr lang="en" altLang="zh-CN" sz="1800" dirty="0">
                <a:solidFill>
                  <a:srgbClr val="FF0000"/>
                </a:solidFill>
                <a:effectLst/>
              </a:rPr>
              <a:t>the personality dimensions honesty-humility (16 items; </a:t>
            </a:r>
            <a:r>
              <a:rPr lang="el-GR" altLang="zh-CN" sz="1800" dirty="0">
                <a:solidFill>
                  <a:srgbClr val="FF0000"/>
                </a:solidFill>
                <a:effectLst/>
              </a:rPr>
              <a:t>α = 0.88) </a:t>
            </a:r>
            <a:r>
              <a:rPr lang="en" altLang="zh-CN" sz="1800" dirty="0">
                <a:solidFill>
                  <a:srgbClr val="FF0000"/>
                </a:solidFill>
                <a:effectLst/>
              </a:rPr>
              <a:t>and agreeableness (16 items; </a:t>
            </a:r>
            <a:r>
              <a:rPr lang="el-GR" altLang="zh-CN" sz="1800" dirty="0">
                <a:solidFill>
                  <a:srgbClr val="FF0000"/>
                </a:solidFill>
                <a:effectLst/>
              </a:rPr>
              <a:t>α = 0.91) </a:t>
            </a:r>
            <a:r>
              <a:rPr lang="en" altLang="zh-CN" sz="1800" dirty="0">
                <a:solidFill>
                  <a:srgbClr val="FF0000"/>
                </a:solidFill>
                <a:effectLst/>
              </a:rPr>
              <a:t>were assessed</a:t>
            </a:r>
            <a:r>
              <a:rPr lang="en" altLang="zh-CN" sz="1800" dirty="0">
                <a:effectLst/>
              </a:rPr>
              <a:t>, together with an interstitial altruism facet (four items; </a:t>
            </a:r>
            <a:r>
              <a:rPr lang="el-GR" altLang="zh-CN" sz="1800" dirty="0">
                <a:effectLst/>
              </a:rPr>
              <a:t>α = 0.70) </a:t>
            </a:r>
            <a:endParaRPr lang="el-GR" altLang="zh-CN" dirty="0"/>
          </a:p>
          <a:p>
            <a:endParaRPr lang="en" altLang="zh-CN" dirty="0"/>
          </a:p>
          <a:p>
            <a:endParaRPr lang="el-GR" altLang="zh-CN" dirty="0"/>
          </a:p>
          <a:p>
            <a:endParaRPr kumimoji="1" lang="zh-CN" altLang="en-US" dirty="0"/>
          </a:p>
        </p:txBody>
      </p:sp>
    </p:spTree>
    <p:extLst>
      <p:ext uri="{BB962C8B-B14F-4D97-AF65-F5344CB8AC3E}">
        <p14:creationId xmlns:p14="http://schemas.microsoft.com/office/powerpoint/2010/main" val="1316938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CDE940D-3864-8EE1-2EAC-41BD1C5AF3FA}"/>
              </a:ext>
            </a:extLst>
          </p:cNvPr>
          <p:cNvSpPr>
            <a:spLocks noGrp="1"/>
          </p:cNvSpPr>
          <p:nvPr>
            <p:ph type="title"/>
          </p:nvPr>
        </p:nvSpPr>
        <p:spPr>
          <a:xfrm>
            <a:off x="2213435" y="218094"/>
            <a:ext cx="7958331" cy="1077229"/>
          </a:xfrm>
        </p:spPr>
        <p:txBody>
          <a:bodyPr/>
          <a:lstStyle/>
          <a:p>
            <a:pPr algn="l"/>
            <a:r>
              <a:rPr kumimoji="1" lang="en-US" altLang="zh-CN" dirty="0">
                <a:solidFill>
                  <a:schemeClr val="tx2"/>
                </a:solidFill>
              </a:rPr>
              <a:t>Study1-social</a:t>
            </a:r>
            <a:r>
              <a:rPr kumimoji="1" lang="zh-CN" altLang="en-US" dirty="0">
                <a:solidFill>
                  <a:schemeClr val="tx2"/>
                </a:solidFill>
              </a:rPr>
              <a:t> </a:t>
            </a:r>
            <a:r>
              <a:rPr kumimoji="1" lang="en-US" altLang="zh-CN" dirty="0">
                <a:solidFill>
                  <a:schemeClr val="tx2"/>
                </a:solidFill>
              </a:rPr>
              <a:t>mindfulness</a:t>
            </a:r>
            <a:endParaRPr kumimoji="1" lang="zh-CN" altLang="en-US" dirty="0">
              <a:solidFill>
                <a:schemeClr val="tx2"/>
              </a:solidFill>
            </a:endParaRPr>
          </a:p>
        </p:txBody>
      </p:sp>
      <p:sp>
        <p:nvSpPr>
          <p:cNvPr id="3" name="内容占位符 2">
            <a:extLst>
              <a:ext uri="{FF2B5EF4-FFF2-40B4-BE49-F238E27FC236}">
                <a16:creationId xmlns:a16="http://schemas.microsoft.com/office/drawing/2014/main" id="{ED33F63E-62B8-B5FD-F64C-F2AA77FF768D}"/>
              </a:ext>
            </a:extLst>
          </p:cNvPr>
          <p:cNvSpPr>
            <a:spLocks noGrp="1"/>
          </p:cNvSpPr>
          <p:nvPr>
            <p:ph idx="1"/>
          </p:nvPr>
        </p:nvSpPr>
        <p:spPr>
          <a:xfrm flipH="1" flipV="1">
            <a:off x="9744637" y="8267700"/>
            <a:ext cx="1101161" cy="1841500"/>
          </a:xfrm>
        </p:spPr>
        <p:txBody>
          <a:bodyPr/>
          <a:lstStyle/>
          <a:p>
            <a:endParaRPr kumimoji="1" lang="zh-CN" altLang="en-US" dirty="0"/>
          </a:p>
        </p:txBody>
      </p:sp>
      <p:sp>
        <p:nvSpPr>
          <p:cNvPr id="4" name="左大括号 3">
            <a:extLst>
              <a:ext uri="{FF2B5EF4-FFF2-40B4-BE49-F238E27FC236}">
                <a16:creationId xmlns:a16="http://schemas.microsoft.com/office/drawing/2014/main" id="{7B616015-84FA-E860-98E0-4673AF835CD9}"/>
              </a:ext>
            </a:extLst>
          </p:cNvPr>
          <p:cNvSpPr/>
          <p:nvPr/>
        </p:nvSpPr>
        <p:spPr>
          <a:xfrm>
            <a:off x="2997200" y="1435100"/>
            <a:ext cx="342900" cy="30861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5" name="文本框 4">
            <a:extLst>
              <a:ext uri="{FF2B5EF4-FFF2-40B4-BE49-F238E27FC236}">
                <a16:creationId xmlns:a16="http://schemas.microsoft.com/office/drawing/2014/main" id="{E886D7FC-5A53-F4E3-782A-F9E630679F29}"/>
              </a:ext>
            </a:extLst>
          </p:cNvPr>
          <p:cNvSpPr txBox="1"/>
          <p:nvPr/>
        </p:nvSpPr>
        <p:spPr>
          <a:xfrm>
            <a:off x="3449401" y="965537"/>
            <a:ext cx="2743200" cy="2031325"/>
          </a:xfrm>
          <a:prstGeom prst="rect">
            <a:avLst/>
          </a:prstGeom>
          <a:solidFill>
            <a:schemeClr val="accent5">
              <a:lumMod val="50000"/>
            </a:schemeClr>
          </a:solidFill>
        </p:spPr>
        <p:txBody>
          <a:bodyPr wrap="square" rtlCol="0">
            <a:spAutoFit/>
          </a:bodyPr>
          <a:lstStyle/>
          <a:p>
            <a:pPr algn="just"/>
            <a:r>
              <a:rPr lang="en" altLang="zh-CN" sz="1400" dirty="0">
                <a:effectLst/>
              </a:rPr>
              <a:t>Some experimental trials included one unique item and two identical items (e.g., one gold colored gift box and two red colored gift boxes), and others included one unique item and three other identical items (e.g., one green apple and three red apples) </a:t>
            </a:r>
            <a:endParaRPr lang="en" altLang="zh-CN" sz="1400" dirty="0"/>
          </a:p>
        </p:txBody>
      </p:sp>
      <p:sp>
        <p:nvSpPr>
          <p:cNvPr id="6" name="文本框 5">
            <a:extLst>
              <a:ext uri="{FF2B5EF4-FFF2-40B4-BE49-F238E27FC236}">
                <a16:creationId xmlns:a16="http://schemas.microsoft.com/office/drawing/2014/main" id="{50C04973-F048-D95F-4398-71C7F2FB688D}"/>
              </a:ext>
            </a:extLst>
          </p:cNvPr>
          <p:cNvSpPr txBox="1"/>
          <p:nvPr/>
        </p:nvSpPr>
        <p:spPr>
          <a:xfrm>
            <a:off x="3449401" y="3812469"/>
            <a:ext cx="2444750" cy="1169551"/>
          </a:xfrm>
          <a:prstGeom prst="rect">
            <a:avLst/>
          </a:prstGeom>
          <a:solidFill>
            <a:schemeClr val="accent5">
              <a:lumMod val="50000"/>
            </a:schemeClr>
          </a:solidFill>
        </p:spPr>
        <p:txBody>
          <a:bodyPr wrap="square" rtlCol="0">
            <a:spAutoFit/>
          </a:bodyPr>
          <a:lstStyle/>
          <a:p>
            <a:r>
              <a:rPr lang="en" altLang="zh-CN" sz="1400" dirty="0" err="1">
                <a:effectLst/>
              </a:rPr>
              <a:t>Control:two</a:t>
            </a:r>
            <a:r>
              <a:rPr lang="en" altLang="zh-CN" sz="1400" dirty="0">
                <a:effectLst/>
              </a:rPr>
              <a:t> versus two (when there were four items in a trial) or three identical items (when there were three items). </a:t>
            </a:r>
            <a:endParaRPr lang="en" altLang="zh-CN" sz="1400" dirty="0"/>
          </a:p>
        </p:txBody>
      </p:sp>
      <p:sp>
        <p:nvSpPr>
          <p:cNvPr id="7" name="文本框 6">
            <a:extLst>
              <a:ext uri="{FF2B5EF4-FFF2-40B4-BE49-F238E27FC236}">
                <a16:creationId xmlns:a16="http://schemas.microsoft.com/office/drawing/2014/main" id="{7687F22C-72BA-98D6-8FFE-F5D43DC65719}"/>
              </a:ext>
            </a:extLst>
          </p:cNvPr>
          <p:cNvSpPr txBox="1"/>
          <p:nvPr/>
        </p:nvSpPr>
        <p:spPr>
          <a:xfrm>
            <a:off x="812800" y="1596478"/>
            <a:ext cx="2184400" cy="2800767"/>
          </a:xfrm>
          <a:prstGeom prst="rect">
            <a:avLst/>
          </a:prstGeom>
          <a:noFill/>
        </p:spPr>
        <p:txBody>
          <a:bodyPr wrap="square" rtlCol="0">
            <a:spAutoFit/>
          </a:bodyPr>
          <a:lstStyle/>
          <a:p>
            <a:pPr algn="just"/>
            <a:r>
              <a:rPr lang="en" altLang="zh-CN" sz="1600" dirty="0">
                <a:effectLst/>
              </a:rPr>
              <a:t>participants were instructed to select one of three or four items that were shown onscreen, and they were instructed to do so as if they were the first of two people choosing items without replacement. </a:t>
            </a:r>
            <a:endParaRPr lang="en" altLang="zh-CN" sz="1600" dirty="0"/>
          </a:p>
        </p:txBody>
      </p:sp>
      <p:sp>
        <p:nvSpPr>
          <p:cNvPr id="8" name="右箭头 7">
            <a:extLst>
              <a:ext uri="{FF2B5EF4-FFF2-40B4-BE49-F238E27FC236}">
                <a16:creationId xmlns:a16="http://schemas.microsoft.com/office/drawing/2014/main" id="{636C91B5-8D43-D571-6F62-17A3AD7D8B1A}"/>
              </a:ext>
            </a:extLst>
          </p:cNvPr>
          <p:cNvSpPr/>
          <p:nvPr/>
        </p:nvSpPr>
        <p:spPr>
          <a:xfrm>
            <a:off x="6464300" y="3187700"/>
            <a:ext cx="558800" cy="2413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文本框 8">
            <a:extLst>
              <a:ext uri="{FF2B5EF4-FFF2-40B4-BE49-F238E27FC236}">
                <a16:creationId xmlns:a16="http://schemas.microsoft.com/office/drawing/2014/main" id="{7EF55DE8-72AA-8AF6-B984-FD0FA8C2696E}"/>
              </a:ext>
            </a:extLst>
          </p:cNvPr>
          <p:cNvSpPr txBox="1"/>
          <p:nvPr/>
        </p:nvSpPr>
        <p:spPr>
          <a:xfrm>
            <a:off x="7023100" y="1066800"/>
            <a:ext cx="4254500" cy="2031325"/>
          </a:xfrm>
          <a:prstGeom prst="rect">
            <a:avLst/>
          </a:prstGeom>
          <a:solidFill>
            <a:schemeClr val="accent3">
              <a:lumMod val="50000"/>
            </a:schemeClr>
          </a:solidFill>
        </p:spPr>
        <p:txBody>
          <a:bodyPr wrap="square" rtlCol="0">
            <a:spAutoFit/>
          </a:bodyPr>
          <a:lstStyle/>
          <a:p>
            <a:pPr algn="just"/>
            <a:r>
              <a:rPr lang="en" altLang="zh-CN" sz="1800" dirty="0">
                <a:solidFill>
                  <a:srgbClr val="FF0000"/>
                </a:solidFill>
                <a:effectLst/>
                <a:latin typeface="Constantia" panose="02030602050306030303" pitchFamily="18" charset="0"/>
                <a:cs typeface="New Peninim MT" pitchFamily="2" charset="-79"/>
              </a:rPr>
              <a:t>Higher class target </a:t>
            </a:r>
            <a:r>
              <a:rPr lang="en" altLang="zh-CN" sz="1800" dirty="0">
                <a:effectLst/>
                <a:latin typeface="Constantia" panose="02030602050306030303" pitchFamily="18" charset="0"/>
                <a:cs typeface="New Peninim MT" pitchFamily="2" charset="-79"/>
              </a:rPr>
              <a:t>:a man in his mid-40's. He graduated from a prestigious, highly ranked university. He has a desirable job, and he currently earns approximately $150,000 every year. He lives in a very nice neighborhood and he drives a very nice car. </a:t>
            </a:r>
            <a:endParaRPr lang="en" altLang="zh-CN" dirty="0">
              <a:latin typeface="Constantia" panose="02030602050306030303" pitchFamily="18" charset="0"/>
              <a:cs typeface="New Peninim MT" pitchFamily="2" charset="-79"/>
            </a:endParaRPr>
          </a:p>
        </p:txBody>
      </p:sp>
      <p:sp>
        <p:nvSpPr>
          <p:cNvPr id="10" name="文本框 9">
            <a:extLst>
              <a:ext uri="{FF2B5EF4-FFF2-40B4-BE49-F238E27FC236}">
                <a16:creationId xmlns:a16="http://schemas.microsoft.com/office/drawing/2014/main" id="{A45FE0E1-2D03-BB31-11CB-661FB025B81C}"/>
              </a:ext>
            </a:extLst>
          </p:cNvPr>
          <p:cNvSpPr txBox="1"/>
          <p:nvPr/>
        </p:nvSpPr>
        <p:spPr>
          <a:xfrm>
            <a:off x="7112000" y="3543300"/>
            <a:ext cx="4165600" cy="2308324"/>
          </a:xfrm>
          <a:prstGeom prst="rect">
            <a:avLst/>
          </a:prstGeom>
          <a:solidFill>
            <a:schemeClr val="accent3">
              <a:lumMod val="50000"/>
            </a:schemeClr>
          </a:solidFill>
        </p:spPr>
        <p:txBody>
          <a:bodyPr wrap="square" rtlCol="0">
            <a:spAutoFit/>
          </a:bodyPr>
          <a:lstStyle/>
          <a:p>
            <a:pPr algn="just"/>
            <a:r>
              <a:rPr lang="en" altLang="zh-CN" sz="1800" dirty="0">
                <a:solidFill>
                  <a:srgbClr val="FF0000"/>
                </a:solidFill>
                <a:effectLst/>
                <a:latin typeface="Constantia" panose="02030602050306030303" pitchFamily="18" charset="0"/>
              </a:rPr>
              <a:t>Lower class </a:t>
            </a:r>
            <a:r>
              <a:rPr lang="en" altLang="zh-CN" sz="1800" dirty="0" err="1">
                <a:solidFill>
                  <a:srgbClr val="FF0000"/>
                </a:solidFill>
                <a:effectLst/>
                <a:latin typeface="Constantia" panose="02030602050306030303" pitchFamily="18" charset="0"/>
              </a:rPr>
              <a:t>target</a:t>
            </a:r>
            <a:r>
              <a:rPr lang="en" altLang="zh-CN" sz="1800" dirty="0" err="1">
                <a:effectLst/>
                <a:latin typeface="Constantia" panose="02030602050306030303" pitchFamily="18" charset="0"/>
              </a:rPr>
              <a:t>:a</a:t>
            </a:r>
            <a:r>
              <a:rPr lang="en" altLang="zh-CN" sz="1800" dirty="0">
                <a:effectLst/>
                <a:latin typeface="Constantia" panose="02030602050306030303" pitchFamily="18" charset="0"/>
              </a:rPr>
              <a:t> man in his mid-40's. He graduated from high school, but he never attended college or university. He has a job that is not very desirable, and he currently earns approximately $40,000 every year. He lives in a neighborhood that is not very nice and he drives an old, beat up car. </a:t>
            </a:r>
            <a:endParaRPr lang="en" altLang="zh-CN" dirty="0">
              <a:latin typeface="Constantia" panose="02030602050306030303" pitchFamily="18" charset="0"/>
            </a:endParaRPr>
          </a:p>
        </p:txBody>
      </p:sp>
    </p:spTree>
    <p:extLst>
      <p:ext uri="{BB962C8B-B14F-4D97-AF65-F5344CB8AC3E}">
        <p14:creationId xmlns:p14="http://schemas.microsoft.com/office/powerpoint/2010/main" val="725685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A71F6F-3AB2-A941-3985-248594B034EC}"/>
              </a:ext>
            </a:extLst>
          </p:cNvPr>
          <p:cNvSpPr>
            <a:spLocks noGrp="1"/>
          </p:cNvSpPr>
          <p:nvPr>
            <p:ph type="title"/>
          </p:nvPr>
        </p:nvSpPr>
        <p:spPr>
          <a:xfrm>
            <a:off x="2743200" y="343328"/>
            <a:ext cx="7808215" cy="654235"/>
          </a:xfrm>
        </p:spPr>
        <p:txBody>
          <a:bodyPr/>
          <a:lstStyle/>
          <a:p>
            <a:pPr algn="l"/>
            <a:r>
              <a:rPr kumimoji="1" lang="en-US" altLang="zh-CN" dirty="0">
                <a:solidFill>
                  <a:schemeClr val="tx2"/>
                </a:solidFill>
              </a:rPr>
              <a:t>Result and discussion</a:t>
            </a:r>
            <a:endParaRPr kumimoji="1" lang="zh-CN" altLang="en-US" dirty="0">
              <a:solidFill>
                <a:schemeClr val="tx2"/>
              </a:solidFill>
            </a:endParaRPr>
          </a:p>
        </p:txBody>
      </p:sp>
      <p:pic>
        <p:nvPicPr>
          <p:cNvPr id="4" name="内容占位符 3">
            <a:extLst>
              <a:ext uri="{FF2B5EF4-FFF2-40B4-BE49-F238E27FC236}">
                <a16:creationId xmlns:a16="http://schemas.microsoft.com/office/drawing/2014/main" id="{91DF0724-091F-D574-AA27-A2ACBF5C5B3A}"/>
              </a:ext>
            </a:extLst>
          </p:cNvPr>
          <p:cNvPicPr>
            <a:picLocks noGrp="1" noChangeAspect="1"/>
          </p:cNvPicPr>
          <p:nvPr>
            <p:ph idx="1"/>
          </p:nvPr>
        </p:nvPicPr>
        <p:blipFill>
          <a:blip r:embed="rId2"/>
          <a:stretch>
            <a:fillRect/>
          </a:stretch>
        </p:blipFill>
        <p:spPr>
          <a:xfrm>
            <a:off x="7538640" y="997563"/>
            <a:ext cx="3067166" cy="1955800"/>
          </a:xfrm>
          <a:prstGeom prst="rect">
            <a:avLst/>
          </a:prstGeom>
        </p:spPr>
      </p:pic>
      <p:sp>
        <p:nvSpPr>
          <p:cNvPr id="5" name="文本框 4">
            <a:extLst>
              <a:ext uri="{FF2B5EF4-FFF2-40B4-BE49-F238E27FC236}">
                <a16:creationId xmlns:a16="http://schemas.microsoft.com/office/drawing/2014/main" id="{4F644EC4-754F-BB45-0CBE-DB9B6DC94D5E}"/>
              </a:ext>
            </a:extLst>
          </p:cNvPr>
          <p:cNvSpPr txBox="1"/>
          <p:nvPr/>
        </p:nvSpPr>
        <p:spPr>
          <a:xfrm>
            <a:off x="977900" y="997563"/>
            <a:ext cx="6288875" cy="2308324"/>
          </a:xfrm>
          <a:prstGeom prst="rect">
            <a:avLst/>
          </a:prstGeom>
          <a:solidFill>
            <a:schemeClr val="accent4">
              <a:lumMod val="50000"/>
            </a:schemeClr>
          </a:solidFill>
        </p:spPr>
        <p:txBody>
          <a:bodyPr wrap="square" rtlCol="0">
            <a:spAutoFit/>
          </a:bodyPr>
          <a:lstStyle/>
          <a:p>
            <a:r>
              <a:rPr lang="en" altLang="zh-CN" sz="2800" b="1" dirty="0">
                <a:effectLst/>
                <a:latin typeface="Constantia" panose="02030602050306030303" pitchFamily="18" charset="0"/>
              </a:rPr>
              <a:t>1.</a:t>
            </a:r>
            <a:r>
              <a:rPr lang="en" altLang="zh-CN" sz="1600" dirty="0">
                <a:effectLst/>
                <a:latin typeface="Constantia" panose="02030602050306030303" pitchFamily="18" charset="0"/>
              </a:rPr>
              <a:t>Participants who imagined interacting with a lower class target scored higher on social mindfulness than those who imagined interacting with a higher class target, t(224) = 5.23, p b 0.001, d = 0.73, </a:t>
            </a:r>
            <a:r>
              <a:rPr lang="en" altLang="zh-CN" sz="1600" dirty="0" err="1">
                <a:effectLst/>
                <a:latin typeface="Constantia" panose="02030602050306030303" pitchFamily="18" charset="0"/>
              </a:rPr>
              <a:t>Mlower</a:t>
            </a:r>
            <a:r>
              <a:rPr lang="en" altLang="zh-CN" sz="1600" dirty="0">
                <a:effectLst/>
                <a:latin typeface="Constantia" panose="02030602050306030303" pitchFamily="18" charset="0"/>
              </a:rPr>
              <a:t> = 0.75 (SD = 0.21), </a:t>
            </a:r>
            <a:r>
              <a:rPr lang="en" altLang="zh-CN" sz="1600" dirty="0" err="1">
                <a:effectLst/>
                <a:latin typeface="Constantia" panose="02030602050306030303" pitchFamily="18" charset="0"/>
              </a:rPr>
              <a:t>Mhigher</a:t>
            </a:r>
            <a:r>
              <a:rPr lang="en" altLang="zh-CN" sz="1600" dirty="0">
                <a:effectLst/>
                <a:latin typeface="Constantia" panose="02030602050306030303" pitchFamily="18" charset="0"/>
              </a:rPr>
              <a:t> = 0.59 (SD = 0.23) </a:t>
            </a:r>
          </a:p>
          <a:p>
            <a:endParaRPr lang="en" altLang="zh-CN" sz="1600" dirty="0">
              <a:solidFill>
                <a:srgbClr val="FF0000"/>
              </a:solidFill>
              <a:effectLst/>
              <a:latin typeface="Constantia" panose="02030602050306030303" pitchFamily="18" charset="0"/>
            </a:endParaRPr>
          </a:p>
          <a:p>
            <a:r>
              <a:rPr lang="en" altLang="zh-CN" sz="1600" dirty="0">
                <a:solidFill>
                  <a:srgbClr val="FF0000"/>
                </a:solidFill>
                <a:effectLst/>
                <a:latin typeface="Constantia" panose="02030602050306030303" pitchFamily="18" charset="0"/>
              </a:rPr>
              <a:t>su</a:t>
            </a:r>
            <a:r>
              <a:rPr lang="en" altLang="zh-CN" sz="1800" dirty="0">
                <a:solidFill>
                  <a:srgbClr val="FF0000"/>
                </a:solidFill>
                <a:effectLst/>
                <a:latin typeface="Constantia" panose="02030602050306030303" pitchFamily="18" charset="0"/>
              </a:rPr>
              <a:t>pport for a fairness perspective, against the status perspective </a:t>
            </a:r>
            <a:endParaRPr lang="en" altLang="zh-CN" sz="1600" dirty="0">
              <a:solidFill>
                <a:srgbClr val="FF0000"/>
              </a:solidFill>
              <a:latin typeface="Constantia" panose="02030602050306030303" pitchFamily="18" charset="0"/>
            </a:endParaRPr>
          </a:p>
          <a:p>
            <a:endParaRPr lang="en" altLang="zh-CN" sz="1600" dirty="0">
              <a:latin typeface="Constantia" panose="02030602050306030303" pitchFamily="18" charset="0"/>
            </a:endParaRPr>
          </a:p>
        </p:txBody>
      </p:sp>
      <p:sp>
        <p:nvSpPr>
          <p:cNvPr id="6" name="文本框 5">
            <a:extLst>
              <a:ext uri="{FF2B5EF4-FFF2-40B4-BE49-F238E27FC236}">
                <a16:creationId xmlns:a16="http://schemas.microsoft.com/office/drawing/2014/main" id="{583FC6EC-F8A4-3D67-CCB4-3F4CFEFEB09E}"/>
              </a:ext>
            </a:extLst>
          </p:cNvPr>
          <p:cNvSpPr txBox="1"/>
          <p:nvPr/>
        </p:nvSpPr>
        <p:spPr>
          <a:xfrm>
            <a:off x="1012261" y="3287475"/>
            <a:ext cx="6288875" cy="769441"/>
          </a:xfrm>
          <a:prstGeom prst="rect">
            <a:avLst/>
          </a:prstGeom>
          <a:solidFill>
            <a:srgbClr val="0070C0"/>
          </a:solidFill>
        </p:spPr>
        <p:txBody>
          <a:bodyPr wrap="square" rtlCol="0">
            <a:spAutoFit/>
          </a:bodyPr>
          <a:lstStyle/>
          <a:p>
            <a:r>
              <a:rPr lang="en" altLang="zh-CN" sz="2800" b="1" dirty="0">
                <a:effectLst/>
                <a:latin typeface="Constantia" panose="02030602050306030303" pitchFamily="18" charset="0"/>
              </a:rPr>
              <a:t>2.</a:t>
            </a:r>
            <a:r>
              <a:rPr lang="en" altLang="zh-CN" sz="1600" dirty="0">
                <a:effectLst/>
                <a:latin typeface="Constantia" panose="02030602050306030303" pitchFamily="18" charset="0"/>
              </a:rPr>
              <a:t>The tests of the interaction between target and participant class were non-significant </a:t>
            </a:r>
            <a:endParaRPr lang="en" altLang="zh-CN" sz="1600" dirty="0">
              <a:latin typeface="Constantia" panose="02030602050306030303" pitchFamily="18" charset="0"/>
            </a:endParaRPr>
          </a:p>
        </p:txBody>
      </p:sp>
      <p:sp>
        <p:nvSpPr>
          <p:cNvPr id="7" name="右箭头 6">
            <a:extLst>
              <a:ext uri="{FF2B5EF4-FFF2-40B4-BE49-F238E27FC236}">
                <a16:creationId xmlns:a16="http://schemas.microsoft.com/office/drawing/2014/main" id="{14122F7C-C028-9989-31AA-DF3A640F9075}"/>
              </a:ext>
            </a:extLst>
          </p:cNvPr>
          <p:cNvSpPr/>
          <p:nvPr/>
        </p:nvSpPr>
        <p:spPr>
          <a:xfrm>
            <a:off x="6865582" y="3644652"/>
            <a:ext cx="546100" cy="43067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8" name="文本框 7">
            <a:extLst>
              <a:ext uri="{FF2B5EF4-FFF2-40B4-BE49-F238E27FC236}">
                <a16:creationId xmlns:a16="http://schemas.microsoft.com/office/drawing/2014/main" id="{2060F5C7-456C-4755-3339-A2BD20B1ED70}"/>
              </a:ext>
            </a:extLst>
          </p:cNvPr>
          <p:cNvSpPr txBox="1"/>
          <p:nvPr/>
        </p:nvSpPr>
        <p:spPr>
          <a:xfrm>
            <a:off x="7568846" y="3647629"/>
            <a:ext cx="3441700" cy="861774"/>
          </a:xfrm>
          <a:prstGeom prst="rect">
            <a:avLst/>
          </a:prstGeom>
          <a:noFill/>
        </p:spPr>
        <p:txBody>
          <a:bodyPr wrap="square" rtlCol="0">
            <a:spAutoFit/>
          </a:bodyPr>
          <a:lstStyle/>
          <a:p>
            <a:r>
              <a:rPr lang="en" altLang="zh-CN" sz="1600" dirty="0">
                <a:effectLst/>
                <a:latin typeface="Constantia" panose="02030602050306030303" pitchFamily="18" charset="0"/>
              </a:rPr>
              <a:t>This is inconsistent with the similarity perspective. </a:t>
            </a:r>
            <a:endParaRPr lang="en" altLang="zh-CN" sz="1600" dirty="0">
              <a:latin typeface="Constantia" panose="02030602050306030303" pitchFamily="18" charset="0"/>
            </a:endParaRPr>
          </a:p>
          <a:p>
            <a:endParaRPr kumimoji="1" lang="zh-CN" altLang="en-US" dirty="0"/>
          </a:p>
        </p:txBody>
      </p:sp>
      <p:sp>
        <p:nvSpPr>
          <p:cNvPr id="9" name="右箭头 8">
            <a:extLst>
              <a:ext uri="{FF2B5EF4-FFF2-40B4-BE49-F238E27FC236}">
                <a16:creationId xmlns:a16="http://schemas.microsoft.com/office/drawing/2014/main" id="{FF204ED5-0317-554B-AD0D-4A743AB4FC7D}"/>
              </a:ext>
            </a:extLst>
          </p:cNvPr>
          <p:cNvSpPr/>
          <p:nvPr/>
        </p:nvSpPr>
        <p:spPr>
          <a:xfrm>
            <a:off x="7099300" y="2095500"/>
            <a:ext cx="403673" cy="3302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下箭头 9">
            <a:extLst>
              <a:ext uri="{FF2B5EF4-FFF2-40B4-BE49-F238E27FC236}">
                <a16:creationId xmlns:a16="http://schemas.microsoft.com/office/drawing/2014/main" id="{4E990473-15DA-EFCC-5158-D5A7B6560F18}"/>
              </a:ext>
            </a:extLst>
          </p:cNvPr>
          <p:cNvSpPr/>
          <p:nvPr/>
        </p:nvSpPr>
        <p:spPr>
          <a:xfrm>
            <a:off x="3570003" y="2146664"/>
            <a:ext cx="552334" cy="4191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文本框 10">
            <a:extLst>
              <a:ext uri="{FF2B5EF4-FFF2-40B4-BE49-F238E27FC236}">
                <a16:creationId xmlns:a16="http://schemas.microsoft.com/office/drawing/2014/main" id="{28EAF72E-BA4A-7CB6-A2A3-D21C663AA604}"/>
              </a:ext>
            </a:extLst>
          </p:cNvPr>
          <p:cNvSpPr txBox="1"/>
          <p:nvPr/>
        </p:nvSpPr>
        <p:spPr>
          <a:xfrm>
            <a:off x="1030184" y="4075331"/>
            <a:ext cx="6381497" cy="1354217"/>
          </a:xfrm>
          <a:prstGeom prst="rect">
            <a:avLst/>
          </a:prstGeom>
          <a:solidFill>
            <a:schemeClr val="accent4">
              <a:lumMod val="50000"/>
            </a:schemeClr>
          </a:solidFill>
        </p:spPr>
        <p:txBody>
          <a:bodyPr wrap="square" rtlCol="0">
            <a:spAutoFit/>
          </a:bodyPr>
          <a:lstStyle/>
          <a:p>
            <a:pPr algn="just"/>
            <a:r>
              <a:rPr kumimoji="1" lang="en-US" altLang="zh-CN" sz="2800" dirty="0">
                <a:latin typeface="Constantia" panose="02030602050306030303" pitchFamily="18" charset="0"/>
              </a:rPr>
              <a:t>3.</a:t>
            </a:r>
            <a:r>
              <a:rPr lang="en" altLang="zh-CN" dirty="0">
                <a:latin typeface="Constantia" panose="02030602050306030303" pitchFamily="18" charset="0"/>
              </a:rPr>
              <a:t> The target effect remained after control- ling for honesty-humility, agreeableness, participant social class (in- come and ladder), SVO, age, and sex, F(1, 217) = 28.72, p b 0.001, </a:t>
            </a:r>
            <a:r>
              <a:rPr lang="el-GR" altLang="zh-CN" dirty="0">
                <a:latin typeface="Constantia" panose="02030602050306030303" pitchFamily="18" charset="0"/>
              </a:rPr>
              <a:t>η2 = 0.10. </a:t>
            </a:r>
            <a:r>
              <a:rPr lang="en" altLang="zh-CN" sz="1800" dirty="0">
                <a:effectLst/>
                <a:latin typeface="AdvTT5235d5a9"/>
              </a:rPr>
              <a:t> </a:t>
            </a:r>
            <a:endParaRPr lang="el-GR" altLang="zh-CN" sz="1600" dirty="0">
              <a:latin typeface="Constantia" panose="02030602050306030303" pitchFamily="18" charset="0"/>
            </a:endParaRPr>
          </a:p>
          <a:p>
            <a:endParaRPr kumimoji="1" lang="zh-CN" altLang="en-US" dirty="0"/>
          </a:p>
        </p:txBody>
      </p:sp>
      <p:sp>
        <p:nvSpPr>
          <p:cNvPr id="13" name="文本框 12">
            <a:extLst>
              <a:ext uri="{FF2B5EF4-FFF2-40B4-BE49-F238E27FC236}">
                <a16:creationId xmlns:a16="http://schemas.microsoft.com/office/drawing/2014/main" id="{443846F6-2EB2-59B5-9DFD-C0FC964DF65D}"/>
              </a:ext>
            </a:extLst>
          </p:cNvPr>
          <p:cNvSpPr txBox="1"/>
          <p:nvPr/>
        </p:nvSpPr>
        <p:spPr>
          <a:xfrm>
            <a:off x="977900" y="5294283"/>
            <a:ext cx="6433782" cy="1815882"/>
          </a:xfrm>
          <a:prstGeom prst="rect">
            <a:avLst/>
          </a:prstGeom>
          <a:solidFill>
            <a:srgbClr val="0070C0"/>
          </a:solidFill>
        </p:spPr>
        <p:txBody>
          <a:bodyPr wrap="square" rtlCol="0">
            <a:spAutoFit/>
          </a:bodyPr>
          <a:lstStyle/>
          <a:p>
            <a:pPr algn="just"/>
            <a:r>
              <a:rPr lang="en" altLang="zh-CN" sz="2800" b="1" dirty="0">
                <a:effectLst/>
                <a:latin typeface="Constantia" panose="02030602050306030303" pitchFamily="18" charset="0"/>
              </a:rPr>
              <a:t>4.</a:t>
            </a:r>
            <a:r>
              <a:rPr lang="en" altLang="zh-CN" sz="1600" dirty="0">
                <a:effectLst/>
                <a:latin typeface="Constantia" panose="02030602050306030303" pitchFamily="18" charset="0"/>
              </a:rPr>
              <a:t>participant social class was unrelated to </a:t>
            </a:r>
            <a:r>
              <a:rPr lang="en" altLang="zh-CN" sz="1600" dirty="0" err="1">
                <a:effectLst/>
                <a:latin typeface="Constantia" panose="02030602050306030303" pitchFamily="18" charset="0"/>
              </a:rPr>
              <a:t>prosociality</a:t>
            </a:r>
            <a:r>
              <a:rPr lang="en" altLang="zh-CN" sz="1600" dirty="0">
                <a:effectLst/>
                <a:latin typeface="Constantia" panose="02030602050306030303" pitchFamily="18" charset="0"/>
              </a:rPr>
              <a:t> across all of our measures in Study 1 .</a:t>
            </a:r>
          </a:p>
          <a:p>
            <a:pPr algn="just"/>
            <a:r>
              <a:rPr lang="en" altLang="zh-CN" sz="1600" dirty="0">
                <a:latin typeface="Constantia" panose="02030602050306030303" pitchFamily="18" charset="0"/>
              </a:rPr>
              <a:t>o</a:t>
            </a:r>
            <a:r>
              <a:rPr lang="en" altLang="zh-CN" sz="1600" dirty="0">
                <a:effectLst/>
                <a:latin typeface="Constantia" panose="02030602050306030303" pitchFamily="18" charset="0"/>
              </a:rPr>
              <a:t>nly the (positive) relationship between the SES-ladder and volunteering frequency approached significance. </a:t>
            </a:r>
            <a:endParaRPr lang="en" altLang="zh-CN" sz="1600" dirty="0">
              <a:latin typeface="Constantia" panose="02030602050306030303" pitchFamily="18" charset="0"/>
            </a:endParaRPr>
          </a:p>
          <a:p>
            <a:endParaRPr lang="en" altLang="zh-CN" dirty="0"/>
          </a:p>
          <a:p>
            <a:endParaRPr kumimoji="1" lang="zh-CN" altLang="en-US" dirty="0"/>
          </a:p>
        </p:txBody>
      </p:sp>
      <p:sp>
        <p:nvSpPr>
          <p:cNvPr id="14" name="操作按钮: 前进或下一个 13">
            <a:hlinkClick r:id="rId3" action="ppaction://hlinksldjump" highlightClick="1"/>
            <a:extLst>
              <a:ext uri="{FF2B5EF4-FFF2-40B4-BE49-F238E27FC236}">
                <a16:creationId xmlns:a16="http://schemas.microsoft.com/office/drawing/2014/main" id="{C0E578F2-56AD-3E83-4B30-F5256AD6E994}"/>
              </a:ext>
            </a:extLst>
          </p:cNvPr>
          <p:cNvSpPr/>
          <p:nvPr/>
        </p:nvSpPr>
        <p:spPr>
          <a:xfrm>
            <a:off x="7411681" y="5606084"/>
            <a:ext cx="1042416" cy="1042416"/>
          </a:xfrm>
          <a:prstGeom prst="actionButtonForwardNex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908754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225D15-780A-CC5D-01DA-A9528A098CDD}"/>
              </a:ext>
            </a:extLst>
          </p:cNvPr>
          <p:cNvSpPr>
            <a:spLocks noGrp="1"/>
          </p:cNvSpPr>
          <p:nvPr>
            <p:ph type="title"/>
          </p:nvPr>
        </p:nvSpPr>
        <p:spPr>
          <a:xfrm>
            <a:off x="2494829" y="808057"/>
            <a:ext cx="7796540" cy="652444"/>
          </a:xfrm>
        </p:spPr>
        <p:txBody>
          <a:bodyPr/>
          <a:lstStyle/>
          <a:p>
            <a:pPr algn="l"/>
            <a:r>
              <a:rPr kumimoji="1" lang="en-US" altLang="zh-CN" dirty="0">
                <a:solidFill>
                  <a:schemeClr val="tx2"/>
                </a:solidFill>
              </a:rPr>
              <a:t>Study2-reward or reprove</a:t>
            </a:r>
            <a:endParaRPr kumimoji="1" lang="zh-CN" altLang="en-US" dirty="0">
              <a:solidFill>
                <a:schemeClr val="tx2"/>
              </a:solidFill>
            </a:endParaRPr>
          </a:p>
        </p:txBody>
      </p:sp>
      <p:sp>
        <p:nvSpPr>
          <p:cNvPr id="3" name="内容占位符 2">
            <a:extLst>
              <a:ext uri="{FF2B5EF4-FFF2-40B4-BE49-F238E27FC236}">
                <a16:creationId xmlns:a16="http://schemas.microsoft.com/office/drawing/2014/main" id="{DA491730-AF90-16D2-FD69-0BD1064A37BD}"/>
              </a:ext>
            </a:extLst>
          </p:cNvPr>
          <p:cNvSpPr>
            <a:spLocks noGrp="1"/>
          </p:cNvSpPr>
          <p:nvPr>
            <p:ph idx="1"/>
          </p:nvPr>
        </p:nvSpPr>
        <p:spPr>
          <a:xfrm>
            <a:off x="6393099" y="7017816"/>
            <a:ext cx="7796540" cy="3997828"/>
          </a:xfrm>
        </p:spPr>
        <p:txBody>
          <a:bodyPr/>
          <a:lstStyle/>
          <a:p>
            <a:endParaRPr kumimoji="1" lang="zh-CN" altLang="en-US" dirty="0"/>
          </a:p>
        </p:txBody>
      </p:sp>
      <p:sp>
        <p:nvSpPr>
          <p:cNvPr id="4" name="文本框 3">
            <a:extLst>
              <a:ext uri="{FF2B5EF4-FFF2-40B4-BE49-F238E27FC236}">
                <a16:creationId xmlns:a16="http://schemas.microsoft.com/office/drawing/2014/main" id="{236E828C-C95E-69CB-51B9-37DCACD5C4A2}"/>
              </a:ext>
            </a:extLst>
          </p:cNvPr>
          <p:cNvSpPr txBox="1"/>
          <p:nvPr/>
        </p:nvSpPr>
        <p:spPr>
          <a:xfrm>
            <a:off x="990600" y="1433001"/>
            <a:ext cx="9956800" cy="984885"/>
          </a:xfrm>
          <a:prstGeom prst="rect">
            <a:avLst/>
          </a:prstGeom>
          <a:noFill/>
        </p:spPr>
        <p:txBody>
          <a:bodyPr wrap="square" rtlCol="0">
            <a:spAutoFit/>
          </a:bodyPr>
          <a:lstStyle/>
          <a:p>
            <a:r>
              <a:rPr lang="en" altLang="zh-CN" sz="2000" dirty="0">
                <a:solidFill>
                  <a:srgbClr val="FF0000"/>
                </a:solidFill>
                <a:effectLst/>
                <a:latin typeface="Constantia" panose="02030602050306030303" pitchFamily="18" charset="0"/>
              </a:rPr>
              <a:t>Aim</a:t>
            </a:r>
            <a:r>
              <a:rPr lang="en" altLang="zh-CN" sz="2000" dirty="0">
                <a:effectLst/>
                <a:latin typeface="Constantia" panose="02030602050306030303" pitchFamily="18" charset="0"/>
              </a:rPr>
              <a:t> : whether participants were more prosocial toward the lower class target, or rather less prosocial toward the higher class target relative to a class unspecified target .</a:t>
            </a:r>
            <a:endParaRPr lang="en" altLang="zh-CN" sz="2000" dirty="0">
              <a:latin typeface="Constantia" panose="02030602050306030303" pitchFamily="18" charset="0"/>
            </a:endParaRPr>
          </a:p>
          <a:p>
            <a:endParaRPr kumimoji="1" lang="zh-CN" altLang="en-US" dirty="0"/>
          </a:p>
        </p:txBody>
      </p:sp>
      <p:sp>
        <p:nvSpPr>
          <p:cNvPr id="5" name="文本框 4">
            <a:extLst>
              <a:ext uri="{FF2B5EF4-FFF2-40B4-BE49-F238E27FC236}">
                <a16:creationId xmlns:a16="http://schemas.microsoft.com/office/drawing/2014/main" id="{024D673B-8159-0E4F-3617-049F8EE26503}"/>
              </a:ext>
            </a:extLst>
          </p:cNvPr>
          <p:cNvSpPr txBox="1"/>
          <p:nvPr/>
        </p:nvSpPr>
        <p:spPr>
          <a:xfrm>
            <a:off x="990600" y="2240593"/>
            <a:ext cx="9144000" cy="400110"/>
          </a:xfrm>
          <a:prstGeom prst="rect">
            <a:avLst/>
          </a:prstGeom>
          <a:noFill/>
        </p:spPr>
        <p:txBody>
          <a:bodyPr wrap="square" rtlCol="0">
            <a:spAutoFit/>
          </a:bodyPr>
          <a:lstStyle/>
          <a:p>
            <a:r>
              <a:rPr kumimoji="1" lang="en-US" altLang="zh-CN" sz="2000" dirty="0">
                <a:solidFill>
                  <a:srgbClr val="FF0000"/>
                </a:solidFill>
                <a:latin typeface="Constantia" panose="02030602050306030303" pitchFamily="18" charset="0"/>
              </a:rPr>
              <a:t>Participants</a:t>
            </a:r>
            <a:r>
              <a:rPr kumimoji="1" lang="en-US" altLang="zh-CN" sz="2000" dirty="0">
                <a:latin typeface="Constantia" panose="02030602050306030303" pitchFamily="18" charset="0"/>
              </a:rPr>
              <a:t>:300(162women,19~73years </a:t>
            </a:r>
            <a:r>
              <a:rPr kumimoji="1" lang="en-US" altLang="zh-CN" sz="2000" dirty="0" err="1">
                <a:latin typeface="Constantia" panose="02030602050306030303" pitchFamily="18" charset="0"/>
              </a:rPr>
              <a:t>old,Mage</a:t>
            </a:r>
            <a:r>
              <a:rPr kumimoji="1" lang="en-US" altLang="zh-CN" sz="2000" dirty="0">
                <a:latin typeface="Constantia" panose="02030602050306030303" pitchFamily="18" charset="0"/>
              </a:rPr>
              <a:t>=76.72,SD=12.64)</a:t>
            </a:r>
            <a:endParaRPr kumimoji="1" lang="zh-CN" altLang="en-US" sz="2000" dirty="0">
              <a:latin typeface="Constantia" panose="02030602050306030303" pitchFamily="18" charset="0"/>
            </a:endParaRPr>
          </a:p>
        </p:txBody>
      </p:sp>
      <p:sp>
        <p:nvSpPr>
          <p:cNvPr id="6" name="文本框 5">
            <a:extLst>
              <a:ext uri="{FF2B5EF4-FFF2-40B4-BE49-F238E27FC236}">
                <a16:creationId xmlns:a16="http://schemas.microsoft.com/office/drawing/2014/main" id="{118F0B57-9528-38D0-11C9-0D9EFDF1D2F3}"/>
              </a:ext>
            </a:extLst>
          </p:cNvPr>
          <p:cNvSpPr txBox="1"/>
          <p:nvPr/>
        </p:nvSpPr>
        <p:spPr>
          <a:xfrm>
            <a:off x="990600" y="2644389"/>
            <a:ext cx="8775700" cy="400110"/>
          </a:xfrm>
          <a:prstGeom prst="rect">
            <a:avLst/>
          </a:prstGeom>
          <a:noFill/>
        </p:spPr>
        <p:txBody>
          <a:bodyPr wrap="square" rtlCol="0">
            <a:spAutoFit/>
          </a:bodyPr>
          <a:lstStyle/>
          <a:p>
            <a:r>
              <a:rPr kumimoji="1" lang="en-US" altLang="zh-CN" sz="2000" dirty="0">
                <a:solidFill>
                  <a:srgbClr val="FF0000"/>
                </a:solidFill>
                <a:latin typeface="Constantia" panose="02030602050306030303" pitchFamily="18" charset="0"/>
              </a:rPr>
              <a:t>Social</a:t>
            </a:r>
            <a:r>
              <a:rPr kumimoji="1" lang="zh-CN" altLang="en-US" sz="2000" dirty="0">
                <a:solidFill>
                  <a:srgbClr val="FF0000"/>
                </a:solidFill>
                <a:latin typeface="Constantia" panose="02030602050306030303" pitchFamily="18" charset="0"/>
              </a:rPr>
              <a:t> </a:t>
            </a:r>
            <a:r>
              <a:rPr kumimoji="1" lang="en-US" altLang="zh-CN" sz="2000" dirty="0">
                <a:solidFill>
                  <a:srgbClr val="FF0000"/>
                </a:solidFill>
                <a:latin typeface="Constantia" panose="02030602050306030303" pitchFamily="18" charset="0"/>
              </a:rPr>
              <a:t>class</a:t>
            </a:r>
            <a:r>
              <a:rPr kumimoji="1" lang="zh-CN" altLang="en-US" sz="2000" dirty="0">
                <a:solidFill>
                  <a:srgbClr val="FF0000"/>
                </a:solidFill>
                <a:latin typeface="Constantia" panose="02030602050306030303" pitchFamily="18" charset="0"/>
              </a:rPr>
              <a:t> </a:t>
            </a:r>
            <a:r>
              <a:rPr kumimoji="1" lang="en-US" altLang="zh-CN" sz="2000" dirty="0">
                <a:solidFill>
                  <a:srgbClr val="FF0000"/>
                </a:solidFill>
                <a:latin typeface="Constantia" panose="02030602050306030303" pitchFamily="18" charset="0"/>
              </a:rPr>
              <a:t>and</a:t>
            </a:r>
            <a:r>
              <a:rPr kumimoji="1" lang="zh-CN" altLang="en-US" sz="2000" dirty="0">
                <a:solidFill>
                  <a:srgbClr val="FF0000"/>
                </a:solidFill>
                <a:latin typeface="Constantia" panose="02030602050306030303" pitchFamily="18" charset="0"/>
              </a:rPr>
              <a:t> </a:t>
            </a:r>
            <a:r>
              <a:rPr kumimoji="1" lang="en-US" altLang="zh-CN" sz="2000" dirty="0">
                <a:solidFill>
                  <a:srgbClr val="FF0000"/>
                </a:solidFill>
                <a:latin typeface="Constantia" panose="02030602050306030303" pitchFamily="18" charset="0"/>
              </a:rPr>
              <a:t>general</a:t>
            </a:r>
            <a:r>
              <a:rPr kumimoji="1" lang="zh-CN" altLang="en-US" sz="2000" dirty="0">
                <a:solidFill>
                  <a:srgbClr val="FF0000"/>
                </a:solidFill>
                <a:latin typeface="Constantia" panose="02030602050306030303" pitchFamily="18" charset="0"/>
              </a:rPr>
              <a:t> </a:t>
            </a:r>
            <a:r>
              <a:rPr kumimoji="1" lang="en-US" altLang="zh-CN" sz="2000" dirty="0" err="1">
                <a:solidFill>
                  <a:srgbClr val="FF0000"/>
                </a:solidFill>
                <a:latin typeface="Constantia" panose="02030602050306030303" pitchFamily="18" charset="0"/>
              </a:rPr>
              <a:t>prosociality</a:t>
            </a:r>
            <a:r>
              <a:rPr kumimoji="1" lang="zh-CN" altLang="en-US" sz="2000" dirty="0">
                <a:latin typeface="Constantia" panose="02030602050306030303" pitchFamily="18" charset="0"/>
              </a:rPr>
              <a:t>：</a:t>
            </a:r>
            <a:r>
              <a:rPr kumimoji="1" lang="en-US" altLang="zh-CN" sz="2000" dirty="0">
                <a:latin typeface="Constantia" panose="02030602050306030303" pitchFamily="18" charset="0"/>
              </a:rPr>
              <a:t>all</a:t>
            </a:r>
            <a:r>
              <a:rPr kumimoji="1" lang="zh-CN" altLang="en-US" sz="2000" dirty="0">
                <a:latin typeface="Constantia" panose="02030602050306030303" pitchFamily="18" charset="0"/>
              </a:rPr>
              <a:t> </a:t>
            </a:r>
            <a:r>
              <a:rPr kumimoji="1" lang="en-US" altLang="zh-CN" sz="2000" dirty="0">
                <a:latin typeface="Constantia" panose="02030602050306030303" pitchFamily="18" charset="0"/>
              </a:rPr>
              <a:t>same</a:t>
            </a:r>
            <a:r>
              <a:rPr kumimoji="1" lang="zh-CN" altLang="en-US" sz="2000" dirty="0">
                <a:latin typeface="Constantia" panose="02030602050306030303" pitchFamily="18" charset="0"/>
              </a:rPr>
              <a:t> </a:t>
            </a:r>
            <a:r>
              <a:rPr kumimoji="1" lang="en-US" altLang="zh-CN" sz="2000" dirty="0">
                <a:latin typeface="Constantia" panose="02030602050306030303" pitchFamily="18" charset="0"/>
              </a:rPr>
              <a:t>as</a:t>
            </a:r>
            <a:r>
              <a:rPr kumimoji="1" lang="zh-CN" altLang="en-US" sz="2000" dirty="0">
                <a:latin typeface="Constantia" panose="02030602050306030303" pitchFamily="18" charset="0"/>
              </a:rPr>
              <a:t> </a:t>
            </a:r>
            <a:r>
              <a:rPr kumimoji="1" lang="en-US" altLang="zh-CN" sz="2000" dirty="0">
                <a:latin typeface="Constantia" panose="02030602050306030303" pitchFamily="18" charset="0"/>
              </a:rPr>
              <a:t>the</a:t>
            </a:r>
            <a:r>
              <a:rPr kumimoji="1" lang="zh-CN" altLang="en-US" sz="2000" dirty="0">
                <a:latin typeface="Constantia" panose="02030602050306030303" pitchFamily="18" charset="0"/>
              </a:rPr>
              <a:t> </a:t>
            </a:r>
            <a:r>
              <a:rPr kumimoji="1" lang="en-US" altLang="zh-CN" sz="2000" dirty="0">
                <a:latin typeface="Constantia" panose="02030602050306030303" pitchFamily="18" charset="0"/>
              </a:rPr>
              <a:t>study1</a:t>
            </a:r>
            <a:endParaRPr kumimoji="1" lang="zh-CN" altLang="en-US" sz="2000" dirty="0">
              <a:latin typeface="Constantia" panose="02030602050306030303" pitchFamily="18" charset="0"/>
            </a:endParaRPr>
          </a:p>
        </p:txBody>
      </p:sp>
      <p:sp>
        <p:nvSpPr>
          <p:cNvPr id="7" name="文本框 6">
            <a:extLst>
              <a:ext uri="{FF2B5EF4-FFF2-40B4-BE49-F238E27FC236}">
                <a16:creationId xmlns:a16="http://schemas.microsoft.com/office/drawing/2014/main" id="{26B6E15D-FD2C-399D-186E-E28DA10353C2}"/>
              </a:ext>
            </a:extLst>
          </p:cNvPr>
          <p:cNvSpPr txBox="1"/>
          <p:nvPr/>
        </p:nvSpPr>
        <p:spPr>
          <a:xfrm>
            <a:off x="990600" y="3126769"/>
            <a:ext cx="10071100" cy="1323439"/>
          </a:xfrm>
          <a:prstGeom prst="rect">
            <a:avLst/>
          </a:prstGeom>
          <a:noFill/>
        </p:spPr>
        <p:txBody>
          <a:bodyPr wrap="square" rtlCol="0">
            <a:spAutoFit/>
          </a:bodyPr>
          <a:lstStyle/>
          <a:p>
            <a:r>
              <a:rPr kumimoji="1" lang="en-US" altLang="zh-CN" sz="2000" dirty="0">
                <a:solidFill>
                  <a:srgbClr val="FF0000"/>
                </a:solidFill>
                <a:latin typeface="Constantia" panose="02030602050306030303" pitchFamily="18" charset="0"/>
              </a:rPr>
              <a:t>Social</a:t>
            </a:r>
            <a:r>
              <a:rPr kumimoji="1" lang="zh-CN" altLang="en-US" sz="2000" dirty="0">
                <a:solidFill>
                  <a:srgbClr val="FF0000"/>
                </a:solidFill>
                <a:latin typeface="Constantia" panose="02030602050306030303" pitchFamily="18" charset="0"/>
              </a:rPr>
              <a:t> </a:t>
            </a:r>
            <a:r>
              <a:rPr kumimoji="1" lang="en-US" altLang="zh-CN" sz="2000" dirty="0">
                <a:solidFill>
                  <a:srgbClr val="FF0000"/>
                </a:solidFill>
                <a:latin typeface="Constantia" panose="02030602050306030303" pitchFamily="18" charset="0"/>
              </a:rPr>
              <a:t>mindfulness</a:t>
            </a:r>
            <a:r>
              <a:rPr kumimoji="1" lang="zh-CN" altLang="en-US" sz="2000" dirty="0">
                <a:latin typeface="Constantia" panose="02030602050306030303" pitchFamily="18" charset="0"/>
              </a:rPr>
              <a:t>：</a:t>
            </a:r>
            <a:r>
              <a:rPr kumimoji="1" lang="en-US" altLang="zh-CN" sz="2000" dirty="0">
                <a:latin typeface="Constantia" panose="02030602050306030303" pitchFamily="18" charset="0"/>
              </a:rPr>
              <a:t>both</a:t>
            </a:r>
            <a:r>
              <a:rPr kumimoji="1" lang="zh-CN" altLang="en-US" sz="2000" dirty="0">
                <a:latin typeface="Constantia" panose="02030602050306030303" pitchFamily="18" charset="0"/>
              </a:rPr>
              <a:t> </a:t>
            </a:r>
            <a:r>
              <a:rPr kumimoji="1" lang="en-US" altLang="zh-CN" sz="2000" dirty="0">
                <a:latin typeface="Constantia" panose="02030602050306030303" pitchFamily="18" charset="0"/>
              </a:rPr>
              <a:t>lower</a:t>
            </a:r>
            <a:r>
              <a:rPr kumimoji="1" lang="zh-CN" altLang="en-US" sz="2000" dirty="0">
                <a:latin typeface="Constantia" panose="02030602050306030303" pitchFamily="18" charset="0"/>
              </a:rPr>
              <a:t> </a:t>
            </a:r>
            <a:r>
              <a:rPr kumimoji="1" lang="en-US" altLang="zh-CN" sz="2000" dirty="0">
                <a:latin typeface="Constantia" panose="02030602050306030303" pitchFamily="18" charset="0"/>
              </a:rPr>
              <a:t>and</a:t>
            </a:r>
            <a:r>
              <a:rPr kumimoji="1" lang="zh-CN" altLang="en-US" sz="2000" dirty="0">
                <a:latin typeface="Constantia" panose="02030602050306030303" pitchFamily="18" charset="0"/>
              </a:rPr>
              <a:t> </a:t>
            </a:r>
            <a:r>
              <a:rPr kumimoji="1" lang="en-US" altLang="zh-CN" sz="2000" dirty="0">
                <a:latin typeface="Constantia" panose="02030602050306030303" pitchFamily="18" charset="0"/>
              </a:rPr>
              <a:t>higher</a:t>
            </a:r>
            <a:r>
              <a:rPr kumimoji="1" lang="zh-CN" altLang="en-US" sz="2000" dirty="0">
                <a:latin typeface="Constantia" panose="02030602050306030303" pitchFamily="18" charset="0"/>
              </a:rPr>
              <a:t> </a:t>
            </a:r>
            <a:r>
              <a:rPr kumimoji="1" lang="en-US" altLang="zh-CN" sz="2000" dirty="0">
                <a:latin typeface="Constantia" panose="02030602050306030303" pitchFamily="18" charset="0"/>
              </a:rPr>
              <a:t>targets</a:t>
            </a:r>
            <a:r>
              <a:rPr kumimoji="1" lang="zh-CN" altLang="en-US" sz="2000" dirty="0">
                <a:latin typeface="Constantia" panose="02030602050306030303" pitchFamily="18" charset="0"/>
              </a:rPr>
              <a:t> </a:t>
            </a:r>
            <a:r>
              <a:rPr kumimoji="1" lang="en-US" altLang="zh-CN" sz="2000" dirty="0">
                <a:latin typeface="Constantia" panose="02030602050306030303" pitchFamily="18" charset="0"/>
              </a:rPr>
              <a:t>same</a:t>
            </a:r>
            <a:r>
              <a:rPr kumimoji="1" lang="zh-CN" altLang="en-US" sz="2000" dirty="0">
                <a:latin typeface="Constantia" panose="02030602050306030303" pitchFamily="18" charset="0"/>
              </a:rPr>
              <a:t> </a:t>
            </a:r>
            <a:r>
              <a:rPr kumimoji="1" lang="en-US" altLang="zh-CN" sz="2000" dirty="0">
                <a:latin typeface="Constantia" panose="02030602050306030303" pitchFamily="18" charset="0"/>
              </a:rPr>
              <a:t>as</a:t>
            </a:r>
            <a:r>
              <a:rPr kumimoji="1" lang="zh-CN" altLang="en-US" sz="2000" dirty="0">
                <a:latin typeface="Constantia" panose="02030602050306030303" pitchFamily="18" charset="0"/>
              </a:rPr>
              <a:t> </a:t>
            </a:r>
            <a:r>
              <a:rPr kumimoji="1" lang="en-US" altLang="zh-CN" sz="2000" dirty="0">
                <a:latin typeface="Constantia" panose="02030602050306030303" pitchFamily="18" charset="0"/>
              </a:rPr>
              <a:t>the</a:t>
            </a:r>
            <a:r>
              <a:rPr kumimoji="1" lang="zh-CN" altLang="en-US" sz="2000" dirty="0">
                <a:latin typeface="Constantia" panose="02030602050306030303" pitchFamily="18" charset="0"/>
              </a:rPr>
              <a:t> </a:t>
            </a:r>
            <a:r>
              <a:rPr kumimoji="1" lang="en-US" altLang="zh-CN" sz="2000" dirty="0">
                <a:latin typeface="Constantia" panose="02030602050306030303" pitchFamily="18" charset="0"/>
              </a:rPr>
              <a:t>study</a:t>
            </a:r>
            <a:r>
              <a:rPr kumimoji="1" lang="zh-CN" altLang="en-US" sz="2000" dirty="0">
                <a:latin typeface="Constantia" panose="02030602050306030303" pitchFamily="18" charset="0"/>
              </a:rPr>
              <a:t> </a:t>
            </a:r>
            <a:r>
              <a:rPr kumimoji="1" lang="en-US" altLang="zh-CN" sz="2000" dirty="0">
                <a:latin typeface="Constantia" panose="02030602050306030303" pitchFamily="18" charset="0"/>
              </a:rPr>
              <a:t>one</a:t>
            </a:r>
            <a:r>
              <a:rPr kumimoji="1" lang="zh-CN" altLang="en-US" sz="2000" dirty="0">
                <a:latin typeface="Constantia" panose="02030602050306030303" pitchFamily="18" charset="0"/>
              </a:rPr>
              <a:t>，</a:t>
            </a:r>
            <a:r>
              <a:rPr kumimoji="1" lang="en-US" altLang="zh-CN" sz="2000" dirty="0">
                <a:latin typeface="Constantia" panose="02030602050306030303" pitchFamily="18" charset="0"/>
              </a:rPr>
              <a:t>but</a:t>
            </a:r>
            <a:r>
              <a:rPr kumimoji="1" lang="zh-CN" altLang="en-US" sz="2000" dirty="0">
                <a:latin typeface="Constantia" panose="02030602050306030303" pitchFamily="18" charset="0"/>
              </a:rPr>
              <a:t> </a:t>
            </a:r>
            <a:r>
              <a:rPr kumimoji="1" lang="en-US" altLang="zh-CN" sz="2000" dirty="0">
                <a:latin typeface="Constantia" panose="02030602050306030303" pitchFamily="18" charset="0"/>
              </a:rPr>
              <a:t>add</a:t>
            </a:r>
            <a:r>
              <a:rPr kumimoji="1" lang="zh-CN" altLang="en-US" sz="2000" dirty="0">
                <a:latin typeface="Constantia" panose="02030602050306030303" pitchFamily="18" charset="0"/>
              </a:rPr>
              <a:t> </a:t>
            </a:r>
            <a:r>
              <a:rPr kumimoji="1" lang="en-US" altLang="zh-CN" sz="2000" dirty="0">
                <a:latin typeface="Constantia" panose="02030602050306030303" pitchFamily="18" charset="0"/>
              </a:rPr>
              <a:t>a</a:t>
            </a:r>
            <a:r>
              <a:rPr kumimoji="1" lang="zh-CN" altLang="en-US" sz="2000" dirty="0">
                <a:latin typeface="Constantia" panose="02030602050306030303" pitchFamily="18" charset="0"/>
              </a:rPr>
              <a:t> </a:t>
            </a:r>
            <a:r>
              <a:rPr kumimoji="1" lang="en-US" altLang="zh-CN" sz="2000" dirty="0">
                <a:latin typeface="Constantia" panose="02030602050306030303" pitchFamily="18" charset="0"/>
              </a:rPr>
              <a:t>unspecified</a:t>
            </a:r>
            <a:r>
              <a:rPr kumimoji="1" lang="zh-CN" altLang="en-US" sz="2000" dirty="0">
                <a:latin typeface="Constantia" panose="02030602050306030303" pitchFamily="18" charset="0"/>
              </a:rPr>
              <a:t> </a:t>
            </a:r>
            <a:r>
              <a:rPr kumimoji="1" lang="en-US" altLang="zh-CN" sz="2000" dirty="0">
                <a:latin typeface="Constantia" panose="02030602050306030303" pitchFamily="18" charset="0"/>
              </a:rPr>
              <a:t>target.</a:t>
            </a:r>
            <a:r>
              <a:rPr lang="en" altLang="zh-CN" sz="2000" dirty="0">
                <a:effectLst/>
                <a:latin typeface="Constantia" panose="02030602050306030303" pitchFamily="18" charset="0"/>
              </a:rPr>
              <a:t> (a man in his mid-40's. His name is John. He is about 5′9′′, weighs about 195 </a:t>
            </a:r>
            <a:r>
              <a:rPr lang="en" altLang="zh-CN" sz="2000" dirty="0" err="1">
                <a:effectLst/>
                <a:latin typeface="Constantia" panose="02030602050306030303" pitchFamily="18" charset="0"/>
              </a:rPr>
              <a:t>lb</a:t>
            </a:r>
            <a:r>
              <a:rPr lang="en" altLang="zh-CN" sz="2000" dirty="0">
                <a:effectLst/>
                <a:latin typeface="Constantia" panose="02030602050306030303" pitchFamily="18" charset="0"/>
              </a:rPr>
              <a:t>, and he has dark hair and brown eyes. )</a:t>
            </a:r>
            <a:endParaRPr lang="en" altLang="zh-CN" sz="2000" dirty="0">
              <a:latin typeface="Constantia" panose="02030602050306030303" pitchFamily="18" charset="0"/>
            </a:endParaRPr>
          </a:p>
          <a:p>
            <a:endParaRPr kumimoji="1" lang="zh-CN" altLang="en-US" sz="2000" dirty="0">
              <a:latin typeface="Constantia" panose="02030602050306030303" pitchFamily="18" charset="0"/>
            </a:endParaRPr>
          </a:p>
        </p:txBody>
      </p:sp>
      <p:sp>
        <p:nvSpPr>
          <p:cNvPr id="8" name="文本框 7">
            <a:extLst>
              <a:ext uri="{FF2B5EF4-FFF2-40B4-BE49-F238E27FC236}">
                <a16:creationId xmlns:a16="http://schemas.microsoft.com/office/drawing/2014/main" id="{6BD9E733-BB0D-71F2-9684-42D959C62962}"/>
              </a:ext>
            </a:extLst>
          </p:cNvPr>
          <p:cNvSpPr txBox="1"/>
          <p:nvPr/>
        </p:nvSpPr>
        <p:spPr>
          <a:xfrm>
            <a:off x="1041400" y="4215107"/>
            <a:ext cx="9728200" cy="1908215"/>
          </a:xfrm>
          <a:prstGeom prst="rect">
            <a:avLst/>
          </a:prstGeom>
          <a:noFill/>
        </p:spPr>
        <p:txBody>
          <a:bodyPr wrap="square" rtlCol="0">
            <a:spAutoFit/>
          </a:bodyPr>
          <a:lstStyle/>
          <a:p>
            <a:r>
              <a:rPr kumimoji="1" lang="en-US" altLang="zh-CN" sz="2000" dirty="0">
                <a:solidFill>
                  <a:srgbClr val="FF0000"/>
                </a:solidFill>
                <a:latin typeface="Constantia" panose="02030602050306030303" pitchFamily="18" charset="0"/>
              </a:rPr>
              <a:t>Manipulation check</a:t>
            </a:r>
            <a:r>
              <a:rPr kumimoji="1" lang="en-US" altLang="zh-CN" sz="2000" dirty="0">
                <a:latin typeface="Constantia" panose="02030602050306030303" pitchFamily="18" charset="0"/>
              </a:rPr>
              <a:t>:</a:t>
            </a:r>
            <a:r>
              <a:rPr lang="en" altLang="zh-CN" sz="2000" dirty="0">
                <a:effectLst/>
                <a:latin typeface="Constantia" panose="02030602050306030303" pitchFamily="18" charset="0"/>
              </a:rPr>
              <a:t>asked participants to place John on the same 9-point social class ladder they had previously used to report their own class. and assessed targets from similarity,</a:t>
            </a:r>
            <a:r>
              <a:rPr lang="en" altLang="zh-CN" sz="1800" dirty="0">
                <a:effectLst/>
                <a:latin typeface="AdvTT5235d5a9"/>
              </a:rPr>
              <a:t> </a:t>
            </a:r>
            <a:r>
              <a:rPr lang="en" altLang="zh-CN" sz="2000" dirty="0">
                <a:effectLst/>
                <a:latin typeface="Constantia" panose="02030602050306030303" pitchFamily="18" charset="0"/>
              </a:rPr>
              <a:t>liking ,wish to affiliate , willingness to provide resources , ability to provide resources and deservedness. (7-point scale from not at all-very much)</a:t>
            </a:r>
            <a:endParaRPr lang="en" altLang="zh-CN" sz="2000" dirty="0">
              <a:latin typeface="Constantia" panose="02030602050306030303" pitchFamily="18" charset="0"/>
            </a:endParaRPr>
          </a:p>
          <a:p>
            <a:endParaRPr lang="en" altLang="zh-CN" sz="2000" dirty="0">
              <a:latin typeface="Constantia" panose="02030602050306030303" pitchFamily="18" charset="0"/>
            </a:endParaRPr>
          </a:p>
          <a:p>
            <a:endParaRPr kumimoji="1" lang="zh-CN" altLang="en-US" dirty="0"/>
          </a:p>
        </p:txBody>
      </p:sp>
    </p:spTree>
    <p:extLst>
      <p:ext uri="{BB962C8B-B14F-4D97-AF65-F5344CB8AC3E}">
        <p14:creationId xmlns:p14="http://schemas.microsoft.com/office/powerpoint/2010/main" val="353763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37F93F9-3287-6C08-64EE-18BF8474838A}"/>
              </a:ext>
            </a:extLst>
          </p:cNvPr>
          <p:cNvSpPr>
            <a:spLocks noGrp="1"/>
          </p:cNvSpPr>
          <p:nvPr>
            <p:ph type="title"/>
          </p:nvPr>
        </p:nvSpPr>
        <p:spPr/>
        <p:txBody>
          <a:bodyPr/>
          <a:lstStyle/>
          <a:p>
            <a:pPr algn="l"/>
            <a:r>
              <a:rPr kumimoji="1" lang="en-US" altLang="zh-CN" dirty="0">
                <a:solidFill>
                  <a:schemeClr val="tx2"/>
                </a:solidFill>
                <a:latin typeface="Constantia" panose="02030602050306030303" pitchFamily="18" charset="0"/>
              </a:rPr>
              <a:t>result</a:t>
            </a:r>
            <a:endParaRPr kumimoji="1" lang="zh-CN" altLang="en-US" dirty="0">
              <a:solidFill>
                <a:schemeClr val="tx2"/>
              </a:solidFill>
              <a:latin typeface="Constantia" panose="02030602050306030303" pitchFamily="18" charset="0"/>
            </a:endParaRPr>
          </a:p>
        </p:txBody>
      </p:sp>
      <p:sp>
        <p:nvSpPr>
          <p:cNvPr id="3" name="内容占位符 2">
            <a:extLst>
              <a:ext uri="{FF2B5EF4-FFF2-40B4-BE49-F238E27FC236}">
                <a16:creationId xmlns:a16="http://schemas.microsoft.com/office/drawing/2014/main" id="{B80315E8-D667-FCD9-DF7E-29DF347F52EC}"/>
              </a:ext>
            </a:extLst>
          </p:cNvPr>
          <p:cNvSpPr>
            <a:spLocks noGrp="1"/>
          </p:cNvSpPr>
          <p:nvPr>
            <p:ph idx="1"/>
          </p:nvPr>
        </p:nvSpPr>
        <p:spPr>
          <a:xfrm>
            <a:off x="5846999" y="7017816"/>
            <a:ext cx="7796540" cy="3997828"/>
          </a:xfrm>
        </p:spPr>
        <p:txBody>
          <a:bodyPr/>
          <a:lstStyle/>
          <a:p>
            <a:endParaRPr kumimoji="1" lang="zh-CN" altLang="en-US" dirty="0"/>
          </a:p>
        </p:txBody>
      </p:sp>
      <p:sp>
        <p:nvSpPr>
          <p:cNvPr id="6" name="文本框 5">
            <a:extLst>
              <a:ext uri="{FF2B5EF4-FFF2-40B4-BE49-F238E27FC236}">
                <a16:creationId xmlns:a16="http://schemas.microsoft.com/office/drawing/2014/main" id="{F0A7CA3D-2A83-1C37-7081-A41291074680}"/>
              </a:ext>
            </a:extLst>
          </p:cNvPr>
          <p:cNvSpPr txBox="1"/>
          <p:nvPr/>
        </p:nvSpPr>
        <p:spPr>
          <a:xfrm>
            <a:off x="1130300" y="1346670"/>
            <a:ext cx="10160000" cy="1200329"/>
          </a:xfrm>
          <a:prstGeom prst="rect">
            <a:avLst/>
          </a:prstGeom>
          <a:noFill/>
        </p:spPr>
        <p:txBody>
          <a:bodyPr wrap="square" rtlCol="0">
            <a:spAutoFit/>
          </a:bodyPr>
          <a:lstStyle/>
          <a:p>
            <a:r>
              <a:rPr lang="en" altLang="zh-CN" sz="1800" dirty="0">
                <a:solidFill>
                  <a:srgbClr val="FF0000"/>
                </a:solidFill>
                <a:effectLst/>
                <a:latin typeface="Constantia" panose="02030602050306030303" pitchFamily="18" charset="0"/>
              </a:rPr>
              <a:t>The manipulation check </a:t>
            </a:r>
            <a:r>
              <a:rPr lang="en" altLang="zh-CN" sz="1800" dirty="0">
                <a:effectLst/>
                <a:latin typeface="Constantia" panose="02030602050306030303" pitchFamily="18" charset="0"/>
              </a:rPr>
              <a:t>confirmed that, relative to the control condition (</a:t>
            </a:r>
            <a:r>
              <a:rPr lang="en" altLang="zh-CN" sz="1800" dirty="0" err="1">
                <a:effectLst/>
                <a:latin typeface="Constantia" panose="02030602050306030303" pitchFamily="18" charset="0"/>
              </a:rPr>
              <a:t>Mcontrol</a:t>
            </a:r>
            <a:r>
              <a:rPr lang="en" altLang="zh-CN" sz="1800" dirty="0">
                <a:effectLst/>
                <a:latin typeface="Constantia" panose="02030602050306030303" pitchFamily="18" charset="0"/>
              </a:rPr>
              <a:t> = 4.96, SD = 1.31), participants estimated John's position as higher in the higher class condition (</a:t>
            </a:r>
            <a:r>
              <a:rPr lang="en" altLang="zh-CN" sz="1800" dirty="0" err="1">
                <a:effectLst/>
                <a:latin typeface="Constantia" panose="02030602050306030303" pitchFamily="18" charset="0"/>
              </a:rPr>
              <a:t>Mhigher</a:t>
            </a:r>
            <a:r>
              <a:rPr lang="en" altLang="zh-CN" sz="1800" dirty="0">
                <a:effectLst/>
                <a:latin typeface="Constantia" panose="02030602050306030303" pitchFamily="18" charset="0"/>
              </a:rPr>
              <a:t> = 6.91, SD = 1.32), t(297) = 10.89, p b 0.001, d = 1.49, and lower in the lower class condition (</a:t>
            </a:r>
            <a:r>
              <a:rPr lang="en" altLang="zh-CN" sz="1800" dirty="0" err="1">
                <a:effectLst/>
                <a:latin typeface="Constantia" panose="02030602050306030303" pitchFamily="18" charset="0"/>
              </a:rPr>
              <a:t>Mlower</a:t>
            </a:r>
            <a:r>
              <a:rPr lang="en" altLang="zh-CN" sz="1800" dirty="0">
                <a:effectLst/>
                <a:latin typeface="Constantia" panose="02030602050306030303" pitchFamily="18" charset="0"/>
              </a:rPr>
              <a:t> = 3.80, SD = 1.21), t(297) = 6.33, p b 0.001, d = 0.92. </a:t>
            </a:r>
            <a:endParaRPr lang="en" altLang="zh-CN" dirty="0">
              <a:latin typeface="Constantia" panose="02030602050306030303" pitchFamily="18" charset="0"/>
            </a:endParaRPr>
          </a:p>
        </p:txBody>
      </p:sp>
      <p:sp>
        <p:nvSpPr>
          <p:cNvPr id="7" name="文本框 6">
            <a:extLst>
              <a:ext uri="{FF2B5EF4-FFF2-40B4-BE49-F238E27FC236}">
                <a16:creationId xmlns:a16="http://schemas.microsoft.com/office/drawing/2014/main" id="{BA77B9A4-230C-8A70-0358-B58A00982D17}"/>
              </a:ext>
            </a:extLst>
          </p:cNvPr>
          <p:cNvSpPr txBox="1"/>
          <p:nvPr/>
        </p:nvSpPr>
        <p:spPr>
          <a:xfrm>
            <a:off x="1155700" y="2768600"/>
            <a:ext cx="9931400" cy="2308324"/>
          </a:xfrm>
          <a:prstGeom prst="rect">
            <a:avLst/>
          </a:prstGeom>
          <a:noFill/>
        </p:spPr>
        <p:txBody>
          <a:bodyPr wrap="square" rtlCol="0">
            <a:spAutoFit/>
          </a:bodyPr>
          <a:lstStyle/>
          <a:p>
            <a:r>
              <a:rPr lang="en" altLang="zh-CN" sz="1800" dirty="0">
                <a:effectLst/>
                <a:latin typeface="Constantia" panose="02030602050306030303" pitchFamily="18" charset="0"/>
              </a:rPr>
              <a:t>There were clear differences in target perception</a:t>
            </a:r>
            <a:r>
              <a:rPr lang="zh-CN" altLang="en-US" sz="1800" dirty="0">
                <a:effectLst/>
                <a:latin typeface="Constantia" panose="02030602050306030303" pitchFamily="18" charset="0"/>
              </a:rPr>
              <a:t>：</a:t>
            </a:r>
            <a:r>
              <a:rPr lang="en" altLang="zh-CN" sz="1800" dirty="0">
                <a:effectLst/>
                <a:latin typeface="Constantia" panose="02030602050306030303" pitchFamily="18" charset="0"/>
              </a:rPr>
              <a:t>means, standard deviations, and differences in social judgment per condition are summarized in </a:t>
            </a:r>
            <a:r>
              <a:rPr lang="en" altLang="zh-CN" sz="1800" dirty="0">
                <a:solidFill>
                  <a:srgbClr val="92D050"/>
                </a:solidFill>
                <a:effectLst/>
                <a:latin typeface="Constantia" panose="02030602050306030303" pitchFamily="18" charset="0"/>
              </a:rPr>
              <a:t>Table 2 </a:t>
            </a:r>
          </a:p>
          <a:p>
            <a:pPr algn="just"/>
            <a:r>
              <a:rPr lang="en" altLang="zh-CN" sz="1800" dirty="0">
                <a:solidFill>
                  <a:srgbClr val="92D050"/>
                </a:solidFill>
                <a:effectLst/>
                <a:latin typeface="AdvTT5235d5a9"/>
              </a:rPr>
              <a:t>small correlations </a:t>
            </a:r>
            <a:r>
              <a:rPr lang="en" altLang="zh-CN" sz="1800" dirty="0">
                <a:effectLst/>
                <a:latin typeface="AdvTT5235d5a9"/>
              </a:rPr>
              <a:t>between social mindfulness and liking (</a:t>
            </a:r>
            <a:r>
              <a:rPr lang="en" altLang="zh-CN" sz="1800" dirty="0">
                <a:effectLst/>
                <a:latin typeface="AdvTT94c8263f.I"/>
              </a:rPr>
              <a:t>r </a:t>
            </a:r>
            <a:r>
              <a:rPr lang="en" altLang="zh-CN" sz="1800" dirty="0">
                <a:effectLst/>
                <a:latin typeface="AdvTT5235d5a9"/>
              </a:rPr>
              <a:t>= 0.12, </a:t>
            </a:r>
            <a:r>
              <a:rPr lang="en" altLang="zh-CN" sz="1800" dirty="0">
                <a:effectLst/>
                <a:latin typeface="AdvTT94c8263f.I"/>
              </a:rPr>
              <a:t>p </a:t>
            </a:r>
            <a:r>
              <a:rPr lang="en" altLang="zh-CN" sz="1800" dirty="0">
                <a:effectLst/>
                <a:latin typeface="AdvTT5235d5a9"/>
              </a:rPr>
              <a:t>= 0.044,), compassion (</a:t>
            </a:r>
            <a:r>
              <a:rPr lang="en" altLang="zh-CN" sz="1800" dirty="0">
                <a:effectLst/>
                <a:latin typeface="AdvTT94c8263f.I"/>
              </a:rPr>
              <a:t>r </a:t>
            </a:r>
            <a:r>
              <a:rPr lang="en" altLang="zh-CN" sz="1800" dirty="0">
                <a:effectLst/>
                <a:latin typeface="AdvTT5235d5a9"/>
              </a:rPr>
              <a:t>= 0.12, </a:t>
            </a:r>
            <a:r>
              <a:rPr lang="en" altLang="zh-CN" sz="1800" dirty="0">
                <a:effectLst/>
                <a:latin typeface="AdvTT94c8263f.I"/>
              </a:rPr>
              <a:t>p </a:t>
            </a:r>
            <a:r>
              <a:rPr lang="en" altLang="zh-CN" sz="1800" dirty="0">
                <a:effectLst/>
                <a:latin typeface="AdvTT5235d5a9"/>
              </a:rPr>
              <a:t>= 0.037), and willingness (</a:t>
            </a:r>
            <a:r>
              <a:rPr lang="en" altLang="zh-CN" sz="1800" dirty="0">
                <a:effectLst/>
                <a:latin typeface="AdvTT94c8263f.I"/>
              </a:rPr>
              <a:t>r </a:t>
            </a:r>
            <a:r>
              <a:rPr lang="en" altLang="zh-CN" sz="1800" dirty="0">
                <a:effectLst/>
                <a:latin typeface="AdvTT5235d5a9"/>
              </a:rPr>
              <a:t>= 0.13, </a:t>
            </a:r>
            <a:r>
              <a:rPr lang="en" altLang="zh-CN" sz="1800" dirty="0">
                <a:effectLst/>
                <a:latin typeface="AdvTT94c8263f.I"/>
              </a:rPr>
              <a:t>p </a:t>
            </a:r>
            <a:r>
              <a:rPr lang="en" altLang="zh-CN" sz="1800" dirty="0">
                <a:effectLst/>
                <a:latin typeface="AdvTT5235d5a9"/>
              </a:rPr>
              <a:t>= 0.031) and ability to provide resources (</a:t>
            </a:r>
            <a:r>
              <a:rPr lang="en" altLang="zh-CN" sz="1800" dirty="0">
                <a:effectLst/>
                <a:latin typeface="AdvTT94c8263f.I"/>
              </a:rPr>
              <a:t>r </a:t>
            </a:r>
            <a:r>
              <a:rPr lang="en" altLang="zh-CN" sz="1800" dirty="0">
                <a:effectLst/>
                <a:latin typeface="AdvTT5235d5a9"/>
              </a:rPr>
              <a:t>= </a:t>
            </a:r>
            <a:r>
              <a:rPr lang="en" altLang="zh-CN" sz="1800" dirty="0">
                <a:effectLst/>
                <a:latin typeface="AdvTT5235d5a9+22"/>
              </a:rPr>
              <a:t>−</a:t>
            </a:r>
            <a:r>
              <a:rPr lang="en" altLang="zh-CN" sz="1800" dirty="0">
                <a:effectLst/>
                <a:latin typeface="AdvTT5235d5a9"/>
              </a:rPr>
              <a:t>0.13, </a:t>
            </a:r>
            <a:r>
              <a:rPr lang="en" altLang="zh-CN" sz="1800" dirty="0">
                <a:effectLst/>
                <a:latin typeface="AdvTT94c8263f.I"/>
              </a:rPr>
              <a:t>p </a:t>
            </a:r>
            <a:r>
              <a:rPr lang="en" altLang="zh-CN" sz="1800" dirty="0">
                <a:effectLst/>
                <a:latin typeface="AdvTT5235d5a9"/>
              </a:rPr>
              <a:t>= 0.026). Correlations between social mindfulness and similarity (</a:t>
            </a:r>
            <a:r>
              <a:rPr lang="en" altLang="zh-CN" sz="1800" dirty="0">
                <a:effectLst/>
                <a:latin typeface="AdvTT94c8263f.I"/>
              </a:rPr>
              <a:t>r </a:t>
            </a:r>
            <a:r>
              <a:rPr lang="en" altLang="zh-CN" sz="1800" dirty="0">
                <a:effectLst/>
                <a:latin typeface="AdvTT5235d5a9"/>
              </a:rPr>
              <a:t>= 0.10, </a:t>
            </a:r>
            <a:r>
              <a:rPr lang="en" altLang="zh-CN" sz="1800" dirty="0">
                <a:effectLst/>
                <a:latin typeface="AdvTT94c8263f.I"/>
              </a:rPr>
              <a:t>p </a:t>
            </a:r>
            <a:r>
              <a:rPr lang="en" altLang="zh-CN" sz="1800" dirty="0">
                <a:effectLst/>
                <a:latin typeface="AdvTT5235d5a9"/>
              </a:rPr>
              <a:t>= 0.099), wish to af</a:t>
            </a:r>
            <a:r>
              <a:rPr lang="en" altLang="zh-CN" sz="1800" dirty="0">
                <a:effectLst/>
                <a:latin typeface="AdvTT5235d5a9+fb"/>
              </a:rPr>
              <a:t>fi</a:t>
            </a:r>
            <a:r>
              <a:rPr lang="en" altLang="zh-CN" sz="1800" dirty="0">
                <a:effectLst/>
                <a:latin typeface="AdvTT5235d5a9"/>
              </a:rPr>
              <a:t>liate (</a:t>
            </a:r>
            <a:r>
              <a:rPr lang="en" altLang="zh-CN" sz="1800" dirty="0">
                <a:effectLst/>
                <a:latin typeface="AdvTT94c8263f.I"/>
              </a:rPr>
              <a:t>r </a:t>
            </a:r>
            <a:r>
              <a:rPr lang="en" altLang="zh-CN" sz="1800" dirty="0">
                <a:effectLst/>
                <a:latin typeface="AdvTT5235d5a9"/>
              </a:rPr>
              <a:t>= 0.05, </a:t>
            </a:r>
            <a:r>
              <a:rPr lang="en" altLang="zh-CN" sz="1800" dirty="0">
                <a:effectLst/>
                <a:latin typeface="AdvTT94c8263f.I"/>
              </a:rPr>
              <a:t>p </a:t>
            </a:r>
            <a:r>
              <a:rPr lang="en" altLang="zh-CN" sz="1800" dirty="0">
                <a:effectLst/>
                <a:latin typeface="AdvTT5235d5a9"/>
              </a:rPr>
              <a:t>= 0.426), and deservedness (</a:t>
            </a:r>
            <a:r>
              <a:rPr lang="en" altLang="zh-CN" sz="1800" dirty="0">
                <a:effectLst/>
                <a:latin typeface="AdvTT94c8263f.I"/>
              </a:rPr>
              <a:t>r </a:t>
            </a:r>
            <a:r>
              <a:rPr lang="en" altLang="zh-CN" sz="1800" dirty="0">
                <a:effectLst/>
                <a:latin typeface="AdvTT5235d5a9"/>
              </a:rPr>
              <a:t>= 0.09, </a:t>
            </a:r>
            <a:r>
              <a:rPr lang="en" altLang="zh-CN" sz="1800" dirty="0">
                <a:effectLst/>
                <a:latin typeface="AdvTT94c8263f.I"/>
              </a:rPr>
              <a:t>p </a:t>
            </a:r>
            <a:r>
              <a:rPr lang="en" altLang="zh-CN" sz="1800" dirty="0">
                <a:effectLst/>
                <a:latin typeface="AdvTT5235d5a9"/>
              </a:rPr>
              <a:t>= 0.120) were non-signi</a:t>
            </a:r>
            <a:r>
              <a:rPr lang="en" altLang="zh-CN" sz="1800" dirty="0">
                <a:effectLst/>
                <a:latin typeface="AdvTT5235d5a9+fb"/>
              </a:rPr>
              <a:t>fi</a:t>
            </a:r>
            <a:r>
              <a:rPr lang="en" altLang="zh-CN" sz="1800" dirty="0">
                <a:effectLst/>
                <a:latin typeface="AdvTT5235d5a9"/>
              </a:rPr>
              <a:t>cant, though similar in magnitude. </a:t>
            </a:r>
            <a:endParaRPr lang="en" altLang="zh-CN" dirty="0"/>
          </a:p>
          <a:p>
            <a:endParaRPr lang="en" altLang="zh-CN" dirty="0">
              <a:solidFill>
                <a:srgbClr val="FF0000"/>
              </a:solidFill>
              <a:latin typeface="Constantia" panose="02030602050306030303" pitchFamily="18" charset="0"/>
            </a:endParaRPr>
          </a:p>
          <a:p>
            <a:endParaRPr kumimoji="1" lang="zh-CN" altLang="en-US" dirty="0"/>
          </a:p>
        </p:txBody>
      </p:sp>
      <p:pic>
        <p:nvPicPr>
          <p:cNvPr id="8" name="图片 7">
            <a:extLst>
              <a:ext uri="{FF2B5EF4-FFF2-40B4-BE49-F238E27FC236}">
                <a16:creationId xmlns:a16="http://schemas.microsoft.com/office/drawing/2014/main" id="{42B83391-6E6E-D180-9EA7-2E266C036F29}"/>
              </a:ext>
            </a:extLst>
          </p:cNvPr>
          <p:cNvPicPr>
            <a:picLocks noChangeAspect="1"/>
          </p:cNvPicPr>
          <p:nvPr/>
        </p:nvPicPr>
        <p:blipFill>
          <a:blip r:embed="rId2"/>
          <a:stretch>
            <a:fillRect/>
          </a:stretch>
        </p:blipFill>
        <p:spPr>
          <a:xfrm>
            <a:off x="1485900" y="4812830"/>
            <a:ext cx="3695700" cy="1753070"/>
          </a:xfrm>
          <a:prstGeom prst="rect">
            <a:avLst/>
          </a:prstGeom>
        </p:spPr>
      </p:pic>
    </p:spTree>
    <p:extLst>
      <p:ext uri="{BB962C8B-B14F-4D97-AF65-F5344CB8AC3E}">
        <p14:creationId xmlns:p14="http://schemas.microsoft.com/office/powerpoint/2010/main" val="3930169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6A02717F-6548-9F88-46F1-3D2F7B6EB666}"/>
              </a:ext>
            </a:extLst>
          </p:cNvPr>
          <p:cNvSpPr txBox="1"/>
          <p:nvPr/>
        </p:nvSpPr>
        <p:spPr>
          <a:xfrm>
            <a:off x="254000" y="228600"/>
            <a:ext cx="10236200" cy="1477328"/>
          </a:xfrm>
          <a:prstGeom prst="rect">
            <a:avLst/>
          </a:prstGeom>
          <a:noFill/>
        </p:spPr>
        <p:txBody>
          <a:bodyPr wrap="square" rtlCol="0">
            <a:spAutoFit/>
          </a:bodyPr>
          <a:lstStyle/>
          <a:p>
            <a:pPr algn="just"/>
            <a:r>
              <a:rPr kumimoji="1" lang="en-US" altLang="zh-CN" dirty="0">
                <a:solidFill>
                  <a:srgbClr val="FF0000"/>
                </a:solidFill>
                <a:latin typeface="Constantia" panose="02030602050306030303" pitchFamily="18" charset="0"/>
              </a:rPr>
              <a:t>Social</a:t>
            </a:r>
            <a:r>
              <a:rPr kumimoji="1" lang="zh-CN" altLang="en-US" dirty="0">
                <a:solidFill>
                  <a:srgbClr val="FF0000"/>
                </a:solidFill>
                <a:latin typeface="Constantia" panose="02030602050306030303" pitchFamily="18" charset="0"/>
              </a:rPr>
              <a:t> </a:t>
            </a:r>
            <a:r>
              <a:rPr kumimoji="1" lang="en-US" altLang="zh-CN" dirty="0">
                <a:solidFill>
                  <a:srgbClr val="FF0000"/>
                </a:solidFill>
                <a:latin typeface="Constantia" panose="02030602050306030303" pitchFamily="18" charset="0"/>
              </a:rPr>
              <a:t>mindfulness</a:t>
            </a:r>
            <a:r>
              <a:rPr kumimoji="1" lang="zh-CN" altLang="en-US" dirty="0">
                <a:solidFill>
                  <a:srgbClr val="FF0000"/>
                </a:solidFill>
                <a:latin typeface="Constantia" panose="02030602050306030303" pitchFamily="18" charset="0"/>
              </a:rPr>
              <a:t> </a:t>
            </a:r>
            <a:r>
              <a:rPr kumimoji="1" lang="zh-CN" altLang="en-US" dirty="0">
                <a:latin typeface="Constantia" panose="02030602050306030303" pitchFamily="18" charset="0"/>
              </a:rPr>
              <a:t>：</a:t>
            </a:r>
            <a:r>
              <a:rPr kumimoji="1" lang="en-US" altLang="zh-CN" dirty="0">
                <a:latin typeface="Constantia" panose="02030602050306030303" pitchFamily="18" charset="0"/>
              </a:rPr>
              <a:t>s</a:t>
            </a:r>
            <a:r>
              <a:rPr lang="en" altLang="zh-CN" sz="1800" dirty="0" err="1">
                <a:effectLst/>
                <a:latin typeface="Constantia" panose="02030602050306030303" pitchFamily="18" charset="0"/>
              </a:rPr>
              <a:t>ocial</a:t>
            </a:r>
            <a:r>
              <a:rPr lang="en" altLang="zh-CN" sz="1800" dirty="0">
                <a:effectLst/>
                <a:latin typeface="Constantia" panose="02030602050306030303" pitchFamily="18" charset="0"/>
              </a:rPr>
              <a:t> mindfulness varied across target descriptions, F(2, 297) = 3.75, p = 0.025, </a:t>
            </a:r>
            <a:r>
              <a:rPr lang="el-GR" altLang="zh-CN" sz="1800" dirty="0">
                <a:effectLst/>
                <a:latin typeface="Constantia" panose="02030602050306030303" pitchFamily="18" charset="0"/>
              </a:rPr>
              <a:t>η2 = 0.03. </a:t>
            </a:r>
            <a:r>
              <a:rPr lang="en" altLang="zh-CN" sz="1800" dirty="0">
                <a:effectLst/>
                <a:latin typeface="Constantia" panose="02030602050306030303" pitchFamily="18" charset="0"/>
              </a:rPr>
              <a:t>Participants behaved less socially mindfully when imagining a higher versus a lower social class target, </a:t>
            </a:r>
            <a:r>
              <a:rPr lang="en" altLang="zh-CN" sz="1800" dirty="0" err="1">
                <a:effectLst/>
                <a:latin typeface="Constantia" panose="02030602050306030303" pitchFamily="18" charset="0"/>
              </a:rPr>
              <a:t>Mhigher</a:t>
            </a:r>
            <a:r>
              <a:rPr lang="en" altLang="zh-CN" sz="1800" dirty="0">
                <a:effectLst/>
                <a:latin typeface="Constantia" panose="02030602050306030303" pitchFamily="18" charset="0"/>
              </a:rPr>
              <a:t> = 0.60 (SD = 0.22), </a:t>
            </a:r>
            <a:r>
              <a:rPr lang="en" altLang="zh-CN" sz="1800" dirty="0" err="1">
                <a:effectLst/>
                <a:latin typeface="Constantia" panose="02030602050306030303" pitchFamily="18" charset="0"/>
              </a:rPr>
              <a:t>Mlower</a:t>
            </a:r>
            <a:r>
              <a:rPr lang="en" altLang="zh-CN" sz="1800" dirty="0">
                <a:effectLst/>
                <a:latin typeface="Constantia" panose="02030602050306030303" pitchFamily="18" charset="0"/>
              </a:rPr>
              <a:t> = 0.70 (SD = 0.25), t(297) = 2.66, p = 0.008, d = 0.43. The lower class condition did not differ significantly from control, </a:t>
            </a:r>
            <a:r>
              <a:rPr lang="en" altLang="zh-CN" sz="1800" dirty="0" err="1">
                <a:effectLst/>
                <a:latin typeface="Constantia" panose="02030602050306030303" pitchFamily="18" charset="0"/>
              </a:rPr>
              <a:t>Mcontrol</a:t>
            </a:r>
            <a:r>
              <a:rPr lang="en" altLang="zh-CN" sz="1800" dirty="0">
                <a:effectLst/>
                <a:latin typeface="Constantia" panose="02030602050306030303" pitchFamily="18" charset="0"/>
              </a:rPr>
              <a:t> = 0.67 (SD = 0.27), t(297) = 0.81, p = 0.416, d = 0.12; the higher class condition did so marginally, t(297) = 1.86, p = 0.064, d = 0.29. </a:t>
            </a:r>
            <a:endParaRPr kumimoji="1" lang="zh-CN" altLang="en-US" dirty="0"/>
          </a:p>
        </p:txBody>
      </p:sp>
      <p:pic>
        <p:nvPicPr>
          <p:cNvPr id="8" name="图片 7">
            <a:extLst>
              <a:ext uri="{FF2B5EF4-FFF2-40B4-BE49-F238E27FC236}">
                <a16:creationId xmlns:a16="http://schemas.microsoft.com/office/drawing/2014/main" id="{D6D4566F-245F-C50D-B982-8CE5A8F8E335}"/>
              </a:ext>
            </a:extLst>
          </p:cNvPr>
          <p:cNvPicPr>
            <a:picLocks noChangeAspect="1"/>
          </p:cNvPicPr>
          <p:nvPr/>
        </p:nvPicPr>
        <p:blipFill>
          <a:blip r:embed="rId2"/>
          <a:stretch>
            <a:fillRect/>
          </a:stretch>
        </p:blipFill>
        <p:spPr>
          <a:xfrm>
            <a:off x="330200" y="1705928"/>
            <a:ext cx="2590800" cy="1837372"/>
          </a:xfrm>
          <a:prstGeom prst="rect">
            <a:avLst/>
          </a:prstGeom>
        </p:spPr>
      </p:pic>
      <p:sp>
        <p:nvSpPr>
          <p:cNvPr id="11" name="文本框 10">
            <a:extLst>
              <a:ext uri="{FF2B5EF4-FFF2-40B4-BE49-F238E27FC236}">
                <a16:creationId xmlns:a16="http://schemas.microsoft.com/office/drawing/2014/main" id="{DBF3E525-953F-29F8-1B9D-609D5BB5D47F}"/>
              </a:ext>
            </a:extLst>
          </p:cNvPr>
          <p:cNvSpPr txBox="1"/>
          <p:nvPr/>
        </p:nvSpPr>
        <p:spPr>
          <a:xfrm>
            <a:off x="254000" y="3810000"/>
            <a:ext cx="10845800" cy="1200329"/>
          </a:xfrm>
          <a:prstGeom prst="rect">
            <a:avLst/>
          </a:prstGeom>
          <a:noFill/>
        </p:spPr>
        <p:txBody>
          <a:bodyPr wrap="square" rtlCol="0">
            <a:spAutoFit/>
          </a:bodyPr>
          <a:lstStyle/>
          <a:p>
            <a:pPr algn="just"/>
            <a:r>
              <a:rPr kumimoji="1" lang="en-US" altLang="zh-CN" dirty="0">
                <a:solidFill>
                  <a:srgbClr val="FF0000"/>
                </a:solidFill>
                <a:latin typeface="Constantia" panose="02030602050306030303" pitchFamily="18" charset="0"/>
              </a:rPr>
              <a:t>Participant</a:t>
            </a:r>
            <a:r>
              <a:rPr kumimoji="1" lang="zh-CN" altLang="en-US" dirty="0">
                <a:solidFill>
                  <a:srgbClr val="FF0000"/>
                </a:solidFill>
                <a:latin typeface="Constantia" panose="02030602050306030303" pitchFamily="18" charset="0"/>
              </a:rPr>
              <a:t> </a:t>
            </a:r>
            <a:r>
              <a:rPr kumimoji="1" lang="en-US" altLang="zh-CN" dirty="0">
                <a:solidFill>
                  <a:srgbClr val="FF0000"/>
                </a:solidFill>
                <a:latin typeface="Constantia" panose="02030602050306030303" pitchFamily="18" charset="0"/>
              </a:rPr>
              <a:t>social</a:t>
            </a:r>
            <a:r>
              <a:rPr kumimoji="1" lang="zh-CN" altLang="en-US" dirty="0">
                <a:solidFill>
                  <a:srgbClr val="FF0000"/>
                </a:solidFill>
                <a:latin typeface="Constantia" panose="02030602050306030303" pitchFamily="18" charset="0"/>
              </a:rPr>
              <a:t> </a:t>
            </a:r>
            <a:r>
              <a:rPr kumimoji="1" lang="en-US" altLang="zh-CN" dirty="0">
                <a:solidFill>
                  <a:srgbClr val="FF0000"/>
                </a:solidFill>
                <a:latin typeface="Constantia" panose="02030602050306030303" pitchFamily="18" charset="0"/>
              </a:rPr>
              <a:t>class</a:t>
            </a:r>
            <a:r>
              <a:rPr kumimoji="1" lang="zh-CN" altLang="en-US" dirty="0">
                <a:solidFill>
                  <a:srgbClr val="FF0000"/>
                </a:solidFill>
                <a:latin typeface="Constantia" panose="02030602050306030303" pitchFamily="18" charset="0"/>
              </a:rPr>
              <a:t> </a:t>
            </a:r>
            <a:r>
              <a:rPr kumimoji="1" lang="en-US" altLang="zh-CN" dirty="0">
                <a:solidFill>
                  <a:srgbClr val="FF0000"/>
                </a:solidFill>
                <a:latin typeface="Constantia" panose="02030602050306030303" pitchFamily="18" charset="0"/>
              </a:rPr>
              <a:t>was</a:t>
            </a:r>
            <a:r>
              <a:rPr kumimoji="1" lang="zh-CN" altLang="en-US" dirty="0">
                <a:solidFill>
                  <a:srgbClr val="FF0000"/>
                </a:solidFill>
                <a:latin typeface="Constantia" panose="02030602050306030303" pitchFamily="18" charset="0"/>
              </a:rPr>
              <a:t> </a:t>
            </a:r>
            <a:r>
              <a:rPr kumimoji="1" lang="en-US" altLang="zh-CN" dirty="0">
                <a:solidFill>
                  <a:srgbClr val="FF0000"/>
                </a:solidFill>
                <a:latin typeface="Constantia" panose="02030602050306030303" pitchFamily="18" charset="0"/>
              </a:rPr>
              <a:t>largely</a:t>
            </a:r>
            <a:r>
              <a:rPr kumimoji="1" lang="zh-CN" altLang="en-US" dirty="0">
                <a:solidFill>
                  <a:srgbClr val="FF0000"/>
                </a:solidFill>
                <a:latin typeface="Constantia" panose="02030602050306030303" pitchFamily="18" charset="0"/>
              </a:rPr>
              <a:t> </a:t>
            </a:r>
            <a:r>
              <a:rPr kumimoji="1" lang="en-US" altLang="zh-CN" dirty="0">
                <a:solidFill>
                  <a:srgbClr val="FF0000"/>
                </a:solidFill>
                <a:latin typeface="Constantia" panose="02030602050306030303" pitchFamily="18" charset="0"/>
              </a:rPr>
              <a:t>independent</a:t>
            </a:r>
            <a:r>
              <a:rPr kumimoji="1" lang="zh-CN" altLang="en-US" dirty="0">
                <a:solidFill>
                  <a:srgbClr val="FF0000"/>
                </a:solidFill>
                <a:latin typeface="Constantia" panose="02030602050306030303" pitchFamily="18" charset="0"/>
              </a:rPr>
              <a:t> </a:t>
            </a:r>
            <a:r>
              <a:rPr kumimoji="1" lang="en-US" altLang="zh-CN" dirty="0">
                <a:solidFill>
                  <a:srgbClr val="FF0000"/>
                </a:solidFill>
                <a:latin typeface="Constantia" panose="02030602050306030303" pitchFamily="18" charset="0"/>
              </a:rPr>
              <a:t>of</a:t>
            </a:r>
            <a:r>
              <a:rPr kumimoji="1" lang="zh-CN" altLang="en-US" dirty="0">
                <a:solidFill>
                  <a:srgbClr val="FF0000"/>
                </a:solidFill>
                <a:latin typeface="Constantia" panose="02030602050306030303" pitchFamily="18" charset="0"/>
              </a:rPr>
              <a:t> </a:t>
            </a:r>
            <a:r>
              <a:rPr kumimoji="1" lang="en-US" altLang="zh-CN" dirty="0">
                <a:solidFill>
                  <a:srgbClr val="FF0000"/>
                </a:solidFill>
                <a:latin typeface="Constantia" panose="02030602050306030303" pitchFamily="18" charset="0"/>
              </a:rPr>
              <a:t>their</a:t>
            </a:r>
            <a:r>
              <a:rPr kumimoji="1" lang="zh-CN" altLang="en-US" dirty="0">
                <a:solidFill>
                  <a:srgbClr val="FF0000"/>
                </a:solidFill>
                <a:latin typeface="Constantia" panose="02030602050306030303" pitchFamily="18" charset="0"/>
              </a:rPr>
              <a:t> </a:t>
            </a:r>
            <a:r>
              <a:rPr kumimoji="1" lang="en-US" altLang="zh-CN" dirty="0">
                <a:solidFill>
                  <a:srgbClr val="FF0000"/>
                </a:solidFill>
                <a:latin typeface="Constantia" panose="02030602050306030303" pitchFamily="18" charset="0"/>
              </a:rPr>
              <a:t>prosocial</a:t>
            </a:r>
            <a:r>
              <a:rPr kumimoji="1" lang="zh-CN" altLang="en-US" dirty="0">
                <a:solidFill>
                  <a:srgbClr val="FF0000"/>
                </a:solidFill>
                <a:latin typeface="Constantia" panose="02030602050306030303" pitchFamily="18" charset="0"/>
              </a:rPr>
              <a:t> </a:t>
            </a:r>
            <a:r>
              <a:rPr kumimoji="1" lang="en-US" altLang="zh-CN" dirty="0">
                <a:solidFill>
                  <a:srgbClr val="FF0000"/>
                </a:solidFill>
                <a:latin typeface="Constantia" panose="02030602050306030303" pitchFamily="18" charset="0"/>
              </a:rPr>
              <a:t>across</a:t>
            </a:r>
            <a:r>
              <a:rPr kumimoji="1" lang="zh-CN" altLang="en-US" dirty="0">
                <a:solidFill>
                  <a:srgbClr val="FF0000"/>
                </a:solidFill>
                <a:latin typeface="Constantia" panose="02030602050306030303" pitchFamily="18" charset="0"/>
              </a:rPr>
              <a:t> </a:t>
            </a:r>
            <a:r>
              <a:rPr kumimoji="1" lang="en-US" altLang="zh-CN" dirty="0">
                <a:solidFill>
                  <a:srgbClr val="FF0000"/>
                </a:solidFill>
                <a:latin typeface="Constantia" panose="02030602050306030303" pitchFamily="18" charset="0"/>
              </a:rPr>
              <a:t>our</a:t>
            </a:r>
            <a:r>
              <a:rPr kumimoji="1" lang="zh-CN" altLang="en-US" dirty="0">
                <a:solidFill>
                  <a:srgbClr val="FF0000"/>
                </a:solidFill>
                <a:latin typeface="Constantia" panose="02030602050306030303" pitchFamily="18" charset="0"/>
              </a:rPr>
              <a:t> </a:t>
            </a:r>
            <a:r>
              <a:rPr kumimoji="1" lang="en-US" altLang="zh-CN" dirty="0">
                <a:solidFill>
                  <a:srgbClr val="FF0000"/>
                </a:solidFill>
                <a:latin typeface="Constantia" panose="02030602050306030303" pitchFamily="18" charset="0"/>
              </a:rPr>
              <a:t>measures</a:t>
            </a:r>
            <a:r>
              <a:rPr kumimoji="1" lang="zh-CN" altLang="en-US" dirty="0">
                <a:latin typeface="Constantia" panose="02030602050306030303" pitchFamily="18" charset="0"/>
              </a:rPr>
              <a:t>，</a:t>
            </a:r>
            <a:r>
              <a:rPr kumimoji="1" lang="en-US" altLang="zh-CN" dirty="0">
                <a:latin typeface="Constantia" panose="02030602050306030303" pitchFamily="18" charset="0"/>
              </a:rPr>
              <a:t>only</a:t>
            </a:r>
            <a:r>
              <a:rPr lang="en" altLang="zh-CN" sz="1800" dirty="0">
                <a:effectLst/>
                <a:latin typeface="Constantia" panose="02030602050306030303" pitchFamily="18" charset="0"/>
              </a:rPr>
              <a:t>the (positive) relationship between the SES-ladder and volunteering frequency approached significance. </a:t>
            </a:r>
            <a:endParaRPr lang="en" altLang="zh-CN" sz="1800" dirty="0">
              <a:latin typeface="Constantia" panose="02030602050306030303" pitchFamily="18" charset="0"/>
            </a:endParaRPr>
          </a:p>
          <a:p>
            <a:endParaRPr lang="en" altLang="zh-CN" dirty="0"/>
          </a:p>
          <a:p>
            <a:endParaRPr kumimoji="1" lang="zh-CN" altLang="en-US" dirty="0"/>
          </a:p>
        </p:txBody>
      </p:sp>
      <p:sp>
        <p:nvSpPr>
          <p:cNvPr id="12" name="操作按钮: 前进或下一个 11">
            <a:hlinkClick r:id="rId3" action="ppaction://hlinksldjump" highlightClick="1"/>
            <a:extLst>
              <a:ext uri="{FF2B5EF4-FFF2-40B4-BE49-F238E27FC236}">
                <a16:creationId xmlns:a16="http://schemas.microsoft.com/office/drawing/2014/main" id="{9AF6149F-DFB4-840A-15E4-12FD70C3FB50}"/>
              </a:ext>
            </a:extLst>
          </p:cNvPr>
          <p:cNvSpPr/>
          <p:nvPr/>
        </p:nvSpPr>
        <p:spPr>
          <a:xfrm>
            <a:off x="10287000" y="4102100"/>
            <a:ext cx="420116" cy="419100"/>
          </a:xfrm>
          <a:prstGeom prst="actionButtonForwardNex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文本框 12">
            <a:extLst>
              <a:ext uri="{FF2B5EF4-FFF2-40B4-BE49-F238E27FC236}">
                <a16:creationId xmlns:a16="http://schemas.microsoft.com/office/drawing/2014/main" id="{BFCD5DC2-6816-2332-E203-DCBE330B1069}"/>
              </a:ext>
            </a:extLst>
          </p:cNvPr>
          <p:cNvSpPr txBox="1"/>
          <p:nvPr/>
        </p:nvSpPr>
        <p:spPr>
          <a:xfrm>
            <a:off x="272542" y="4664670"/>
            <a:ext cx="10224516" cy="2031325"/>
          </a:xfrm>
          <a:prstGeom prst="rect">
            <a:avLst/>
          </a:prstGeom>
          <a:noFill/>
        </p:spPr>
        <p:txBody>
          <a:bodyPr wrap="square" rtlCol="0">
            <a:spAutoFit/>
          </a:bodyPr>
          <a:lstStyle/>
          <a:p>
            <a:r>
              <a:rPr lang="en" altLang="zh-CN" sz="1800" dirty="0">
                <a:solidFill>
                  <a:srgbClr val="FF0000"/>
                </a:solidFill>
                <a:effectLst/>
                <a:latin typeface="Constantia" panose="02030602050306030303" pitchFamily="18" charset="0"/>
              </a:rPr>
              <a:t>Mediating effects of target perceptions.</a:t>
            </a:r>
            <a:r>
              <a:rPr lang="zh-CN" altLang="en-US" sz="1800" dirty="0">
                <a:solidFill>
                  <a:srgbClr val="FF0000"/>
                </a:solidFill>
                <a:effectLst/>
                <a:latin typeface="Constantia" panose="02030602050306030303" pitchFamily="18" charset="0"/>
              </a:rPr>
              <a:t>：</a:t>
            </a:r>
            <a:r>
              <a:rPr lang="en" altLang="zh-CN" sz="1800" dirty="0">
                <a:effectLst/>
                <a:latin typeface="Constantia" panose="02030602050306030303" pitchFamily="18" charset="0"/>
              </a:rPr>
              <a:t>we tested whether differences in perceived target similarity and deservedness mediated effects of target class on </a:t>
            </a:r>
            <a:r>
              <a:rPr lang="en" altLang="zh-CN" sz="1800" dirty="0" err="1">
                <a:effectLst/>
                <a:latin typeface="Constantia" panose="02030602050306030303" pitchFamily="18" charset="0"/>
              </a:rPr>
              <a:t>prosociality</a:t>
            </a:r>
            <a:r>
              <a:rPr lang="en" altLang="zh-CN" sz="1800" dirty="0">
                <a:effectLst/>
                <a:latin typeface="Constantia" panose="02030602050306030303" pitchFamily="18" charset="0"/>
              </a:rPr>
              <a:t>. </a:t>
            </a:r>
            <a:r>
              <a:rPr lang="en-US" altLang="zh-CN" sz="1800" dirty="0">
                <a:effectLst/>
                <a:latin typeface="Constantia" panose="02030602050306030303" pitchFamily="18" charset="0"/>
              </a:rPr>
              <a:t>——two</a:t>
            </a:r>
            <a:r>
              <a:rPr lang="zh-CN" altLang="en-US" sz="1800" dirty="0">
                <a:effectLst/>
                <a:latin typeface="Constantia" panose="02030602050306030303" pitchFamily="18" charset="0"/>
              </a:rPr>
              <a:t> </a:t>
            </a:r>
            <a:r>
              <a:rPr lang="en-US" altLang="zh-CN" sz="1800" dirty="0">
                <a:effectLst/>
                <a:latin typeface="Constantia" panose="02030602050306030303" pitchFamily="18" charset="0"/>
              </a:rPr>
              <a:t>dummy</a:t>
            </a:r>
            <a:r>
              <a:rPr lang="zh-CN" altLang="en-US" sz="1800" dirty="0">
                <a:effectLst/>
                <a:latin typeface="Constantia" panose="02030602050306030303" pitchFamily="18" charset="0"/>
              </a:rPr>
              <a:t> </a:t>
            </a:r>
            <a:r>
              <a:rPr lang="en-US" altLang="zh-CN" sz="1800" dirty="0">
                <a:effectLst/>
                <a:latin typeface="Constantia" panose="02030602050306030303" pitchFamily="18" charset="0"/>
              </a:rPr>
              <a:t>coded</a:t>
            </a:r>
            <a:r>
              <a:rPr lang="zh-CN" altLang="en-US" sz="1800" dirty="0">
                <a:effectLst/>
                <a:latin typeface="Constantia" panose="02030602050306030303" pitchFamily="18" charset="0"/>
              </a:rPr>
              <a:t> </a:t>
            </a:r>
            <a:r>
              <a:rPr lang="en-US" altLang="zh-CN" sz="1800" dirty="0">
                <a:effectLst/>
                <a:latin typeface="Constantia" panose="02030602050306030303" pitchFamily="18" charset="0"/>
              </a:rPr>
              <a:t>variables</a:t>
            </a:r>
          </a:p>
          <a:p>
            <a:r>
              <a:rPr lang="en-US" altLang="zh-CN" dirty="0">
                <a:latin typeface="Constantia" panose="02030602050306030303" pitchFamily="18" charset="0"/>
              </a:rPr>
              <a:t>Neither</a:t>
            </a:r>
            <a:r>
              <a:rPr lang="zh-CN" altLang="en-US" dirty="0">
                <a:latin typeface="Constantia" panose="02030602050306030303" pitchFamily="18" charset="0"/>
              </a:rPr>
              <a:t> </a:t>
            </a:r>
            <a:r>
              <a:rPr lang="en-US" altLang="zh-CN" dirty="0">
                <a:latin typeface="Constantia" panose="02030602050306030303" pitchFamily="18" charset="0"/>
              </a:rPr>
              <a:t>similarity</a:t>
            </a:r>
            <a:r>
              <a:rPr lang="zh-CN" altLang="en-US" dirty="0">
                <a:latin typeface="Constantia" panose="02030602050306030303" pitchFamily="18" charset="0"/>
              </a:rPr>
              <a:t> </a:t>
            </a:r>
            <a:r>
              <a:rPr lang="en-US" altLang="zh-CN" dirty="0">
                <a:latin typeface="Constantia" panose="02030602050306030303" pitchFamily="18" charset="0"/>
              </a:rPr>
              <a:t>nor</a:t>
            </a:r>
            <a:r>
              <a:rPr lang="zh-CN" altLang="en-US" dirty="0">
                <a:latin typeface="Constantia" panose="02030602050306030303" pitchFamily="18" charset="0"/>
              </a:rPr>
              <a:t> </a:t>
            </a:r>
            <a:r>
              <a:rPr lang="en-US" altLang="zh-CN" dirty="0">
                <a:latin typeface="Constantia" panose="02030602050306030303" pitchFamily="18" charset="0"/>
              </a:rPr>
              <a:t>deservedness</a:t>
            </a:r>
            <a:r>
              <a:rPr lang="zh-CN" altLang="en-US" dirty="0">
                <a:latin typeface="Constantia" panose="02030602050306030303" pitchFamily="18" charset="0"/>
              </a:rPr>
              <a:t> </a:t>
            </a:r>
            <a:r>
              <a:rPr lang="en-US" altLang="zh-CN" dirty="0">
                <a:latin typeface="Constantia" panose="02030602050306030303" pitchFamily="18" charset="0"/>
              </a:rPr>
              <a:t>mediated</a:t>
            </a:r>
            <a:r>
              <a:rPr lang="zh-CN" altLang="en-US" dirty="0">
                <a:latin typeface="Constantia" panose="02030602050306030303" pitchFamily="18" charset="0"/>
              </a:rPr>
              <a:t> </a:t>
            </a:r>
            <a:r>
              <a:rPr lang="en-US" altLang="zh-CN" dirty="0">
                <a:latin typeface="Constantia" panose="02030602050306030303" pitchFamily="18" charset="0"/>
              </a:rPr>
              <a:t>the</a:t>
            </a:r>
            <a:r>
              <a:rPr lang="zh-CN" altLang="en-US" dirty="0">
                <a:latin typeface="Constantia" panose="02030602050306030303" pitchFamily="18" charset="0"/>
              </a:rPr>
              <a:t> </a:t>
            </a:r>
            <a:r>
              <a:rPr lang="en-US" altLang="zh-CN" dirty="0">
                <a:latin typeface="Constantia" panose="02030602050306030303" pitchFamily="18" charset="0"/>
              </a:rPr>
              <a:t>difference</a:t>
            </a:r>
            <a:r>
              <a:rPr lang="zh-CN" altLang="en-US" dirty="0">
                <a:latin typeface="Constantia" panose="02030602050306030303" pitchFamily="18" charset="0"/>
              </a:rPr>
              <a:t> </a:t>
            </a:r>
            <a:r>
              <a:rPr lang="en-US" altLang="zh-CN" dirty="0">
                <a:latin typeface="Constantia" panose="02030602050306030303" pitchFamily="18" charset="0"/>
              </a:rPr>
              <a:t>between</a:t>
            </a:r>
            <a:r>
              <a:rPr lang="zh-CN" altLang="en-US" dirty="0">
                <a:latin typeface="Constantia" panose="02030602050306030303" pitchFamily="18" charset="0"/>
              </a:rPr>
              <a:t> </a:t>
            </a:r>
            <a:r>
              <a:rPr lang="en-US" altLang="zh-CN" dirty="0">
                <a:latin typeface="Constantia" panose="02030602050306030303" pitchFamily="18" charset="0"/>
              </a:rPr>
              <a:t>high</a:t>
            </a:r>
            <a:r>
              <a:rPr lang="zh-CN" altLang="en-US" dirty="0">
                <a:latin typeface="Constantia" panose="02030602050306030303" pitchFamily="18" charset="0"/>
              </a:rPr>
              <a:t> </a:t>
            </a:r>
            <a:r>
              <a:rPr lang="en-US" altLang="zh-CN" dirty="0">
                <a:latin typeface="Constantia" panose="02030602050306030303" pitchFamily="18" charset="0"/>
              </a:rPr>
              <a:t>and</a:t>
            </a:r>
            <a:r>
              <a:rPr lang="zh-CN" altLang="en-US" dirty="0">
                <a:latin typeface="Constantia" panose="02030602050306030303" pitchFamily="18" charset="0"/>
              </a:rPr>
              <a:t> </a:t>
            </a:r>
            <a:r>
              <a:rPr lang="en-US" altLang="zh-CN" dirty="0">
                <a:latin typeface="Constantia" panose="02030602050306030303" pitchFamily="18" charset="0"/>
              </a:rPr>
              <a:t>low</a:t>
            </a:r>
            <a:r>
              <a:rPr lang="zh-CN" altLang="en-US" dirty="0">
                <a:latin typeface="Constantia" panose="02030602050306030303" pitchFamily="18" charset="0"/>
              </a:rPr>
              <a:t> </a:t>
            </a:r>
            <a:r>
              <a:rPr lang="en-US" altLang="zh-CN" dirty="0">
                <a:latin typeface="Constantia" panose="02030602050306030303" pitchFamily="18" charset="0"/>
              </a:rPr>
              <a:t>class,(lower and</a:t>
            </a:r>
          </a:p>
          <a:p>
            <a:r>
              <a:rPr lang="en-US" altLang="zh-CN" dirty="0">
                <a:latin typeface="Constantia" panose="02030602050306030303" pitchFamily="18" charset="0"/>
              </a:rPr>
              <a:t>Higher class relative to middle is same)</a:t>
            </a:r>
          </a:p>
          <a:p>
            <a:r>
              <a:rPr lang="en-US" altLang="zh-CN" dirty="0">
                <a:latin typeface="Constantia" panose="02030602050306030303" pitchFamily="18" charset="0"/>
              </a:rPr>
              <a:t> </a:t>
            </a:r>
            <a:endParaRPr lang="en" altLang="zh-CN" dirty="0">
              <a:latin typeface="Constantia" panose="02030602050306030303" pitchFamily="18" charset="0"/>
            </a:endParaRPr>
          </a:p>
          <a:p>
            <a:endParaRPr lang="en" altLang="zh-CN" dirty="0">
              <a:solidFill>
                <a:srgbClr val="FF0000"/>
              </a:solidFill>
              <a:latin typeface="Constantia" panose="02030602050306030303" pitchFamily="18" charset="0"/>
            </a:endParaRPr>
          </a:p>
          <a:p>
            <a:endParaRPr kumimoji="1" lang="zh-CN" altLang="en-US" dirty="0"/>
          </a:p>
        </p:txBody>
      </p:sp>
      <p:sp>
        <p:nvSpPr>
          <p:cNvPr id="14" name="操作按钮: 前进或下一个 13">
            <a:hlinkClick r:id="rId4" action="ppaction://hlinksldjump" highlightClick="1"/>
            <a:extLst>
              <a:ext uri="{FF2B5EF4-FFF2-40B4-BE49-F238E27FC236}">
                <a16:creationId xmlns:a16="http://schemas.microsoft.com/office/drawing/2014/main" id="{8ED3AF1D-17C5-B3EA-12F2-9ED42712BDC3}"/>
              </a:ext>
            </a:extLst>
          </p:cNvPr>
          <p:cNvSpPr/>
          <p:nvPr/>
        </p:nvSpPr>
        <p:spPr>
          <a:xfrm>
            <a:off x="10197592" y="4952662"/>
            <a:ext cx="636016" cy="485001"/>
          </a:xfrm>
          <a:prstGeom prst="actionButtonForwardNex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2470338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3D1435-28AD-2BA9-E9C1-6151CA4CC0C7}"/>
              </a:ext>
            </a:extLst>
          </p:cNvPr>
          <p:cNvSpPr>
            <a:spLocks noGrp="1"/>
          </p:cNvSpPr>
          <p:nvPr>
            <p:ph type="title"/>
          </p:nvPr>
        </p:nvSpPr>
        <p:spPr>
          <a:xfrm>
            <a:off x="2116834" y="604856"/>
            <a:ext cx="7958331" cy="1077229"/>
          </a:xfrm>
        </p:spPr>
        <p:txBody>
          <a:bodyPr/>
          <a:lstStyle/>
          <a:p>
            <a:r>
              <a:rPr kumimoji="1" lang="zh-CN" altLang="en-US" dirty="0"/>
              <a:t>虚拟编码变量</a:t>
            </a:r>
          </a:p>
        </p:txBody>
      </p:sp>
      <p:sp>
        <p:nvSpPr>
          <p:cNvPr id="3" name="内容占位符 2">
            <a:extLst>
              <a:ext uri="{FF2B5EF4-FFF2-40B4-BE49-F238E27FC236}">
                <a16:creationId xmlns:a16="http://schemas.microsoft.com/office/drawing/2014/main" id="{B0C5F703-108D-097A-B86F-B8FF6B4FA4B9}"/>
              </a:ext>
            </a:extLst>
          </p:cNvPr>
          <p:cNvSpPr>
            <a:spLocks noGrp="1"/>
          </p:cNvSpPr>
          <p:nvPr>
            <p:ph idx="1"/>
          </p:nvPr>
        </p:nvSpPr>
        <p:spPr>
          <a:xfrm>
            <a:off x="1621861" y="1430086"/>
            <a:ext cx="7796540" cy="3997828"/>
          </a:xfrm>
        </p:spPr>
        <p:txBody>
          <a:bodyPr>
            <a:normAutofit lnSpcReduction="10000"/>
          </a:bodyPr>
          <a:lstStyle/>
          <a:p>
            <a:r>
              <a:rPr lang="zh-CN" altLang="en-US" b="0" i="0" u="none" strike="noStrike" dirty="0">
                <a:effectLst/>
                <a:latin typeface="-apple-system"/>
              </a:rPr>
              <a:t>在一元或者多元线性回归中，因变量是连续变量（如对某件商品的购买意愿），如果自变量是分类变量（商品的颜色）时（如</a:t>
            </a:r>
            <a:r>
              <a:rPr lang="en-US" altLang="zh-CN" b="0" i="0" u="none" strike="noStrike" dirty="0">
                <a:effectLst/>
                <a:latin typeface="-apple-system"/>
              </a:rPr>
              <a:t>1=</a:t>
            </a:r>
            <a:r>
              <a:rPr lang="zh-CN" altLang="en-US" b="0" i="0" u="none" strike="noStrike" dirty="0">
                <a:effectLst/>
                <a:latin typeface="-apple-system"/>
              </a:rPr>
              <a:t>红色，</a:t>
            </a:r>
            <a:r>
              <a:rPr lang="en-US" altLang="zh-CN" b="0" i="0" u="none" strike="noStrike" dirty="0">
                <a:effectLst/>
                <a:latin typeface="-apple-system"/>
              </a:rPr>
              <a:t>2=</a:t>
            </a:r>
            <a:r>
              <a:rPr lang="zh-CN" altLang="en-US" b="0" i="0" u="none" strike="noStrike" dirty="0">
                <a:effectLst/>
                <a:latin typeface="-apple-system"/>
              </a:rPr>
              <a:t>蓝色，</a:t>
            </a:r>
            <a:r>
              <a:rPr lang="en-US" altLang="zh-CN" b="0" i="0" u="none" strike="noStrike" dirty="0">
                <a:effectLst/>
                <a:latin typeface="-apple-system"/>
              </a:rPr>
              <a:t>3=</a:t>
            </a:r>
            <a:r>
              <a:rPr lang="zh-CN" altLang="en-US" b="0" i="0" u="none" strike="noStrike" dirty="0">
                <a:effectLst/>
                <a:latin typeface="-apple-system"/>
              </a:rPr>
              <a:t>绿色），将其直接带入回归方程中，假设自变量的回归系数显著，为</a:t>
            </a:r>
            <a:r>
              <a:rPr lang="en-US" altLang="zh-CN" b="0" i="0" u="none" strike="noStrike" dirty="0">
                <a:effectLst/>
                <a:latin typeface="-apple-system"/>
              </a:rPr>
              <a:t>0.5</a:t>
            </a:r>
            <a:r>
              <a:rPr lang="zh-CN" altLang="en-US" b="0" i="0" u="none" strike="noStrike" dirty="0">
                <a:effectLst/>
                <a:latin typeface="-apple-system"/>
              </a:rPr>
              <a:t>，此时的结果是无法解释的，该结果表明自变量每提高一个单位，因变量提高</a:t>
            </a:r>
            <a:r>
              <a:rPr lang="en-US" altLang="zh-CN" b="0" i="0" u="none" strike="noStrike" dirty="0">
                <a:effectLst/>
                <a:latin typeface="-apple-system"/>
              </a:rPr>
              <a:t>0.5</a:t>
            </a:r>
            <a:r>
              <a:rPr lang="zh-CN" altLang="en-US" b="0" i="0" u="none" strike="noStrike" dirty="0">
                <a:effectLst/>
                <a:latin typeface="-apple-system"/>
              </a:rPr>
              <a:t>个单位，但是此时自变量提高一个单位是没有意义的，在面对这种情况时，常用的做法是对分类自变量进行重新编码。</a:t>
            </a:r>
            <a:endParaRPr lang="en-US" altLang="zh-CN" b="0" i="0" u="none" strike="noStrike" dirty="0">
              <a:effectLst/>
              <a:latin typeface="-apple-system"/>
            </a:endParaRPr>
          </a:p>
          <a:p>
            <a:r>
              <a:rPr lang="zh-CN" altLang="en-US" b="0" i="0" u="none" strike="noStrike" dirty="0">
                <a:effectLst/>
                <a:latin typeface="-apple-system"/>
              </a:rPr>
              <a:t>当自变量有</a:t>
            </a:r>
            <a:r>
              <a:rPr lang="en" altLang="zh-CN" b="0" i="0" u="none" strike="noStrike" dirty="0">
                <a:effectLst/>
                <a:latin typeface="-apple-system"/>
              </a:rPr>
              <a:t>n</a:t>
            </a:r>
            <a:r>
              <a:rPr lang="zh-CN" altLang="en-US" b="0" i="0" u="none" strike="noStrike" dirty="0">
                <a:effectLst/>
                <a:latin typeface="-apple-system"/>
              </a:rPr>
              <a:t>个水平时，需要构建</a:t>
            </a:r>
            <a:r>
              <a:rPr lang="en" altLang="zh-CN" b="0" i="0" u="none" strike="noStrike" dirty="0">
                <a:effectLst/>
                <a:latin typeface="-apple-system"/>
              </a:rPr>
              <a:t>n-1</a:t>
            </a:r>
            <a:r>
              <a:rPr lang="zh-CN" altLang="en-US" b="0" i="0" u="none" strike="noStrike" dirty="0">
                <a:effectLst/>
                <a:latin typeface="-apple-system"/>
              </a:rPr>
              <a:t>个虚拟变量，其中自变量的某一个水平为对照组，其在</a:t>
            </a:r>
            <a:r>
              <a:rPr lang="en" altLang="zh-CN" b="0" i="0" u="none" strike="noStrike" dirty="0">
                <a:effectLst/>
                <a:latin typeface="-apple-system"/>
              </a:rPr>
              <a:t>n-1</a:t>
            </a:r>
            <a:r>
              <a:rPr lang="zh-CN" altLang="en-US" b="0" i="0" u="none" strike="noStrike" dirty="0">
                <a:effectLst/>
                <a:latin typeface="-apple-system"/>
              </a:rPr>
              <a:t>个虚拟变量上的取值均为</a:t>
            </a:r>
            <a:r>
              <a:rPr lang="en-US" altLang="zh-CN" b="0" i="0" u="none" strike="noStrike" dirty="0">
                <a:effectLst/>
                <a:latin typeface="-apple-system"/>
              </a:rPr>
              <a:t>0</a:t>
            </a:r>
            <a:r>
              <a:rPr lang="zh-CN" altLang="en-US" b="0" i="0" u="none" strike="noStrike" dirty="0">
                <a:effectLst/>
                <a:latin typeface="-apple-system"/>
              </a:rPr>
              <a:t>，自变量的其他水平分别仅在</a:t>
            </a:r>
            <a:r>
              <a:rPr lang="en-US" altLang="zh-CN" b="0" i="0" u="none" strike="noStrike" dirty="0">
                <a:effectLst/>
                <a:latin typeface="-apple-system"/>
              </a:rPr>
              <a:t>1</a:t>
            </a:r>
            <a:r>
              <a:rPr lang="zh-CN" altLang="en-US" b="0" i="0" u="none" strike="noStrike" dirty="0">
                <a:effectLst/>
                <a:latin typeface="-apple-system"/>
              </a:rPr>
              <a:t>个虚拟变量上取值为</a:t>
            </a:r>
            <a:r>
              <a:rPr lang="en-US" altLang="zh-CN" b="0" i="0" u="none" strike="noStrike" dirty="0">
                <a:effectLst/>
                <a:latin typeface="-apple-system"/>
              </a:rPr>
              <a:t>1</a:t>
            </a:r>
            <a:r>
              <a:rPr lang="zh-CN" altLang="en-US" b="0" i="0" u="none" strike="noStrike" dirty="0">
                <a:effectLst/>
                <a:latin typeface="-apple-system"/>
              </a:rPr>
              <a:t>，其他</a:t>
            </a:r>
            <a:r>
              <a:rPr lang="en" altLang="zh-CN" b="0" i="0" u="none" strike="noStrike" dirty="0">
                <a:effectLst/>
                <a:latin typeface="-apple-system"/>
              </a:rPr>
              <a:t>n</a:t>
            </a:r>
            <a:r>
              <a:rPr lang="zh-CN" altLang="en-US" b="0" i="0" u="none" strike="noStrike" dirty="0">
                <a:effectLst/>
                <a:latin typeface="-apple-system"/>
              </a:rPr>
              <a:t>个虚拟变量取值为</a:t>
            </a:r>
            <a:r>
              <a:rPr lang="en-US" altLang="zh-CN" b="0" i="0" u="none" strike="noStrike" dirty="0">
                <a:effectLst/>
                <a:highlight>
                  <a:srgbClr val="C0C0C0"/>
                </a:highlight>
                <a:latin typeface="-apple-system"/>
              </a:rPr>
              <a:t>0</a:t>
            </a:r>
            <a:endParaRPr kumimoji="1" lang="zh-CN" altLang="en-US" dirty="0">
              <a:highlight>
                <a:srgbClr val="C0C0C0"/>
              </a:highlight>
            </a:endParaRPr>
          </a:p>
        </p:txBody>
      </p:sp>
    </p:spTree>
    <p:extLst>
      <p:ext uri="{BB962C8B-B14F-4D97-AF65-F5344CB8AC3E}">
        <p14:creationId xmlns:p14="http://schemas.microsoft.com/office/powerpoint/2010/main" val="2002238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008615-5D56-8E07-6E46-941239B90CED}"/>
              </a:ext>
            </a:extLst>
          </p:cNvPr>
          <p:cNvSpPr>
            <a:spLocks noGrp="1"/>
          </p:cNvSpPr>
          <p:nvPr>
            <p:ph type="title"/>
          </p:nvPr>
        </p:nvSpPr>
        <p:spPr>
          <a:xfrm>
            <a:off x="2532295" y="529760"/>
            <a:ext cx="7958331" cy="1077229"/>
          </a:xfrm>
        </p:spPr>
        <p:txBody>
          <a:bodyPr/>
          <a:lstStyle/>
          <a:p>
            <a:pPr algn="l"/>
            <a:r>
              <a:rPr kumimoji="1" lang="en-US" altLang="zh-CN" dirty="0">
                <a:solidFill>
                  <a:schemeClr val="tx2"/>
                </a:solidFill>
              </a:rPr>
              <a:t>Study</a:t>
            </a:r>
            <a:r>
              <a:rPr kumimoji="1" lang="zh-CN" altLang="en-US" dirty="0">
                <a:solidFill>
                  <a:schemeClr val="tx2"/>
                </a:solidFill>
              </a:rPr>
              <a:t> </a:t>
            </a:r>
            <a:r>
              <a:rPr kumimoji="1" lang="en-US" altLang="zh-CN" dirty="0">
                <a:solidFill>
                  <a:schemeClr val="tx2"/>
                </a:solidFill>
              </a:rPr>
              <a:t>3:adding</a:t>
            </a:r>
            <a:r>
              <a:rPr kumimoji="1" lang="zh-CN" altLang="en-US" dirty="0">
                <a:solidFill>
                  <a:schemeClr val="tx2"/>
                </a:solidFill>
              </a:rPr>
              <a:t> </a:t>
            </a:r>
            <a:r>
              <a:rPr kumimoji="1" lang="en-US" altLang="zh-CN" dirty="0">
                <a:solidFill>
                  <a:schemeClr val="tx2"/>
                </a:solidFill>
              </a:rPr>
              <a:t>middle</a:t>
            </a:r>
            <a:r>
              <a:rPr kumimoji="1" lang="zh-CN" altLang="en-US" dirty="0">
                <a:solidFill>
                  <a:schemeClr val="tx2"/>
                </a:solidFill>
              </a:rPr>
              <a:t> </a:t>
            </a:r>
            <a:r>
              <a:rPr kumimoji="1" lang="en-US" altLang="zh-CN" dirty="0">
                <a:solidFill>
                  <a:schemeClr val="tx2"/>
                </a:solidFill>
              </a:rPr>
              <a:t>class</a:t>
            </a:r>
            <a:endParaRPr kumimoji="1" lang="zh-CN" altLang="en-US" dirty="0">
              <a:solidFill>
                <a:schemeClr val="tx2"/>
              </a:solidFill>
            </a:endParaRPr>
          </a:p>
        </p:txBody>
      </p:sp>
      <p:sp>
        <p:nvSpPr>
          <p:cNvPr id="3" name="内容占位符 2">
            <a:extLst>
              <a:ext uri="{FF2B5EF4-FFF2-40B4-BE49-F238E27FC236}">
                <a16:creationId xmlns:a16="http://schemas.microsoft.com/office/drawing/2014/main" id="{4310634B-759E-D225-A6D6-75A90DFD2B0E}"/>
              </a:ext>
            </a:extLst>
          </p:cNvPr>
          <p:cNvSpPr>
            <a:spLocks noGrp="1"/>
          </p:cNvSpPr>
          <p:nvPr>
            <p:ph idx="1"/>
          </p:nvPr>
        </p:nvSpPr>
        <p:spPr>
          <a:xfrm>
            <a:off x="2192169" y="1822174"/>
            <a:ext cx="7807661" cy="5035826"/>
          </a:xfrm>
        </p:spPr>
        <p:txBody>
          <a:bodyPr>
            <a:normAutofit fontScale="85000" lnSpcReduction="10000"/>
          </a:bodyPr>
          <a:lstStyle/>
          <a:p>
            <a:pPr algn="just"/>
            <a:r>
              <a:rPr kumimoji="1" lang="en-US" altLang="zh-CN" dirty="0">
                <a:solidFill>
                  <a:srgbClr val="FF0000"/>
                </a:solidFill>
                <a:latin typeface="Constantia" panose="02030602050306030303" pitchFamily="18" charset="0"/>
              </a:rPr>
              <a:t>Aim</a:t>
            </a:r>
            <a:r>
              <a:rPr kumimoji="1" lang="zh-CN" altLang="en-US" dirty="0">
                <a:solidFill>
                  <a:srgbClr val="FF0000"/>
                </a:solidFill>
                <a:latin typeface="Constantia" panose="02030602050306030303" pitchFamily="18" charset="0"/>
              </a:rPr>
              <a:t>：</a:t>
            </a:r>
            <a:r>
              <a:rPr kumimoji="1" lang="en-US" altLang="zh-CN" dirty="0">
                <a:latin typeface="Constantia" panose="02030602050306030303" pitchFamily="18" charset="0"/>
              </a:rPr>
              <a:t>how</a:t>
            </a:r>
            <a:r>
              <a:rPr kumimoji="1" lang="zh-CN" altLang="en-US" dirty="0">
                <a:solidFill>
                  <a:srgbClr val="FF0000"/>
                </a:solidFill>
                <a:latin typeface="Constantia" panose="02030602050306030303" pitchFamily="18" charset="0"/>
              </a:rPr>
              <a:t> </a:t>
            </a:r>
            <a:r>
              <a:rPr kumimoji="1" lang="en-US" altLang="zh-CN" dirty="0" err="1">
                <a:latin typeface="Constantia" panose="02030602050306030303" pitchFamily="18" charset="0"/>
              </a:rPr>
              <a:t>prosociality</a:t>
            </a:r>
            <a:r>
              <a:rPr kumimoji="1" lang="zh-CN" altLang="en-US" dirty="0">
                <a:latin typeface="Constantia" panose="02030602050306030303" pitchFamily="18" charset="0"/>
              </a:rPr>
              <a:t> </a:t>
            </a:r>
            <a:r>
              <a:rPr kumimoji="1" lang="en-US" altLang="zh-CN" dirty="0">
                <a:latin typeface="Constantia" panose="02030602050306030303" pitchFamily="18" charset="0"/>
              </a:rPr>
              <a:t>toward</a:t>
            </a:r>
            <a:r>
              <a:rPr kumimoji="1" lang="zh-CN" altLang="en-US" dirty="0">
                <a:latin typeface="Constantia" panose="02030602050306030303" pitchFamily="18" charset="0"/>
              </a:rPr>
              <a:t> </a:t>
            </a:r>
            <a:r>
              <a:rPr kumimoji="1" lang="en-US" altLang="zh-CN" dirty="0">
                <a:latin typeface="Constantia" panose="02030602050306030303" pitchFamily="18" charset="0"/>
              </a:rPr>
              <a:t>middle</a:t>
            </a:r>
            <a:r>
              <a:rPr kumimoji="1" lang="zh-CN" altLang="en-US" dirty="0">
                <a:latin typeface="Constantia" panose="02030602050306030303" pitchFamily="18" charset="0"/>
              </a:rPr>
              <a:t> </a:t>
            </a:r>
            <a:r>
              <a:rPr kumimoji="1" lang="en-US" altLang="zh-CN" dirty="0">
                <a:latin typeface="Constantia" panose="02030602050306030303" pitchFamily="18" charset="0"/>
              </a:rPr>
              <a:t>class</a:t>
            </a:r>
            <a:r>
              <a:rPr kumimoji="1" lang="zh-CN" altLang="en-US" dirty="0">
                <a:latin typeface="Constantia" panose="02030602050306030303" pitchFamily="18" charset="0"/>
              </a:rPr>
              <a:t> </a:t>
            </a:r>
            <a:r>
              <a:rPr kumimoji="1" lang="en-US" altLang="zh-CN" dirty="0">
                <a:latin typeface="Constantia" panose="02030602050306030303" pitchFamily="18" charset="0"/>
              </a:rPr>
              <a:t>targets</a:t>
            </a:r>
            <a:r>
              <a:rPr kumimoji="1" lang="zh-CN" altLang="en-US" dirty="0">
                <a:latin typeface="Constantia" panose="02030602050306030303" pitchFamily="18" charset="0"/>
              </a:rPr>
              <a:t>；</a:t>
            </a:r>
            <a:r>
              <a:rPr kumimoji="1" lang="en-US" altLang="zh-CN" dirty="0">
                <a:latin typeface="Constantia" panose="02030602050306030303" pitchFamily="18" charset="0"/>
              </a:rPr>
              <a:t>only</a:t>
            </a:r>
            <a:r>
              <a:rPr kumimoji="1" lang="zh-CN" altLang="en-US" dirty="0">
                <a:latin typeface="Constantia" panose="02030602050306030303" pitchFamily="18" charset="0"/>
              </a:rPr>
              <a:t> </a:t>
            </a:r>
            <a:r>
              <a:rPr kumimoji="1" lang="en-US" altLang="zh-CN" dirty="0">
                <a:latin typeface="Constantia" panose="02030602050306030303" pitchFamily="18" charset="0"/>
              </a:rPr>
              <a:t>providing</a:t>
            </a:r>
            <a:r>
              <a:rPr kumimoji="1" lang="zh-CN" altLang="en-US" dirty="0">
                <a:latin typeface="Constantia" panose="02030602050306030303" pitchFamily="18" charset="0"/>
              </a:rPr>
              <a:t> </a:t>
            </a:r>
            <a:r>
              <a:rPr kumimoji="1" lang="en-US" altLang="zh-CN" dirty="0">
                <a:latin typeface="Constantia" panose="02030602050306030303" pitchFamily="18" charset="0"/>
              </a:rPr>
              <a:t>participants</a:t>
            </a:r>
            <a:r>
              <a:rPr kumimoji="1" lang="zh-CN" altLang="en-US" dirty="0">
                <a:latin typeface="Constantia" panose="02030602050306030303" pitchFamily="18" charset="0"/>
              </a:rPr>
              <a:t> </a:t>
            </a:r>
            <a:r>
              <a:rPr kumimoji="1" lang="en-US" altLang="zh-CN" dirty="0">
                <a:latin typeface="Constantia" panose="02030602050306030303" pitchFamily="18" charset="0"/>
              </a:rPr>
              <a:t>with</a:t>
            </a:r>
            <a:r>
              <a:rPr kumimoji="1" lang="zh-CN" altLang="en-US" dirty="0">
                <a:latin typeface="Constantia" panose="02030602050306030303" pitchFamily="18" charset="0"/>
              </a:rPr>
              <a:t> </a:t>
            </a:r>
            <a:r>
              <a:rPr kumimoji="1" lang="en-US" altLang="zh-CN" dirty="0">
                <a:latin typeface="Constantia" panose="02030602050306030303" pitchFamily="18" charset="0"/>
              </a:rPr>
              <a:t>only</a:t>
            </a:r>
            <a:r>
              <a:rPr kumimoji="1" lang="zh-CN" altLang="en-US" dirty="0">
                <a:latin typeface="Constantia" panose="02030602050306030303" pitchFamily="18" charset="0"/>
              </a:rPr>
              <a:t> </a:t>
            </a:r>
            <a:r>
              <a:rPr kumimoji="1" lang="en-US" altLang="zh-CN" dirty="0">
                <a:latin typeface="Constantia" panose="02030602050306030303" pitchFamily="18" charset="0"/>
              </a:rPr>
              <a:t>their</a:t>
            </a:r>
            <a:r>
              <a:rPr kumimoji="1" lang="zh-CN" altLang="en-US" dirty="0">
                <a:latin typeface="Constantia" panose="02030602050306030303" pitchFamily="18" charset="0"/>
              </a:rPr>
              <a:t> </a:t>
            </a:r>
            <a:r>
              <a:rPr kumimoji="1" lang="en-US" altLang="zh-CN" dirty="0">
                <a:latin typeface="Constantia" panose="02030602050306030303" pitchFamily="18" charset="0"/>
              </a:rPr>
              <a:t>target’s position on the social class ladder.</a:t>
            </a:r>
          </a:p>
          <a:p>
            <a:pPr algn="just"/>
            <a:r>
              <a:rPr kumimoji="1" lang="en-US" altLang="zh-CN" dirty="0">
                <a:solidFill>
                  <a:srgbClr val="FF0000"/>
                </a:solidFill>
                <a:latin typeface="Constantia" panose="02030602050306030303" pitchFamily="18" charset="0"/>
              </a:rPr>
              <a:t>Participants</a:t>
            </a:r>
            <a:r>
              <a:rPr kumimoji="1" lang="en-US" altLang="zh-CN" dirty="0">
                <a:latin typeface="Constantia" panose="02030602050306030303" pitchFamily="18" charset="0"/>
              </a:rPr>
              <a:t>:450(238male,18~77years </a:t>
            </a:r>
            <a:r>
              <a:rPr kumimoji="1" lang="en-US" altLang="zh-CN" dirty="0" err="1">
                <a:latin typeface="Constantia" panose="02030602050306030303" pitchFamily="18" charset="0"/>
              </a:rPr>
              <a:t>old,Mage</a:t>
            </a:r>
            <a:r>
              <a:rPr kumimoji="1" lang="en-US" altLang="zh-CN" dirty="0">
                <a:latin typeface="Constantia" panose="02030602050306030303" pitchFamily="18" charset="0"/>
              </a:rPr>
              <a:t>=34.54,sd=11.49)</a:t>
            </a:r>
          </a:p>
          <a:p>
            <a:pPr algn="just"/>
            <a:r>
              <a:rPr kumimoji="1" lang="en-US" altLang="zh-CN" dirty="0">
                <a:solidFill>
                  <a:srgbClr val="FF0000"/>
                </a:solidFill>
                <a:latin typeface="Constantia" panose="02030602050306030303" pitchFamily="18" charset="0"/>
              </a:rPr>
              <a:t>Social class and </a:t>
            </a:r>
            <a:r>
              <a:rPr kumimoji="1" lang="en-US" altLang="zh-CN" dirty="0" err="1">
                <a:solidFill>
                  <a:srgbClr val="FF0000"/>
                </a:solidFill>
                <a:latin typeface="Constantia" panose="02030602050306030303" pitchFamily="18" charset="0"/>
              </a:rPr>
              <a:t>prosociality</a:t>
            </a:r>
            <a:r>
              <a:rPr kumimoji="1" lang="en-US" altLang="zh-CN" dirty="0">
                <a:solidFill>
                  <a:srgbClr val="FF0000"/>
                </a:solidFill>
                <a:latin typeface="Constantia" panose="02030602050306030303" pitchFamily="18" charset="0"/>
              </a:rPr>
              <a:t> </a:t>
            </a:r>
            <a:r>
              <a:rPr kumimoji="1" lang="en-US" altLang="zh-CN" dirty="0">
                <a:latin typeface="Constantia" panose="02030602050306030303" pitchFamily="18" charset="0"/>
              </a:rPr>
              <a:t>: limited measures of </a:t>
            </a:r>
            <a:r>
              <a:rPr kumimoji="1" lang="en-US" altLang="zh-CN" dirty="0" err="1">
                <a:latin typeface="Constantia" panose="02030602050306030303" pitchFamily="18" charset="0"/>
              </a:rPr>
              <a:t>prosociality</a:t>
            </a:r>
            <a:r>
              <a:rPr kumimoji="1" lang="en-US" altLang="zh-CN" dirty="0">
                <a:latin typeface="Constantia" panose="02030602050306030303" pitchFamily="18" charset="0"/>
              </a:rPr>
              <a:t> to SVO and social mindfulness.</a:t>
            </a:r>
          </a:p>
          <a:p>
            <a:pPr algn="just"/>
            <a:r>
              <a:rPr kumimoji="1" lang="en-US" altLang="zh-CN" dirty="0">
                <a:solidFill>
                  <a:srgbClr val="FF0000"/>
                </a:solidFill>
                <a:latin typeface="Constantia" panose="02030602050306030303" pitchFamily="18" charset="0"/>
              </a:rPr>
              <a:t>Social mindfulness</a:t>
            </a:r>
            <a:r>
              <a:rPr kumimoji="1" lang="en-US" altLang="zh-CN" dirty="0">
                <a:latin typeface="Constantia" panose="02030602050306030303" pitchFamily="18" charset="0"/>
              </a:rPr>
              <a:t>:1.only described target’s position on </a:t>
            </a:r>
            <a:r>
              <a:rPr kumimoji="1" lang="en-US" altLang="zh-CN" dirty="0" err="1">
                <a:latin typeface="Constantia" panose="02030602050306030303" pitchFamily="18" charset="0"/>
              </a:rPr>
              <a:t>theSES</a:t>
            </a:r>
            <a:r>
              <a:rPr kumimoji="1" lang="en-US" altLang="zh-CN" dirty="0">
                <a:latin typeface="Constantia" panose="02030602050306030303" pitchFamily="18" charset="0"/>
              </a:rPr>
              <a:t>-ladder and complemented by a picture of the ladder.</a:t>
            </a:r>
          </a:p>
          <a:p>
            <a:pPr marL="0" indent="0" algn="just">
              <a:buNone/>
            </a:pPr>
            <a:r>
              <a:rPr kumimoji="1" lang="en-US" altLang="zh-CN" dirty="0">
                <a:latin typeface="Constantia" panose="02030602050306030303" pitchFamily="18" charset="0"/>
              </a:rPr>
              <a:t>        2.participants randomly assigned to one of three conditions(</a:t>
            </a:r>
            <a:r>
              <a:rPr kumimoji="1" lang="en-US" altLang="zh-CN" dirty="0" err="1">
                <a:latin typeface="Constantia" panose="02030602050306030303" pitchFamily="18" charset="0"/>
              </a:rPr>
              <a:t>higher,lower,middle</a:t>
            </a:r>
            <a:r>
              <a:rPr kumimoji="1" lang="en-US" altLang="zh-CN" dirty="0">
                <a:latin typeface="Constantia" panose="02030602050306030303" pitchFamily="18" charset="0"/>
              </a:rPr>
              <a:t>) </a:t>
            </a:r>
          </a:p>
          <a:p>
            <a:pPr marL="0" indent="0" algn="just">
              <a:buNone/>
            </a:pPr>
            <a:r>
              <a:rPr kumimoji="1" lang="en-US" altLang="zh-CN" dirty="0">
                <a:latin typeface="Constantia" panose="02030602050306030303" pitchFamily="18" charset="0"/>
              </a:rPr>
              <a:t>       3.manipulation check:</a:t>
            </a:r>
            <a:r>
              <a:rPr lang="en" altLang="zh-CN" sz="1800" dirty="0">
                <a:effectLst/>
                <a:latin typeface="Constantia" panose="02030602050306030303" pitchFamily="18" charset="0"/>
              </a:rPr>
              <a:t>Participants then estimated the target's house- hold income, employment (yes/no, and if yes, desirability of the job), education level (college degree yes/no, and if yes, prestige of the university), the car he drives (old and beat up – new and fancy), and the neighborhood he lives in (not so nice – very nice) </a:t>
            </a:r>
            <a:endParaRPr lang="en" altLang="zh-CN" dirty="0">
              <a:latin typeface="Constantia" panose="02030602050306030303" pitchFamily="18" charset="0"/>
            </a:endParaRPr>
          </a:p>
          <a:p>
            <a:pPr algn="just"/>
            <a:endParaRPr kumimoji="1" lang="en-US" altLang="zh-CN" dirty="0">
              <a:latin typeface="Constantia" panose="02030602050306030303" pitchFamily="18" charset="0"/>
            </a:endParaRPr>
          </a:p>
          <a:p>
            <a:endParaRPr kumimoji="1" lang="zh-CN" altLang="en-US" dirty="0"/>
          </a:p>
        </p:txBody>
      </p:sp>
    </p:spTree>
    <p:extLst>
      <p:ext uri="{BB962C8B-B14F-4D97-AF65-F5344CB8AC3E}">
        <p14:creationId xmlns:p14="http://schemas.microsoft.com/office/powerpoint/2010/main" val="10105184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2219E7-76DE-23F8-75B8-E8593B10FEA7}"/>
              </a:ext>
            </a:extLst>
          </p:cNvPr>
          <p:cNvSpPr>
            <a:spLocks noGrp="1"/>
          </p:cNvSpPr>
          <p:nvPr>
            <p:ph type="title"/>
          </p:nvPr>
        </p:nvSpPr>
        <p:spPr/>
        <p:txBody>
          <a:bodyPr/>
          <a:lstStyle/>
          <a:p>
            <a:pPr algn="l"/>
            <a:r>
              <a:rPr kumimoji="1" lang="en-US" altLang="zh-CN" dirty="0">
                <a:solidFill>
                  <a:schemeClr val="tx2"/>
                </a:solidFill>
              </a:rPr>
              <a:t>result</a:t>
            </a:r>
            <a:endParaRPr kumimoji="1" lang="zh-CN" altLang="en-US" dirty="0">
              <a:solidFill>
                <a:schemeClr val="tx2"/>
              </a:solidFill>
            </a:endParaRPr>
          </a:p>
        </p:txBody>
      </p:sp>
      <p:sp>
        <p:nvSpPr>
          <p:cNvPr id="4" name="文本框 3">
            <a:extLst>
              <a:ext uri="{FF2B5EF4-FFF2-40B4-BE49-F238E27FC236}">
                <a16:creationId xmlns:a16="http://schemas.microsoft.com/office/drawing/2014/main" id="{F2AC5C43-2D27-A641-B241-48D9675FBCAA}"/>
              </a:ext>
            </a:extLst>
          </p:cNvPr>
          <p:cNvSpPr txBox="1"/>
          <p:nvPr/>
        </p:nvSpPr>
        <p:spPr>
          <a:xfrm>
            <a:off x="1258956" y="1773419"/>
            <a:ext cx="8521148" cy="646331"/>
          </a:xfrm>
          <a:prstGeom prst="rect">
            <a:avLst/>
          </a:prstGeom>
          <a:noFill/>
        </p:spPr>
        <p:txBody>
          <a:bodyPr wrap="square" rtlCol="0">
            <a:spAutoFit/>
          </a:bodyPr>
          <a:lstStyle/>
          <a:p>
            <a:r>
              <a:rPr kumimoji="1" lang="en-US" altLang="zh-CN" dirty="0">
                <a:solidFill>
                  <a:srgbClr val="FF0000"/>
                </a:solidFill>
                <a:latin typeface="Constantia" panose="02030602050306030303" pitchFamily="18" charset="0"/>
              </a:rPr>
              <a:t>manipulation check </a:t>
            </a:r>
            <a:r>
              <a:rPr kumimoji="1" lang="en-US" altLang="zh-CN" dirty="0">
                <a:latin typeface="Constantia" panose="02030602050306030303" pitchFamily="18" charset="0"/>
              </a:rPr>
              <a:t>:manipulation indeed conveyed the target’s social class in the intended manner.</a:t>
            </a:r>
            <a:endParaRPr kumimoji="1" lang="zh-CN" altLang="en-US" dirty="0">
              <a:latin typeface="Constantia" panose="02030602050306030303" pitchFamily="18" charset="0"/>
            </a:endParaRPr>
          </a:p>
        </p:txBody>
      </p:sp>
      <p:pic>
        <p:nvPicPr>
          <p:cNvPr id="5" name="图片 4">
            <a:extLst>
              <a:ext uri="{FF2B5EF4-FFF2-40B4-BE49-F238E27FC236}">
                <a16:creationId xmlns:a16="http://schemas.microsoft.com/office/drawing/2014/main" id="{63EC06BA-43D5-57C8-F339-1CE877DA0C72}"/>
              </a:ext>
            </a:extLst>
          </p:cNvPr>
          <p:cNvPicPr>
            <a:picLocks noChangeAspect="1"/>
          </p:cNvPicPr>
          <p:nvPr/>
        </p:nvPicPr>
        <p:blipFill>
          <a:blip r:embed="rId2"/>
          <a:stretch>
            <a:fillRect/>
          </a:stretch>
        </p:blipFill>
        <p:spPr>
          <a:xfrm>
            <a:off x="1311965" y="2531616"/>
            <a:ext cx="3416300" cy="1498600"/>
          </a:xfrm>
          <a:prstGeom prst="rect">
            <a:avLst/>
          </a:prstGeom>
        </p:spPr>
      </p:pic>
      <p:sp>
        <p:nvSpPr>
          <p:cNvPr id="6" name="文本框 5">
            <a:extLst>
              <a:ext uri="{FF2B5EF4-FFF2-40B4-BE49-F238E27FC236}">
                <a16:creationId xmlns:a16="http://schemas.microsoft.com/office/drawing/2014/main" id="{4567A9CC-5C7B-AFEB-57B5-FD5DC9A9738B}"/>
              </a:ext>
            </a:extLst>
          </p:cNvPr>
          <p:cNvSpPr txBox="1"/>
          <p:nvPr/>
        </p:nvSpPr>
        <p:spPr>
          <a:xfrm>
            <a:off x="1311965" y="4142082"/>
            <a:ext cx="8984974" cy="923330"/>
          </a:xfrm>
          <a:prstGeom prst="rect">
            <a:avLst/>
          </a:prstGeom>
          <a:noFill/>
        </p:spPr>
        <p:txBody>
          <a:bodyPr wrap="square" rtlCol="0">
            <a:spAutoFit/>
          </a:bodyPr>
          <a:lstStyle/>
          <a:p>
            <a:r>
              <a:rPr lang="en" altLang="zh-CN" sz="1800" dirty="0">
                <a:solidFill>
                  <a:srgbClr val="FF0000"/>
                </a:solidFill>
                <a:effectLst/>
                <a:latin typeface="Constantia" panose="02030602050306030303" pitchFamily="18" charset="0"/>
              </a:rPr>
              <a:t>Social mindfulness </a:t>
            </a:r>
            <a:r>
              <a:rPr lang="en" altLang="zh-CN" sz="1800" dirty="0">
                <a:effectLst/>
                <a:latin typeface="Constantia" panose="02030602050306030303" pitchFamily="18" charset="0"/>
              </a:rPr>
              <a:t>: t(447) = 2.95, p = 0.003, d = 0.33 for lower versus middle class targets; t(447) = 7.45, p&lt; 0.001, d = 0.86, for lower versus higher class targets; and t(447) = 4.51, p&lt;0.001, d = 0.54, for middle versus higher class targets.</a:t>
            </a:r>
            <a:endParaRPr lang="en" altLang="zh-CN" dirty="0">
              <a:latin typeface="Constantia" panose="02030602050306030303" pitchFamily="18" charset="0"/>
            </a:endParaRPr>
          </a:p>
        </p:txBody>
      </p:sp>
      <p:pic>
        <p:nvPicPr>
          <p:cNvPr id="7" name="图片 6">
            <a:extLst>
              <a:ext uri="{FF2B5EF4-FFF2-40B4-BE49-F238E27FC236}">
                <a16:creationId xmlns:a16="http://schemas.microsoft.com/office/drawing/2014/main" id="{A5522CA8-E253-0D5D-95CE-5FB95D475AFC}"/>
              </a:ext>
            </a:extLst>
          </p:cNvPr>
          <p:cNvPicPr>
            <a:picLocks noChangeAspect="1"/>
          </p:cNvPicPr>
          <p:nvPr/>
        </p:nvPicPr>
        <p:blipFill>
          <a:blip r:embed="rId3"/>
          <a:stretch>
            <a:fillRect/>
          </a:stretch>
        </p:blipFill>
        <p:spPr>
          <a:xfrm>
            <a:off x="6375061" y="2402182"/>
            <a:ext cx="2489200" cy="1739900"/>
          </a:xfrm>
          <a:prstGeom prst="rect">
            <a:avLst/>
          </a:prstGeom>
        </p:spPr>
      </p:pic>
      <p:sp>
        <p:nvSpPr>
          <p:cNvPr id="8" name="上弧形箭头 7">
            <a:extLst>
              <a:ext uri="{FF2B5EF4-FFF2-40B4-BE49-F238E27FC236}">
                <a16:creationId xmlns:a16="http://schemas.microsoft.com/office/drawing/2014/main" id="{2C564DDC-2D8B-8C57-CA22-BFAA2825A1B9}"/>
              </a:ext>
            </a:extLst>
          </p:cNvPr>
          <p:cNvSpPr/>
          <p:nvPr/>
        </p:nvSpPr>
        <p:spPr>
          <a:xfrm rot="14414676">
            <a:off x="9996273" y="3082831"/>
            <a:ext cx="1219200" cy="1179444"/>
          </a:xfrm>
          <a:prstGeom prst="curved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
        <p:nvSpPr>
          <p:cNvPr id="9" name="右弧形箭头 8">
            <a:extLst>
              <a:ext uri="{FF2B5EF4-FFF2-40B4-BE49-F238E27FC236}">
                <a16:creationId xmlns:a16="http://schemas.microsoft.com/office/drawing/2014/main" id="{25DF2AAB-631D-786D-CB41-8A94BF159E89}"/>
              </a:ext>
            </a:extLst>
          </p:cNvPr>
          <p:cNvSpPr/>
          <p:nvPr/>
        </p:nvSpPr>
        <p:spPr>
          <a:xfrm>
            <a:off x="521931" y="1993001"/>
            <a:ext cx="737026" cy="1077229"/>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Tree>
    <p:extLst>
      <p:ext uri="{BB962C8B-B14F-4D97-AF65-F5344CB8AC3E}">
        <p14:creationId xmlns:p14="http://schemas.microsoft.com/office/powerpoint/2010/main" val="4091568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4060AA-EC62-387A-7B22-E58E84C050F2}"/>
              </a:ext>
            </a:extLst>
          </p:cNvPr>
          <p:cNvSpPr>
            <a:spLocks noGrp="1"/>
          </p:cNvSpPr>
          <p:nvPr>
            <p:ph type="title"/>
          </p:nvPr>
        </p:nvSpPr>
        <p:spPr/>
        <p:txBody>
          <a:bodyPr/>
          <a:lstStyle/>
          <a:p>
            <a:pPr algn="l"/>
            <a:r>
              <a:rPr kumimoji="1" lang="en-US" altLang="zh-CN" dirty="0">
                <a:solidFill>
                  <a:schemeClr val="tx2">
                    <a:lumMod val="90000"/>
                  </a:schemeClr>
                </a:solidFill>
              </a:rPr>
              <a:t>Introduction</a:t>
            </a:r>
            <a:endParaRPr kumimoji="1" lang="zh-CN" altLang="en-US" dirty="0">
              <a:solidFill>
                <a:schemeClr val="tx2">
                  <a:lumMod val="90000"/>
                </a:schemeClr>
              </a:solidFill>
            </a:endParaRPr>
          </a:p>
        </p:txBody>
      </p:sp>
      <p:sp>
        <p:nvSpPr>
          <p:cNvPr id="3" name="内容占位符 2">
            <a:extLst>
              <a:ext uri="{FF2B5EF4-FFF2-40B4-BE49-F238E27FC236}">
                <a16:creationId xmlns:a16="http://schemas.microsoft.com/office/drawing/2014/main" id="{70CFB74C-C94D-E01F-33AD-5AB6E2D20124}"/>
              </a:ext>
            </a:extLst>
          </p:cNvPr>
          <p:cNvSpPr>
            <a:spLocks noGrp="1"/>
          </p:cNvSpPr>
          <p:nvPr>
            <p:ph idx="1"/>
          </p:nvPr>
        </p:nvSpPr>
        <p:spPr>
          <a:xfrm>
            <a:off x="1444487" y="1417983"/>
            <a:ext cx="9125652" cy="4784034"/>
          </a:xfrm>
        </p:spPr>
        <p:txBody>
          <a:bodyPr>
            <a:normAutofit fontScale="25000" lnSpcReduction="20000"/>
          </a:bodyPr>
          <a:lstStyle/>
          <a:p>
            <a:pPr marL="0" indent="0" algn="just">
              <a:buNone/>
            </a:pPr>
            <a:endParaRPr lang="en-US" altLang="zh-CN" sz="1800" dirty="0">
              <a:effectLst/>
            </a:endParaRPr>
          </a:p>
          <a:p>
            <a:pPr marL="0" indent="0">
              <a:buNone/>
            </a:pPr>
            <a:endParaRPr lang="en" altLang="zh-CN" sz="1600" dirty="0">
              <a:solidFill>
                <a:srgbClr val="FFFF00"/>
              </a:solidFill>
            </a:endParaRPr>
          </a:p>
          <a:p>
            <a:pPr marL="0" indent="0" algn="just">
              <a:buNone/>
            </a:pPr>
            <a:endParaRPr lang="en-US" altLang="zh-CN" sz="1800" dirty="0">
              <a:effectLst/>
            </a:endParaRPr>
          </a:p>
          <a:p>
            <a:pPr marL="0" indent="0" algn="just">
              <a:buNone/>
            </a:pPr>
            <a:endParaRPr lang="en-US" altLang="zh-CN" sz="1800" dirty="0">
              <a:effectLst/>
            </a:endParaRPr>
          </a:p>
          <a:p>
            <a:pPr marL="0" indent="0" algn="just">
              <a:buNone/>
            </a:pPr>
            <a:endParaRPr lang="en-US" altLang="zh-CN" sz="1800" dirty="0">
              <a:effectLst/>
            </a:endParaRPr>
          </a:p>
          <a:p>
            <a:pPr marL="0" indent="0" algn="just">
              <a:buNone/>
            </a:pPr>
            <a:endParaRPr lang="en-US" altLang="zh-CN" sz="1800" dirty="0">
              <a:effectLst/>
            </a:endParaRPr>
          </a:p>
          <a:p>
            <a:pPr marL="0" indent="0" algn="just">
              <a:buNone/>
            </a:pPr>
            <a:r>
              <a:rPr lang="en-US" altLang="zh-CN" sz="6400" dirty="0">
                <a:effectLst/>
              </a:rPr>
              <a:t>1.</a:t>
            </a:r>
            <a:r>
              <a:rPr lang="en" altLang="zh-CN" sz="6400" dirty="0">
                <a:effectLst/>
              </a:rPr>
              <a:t>class has been found to impact how people balance self- with other-interest in their social environment. For example, some findings suggest </a:t>
            </a:r>
            <a:r>
              <a:rPr lang="en" altLang="zh-CN" sz="6400" dirty="0">
                <a:solidFill>
                  <a:srgbClr val="FFFF00"/>
                </a:solidFill>
                <a:effectLst/>
              </a:rPr>
              <a:t>that lower class individuals are more prone to exhibit a number of prosocial behaviors relative to higher class individuals</a:t>
            </a:r>
            <a:r>
              <a:rPr lang="en-US" altLang="zh-CN" sz="6400" dirty="0">
                <a:solidFill>
                  <a:srgbClr val="FFFF00"/>
                </a:solidFill>
              </a:rPr>
              <a:t>.</a:t>
            </a:r>
          </a:p>
          <a:p>
            <a:pPr marL="0" indent="0" algn="just">
              <a:buNone/>
            </a:pPr>
            <a:endParaRPr lang="en-US" altLang="zh-CN" sz="6400" dirty="0">
              <a:solidFill>
                <a:srgbClr val="FFFF00"/>
              </a:solidFill>
            </a:endParaRPr>
          </a:p>
          <a:p>
            <a:pPr marL="0" indent="0" algn="just">
              <a:buNone/>
            </a:pPr>
            <a:r>
              <a:rPr lang="en-US" altLang="zh-CN" sz="6400" dirty="0">
                <a:latin typeface="AdvTT5235d5a9"/>
              </a:rPr>
              <a:t>2.</a:t>
            </a:r>
            <a:r>
              <a:rPr lang="en" altLang="zh-CN" sz="6400" dirty="0">
                <a:effectLst/>
                <a:latin typeface="AdvTT5235d5a9"/>
              </a:rPr>
              <a:t> </a:t>
            </a:r>
            <a:r>
              <a:rPr lang="en" altLang="zh-CN" sz="6400" dirty="0">
                <a:effectLst/>
              </a:rPr>
              <a:t>low income, but not low socio-economic status (SES) tar- gets are more desirable bargaining partners </a:t>
            </a:r>
            <a:r>
              <a:rPr lang="zh-CN" altLang="en-US" sz="6400" dirty="0">
                <a:effectLst/>
              </a:rPr>
              <a:t>，</a:t>
            </a:r>
            <a:r>
              <a:rPr lang="en" altLang="zh-CN" sz="6400" dirty="0">
                <a:effectLst/>
              </a:rPr>
              <a:t>and that </a:t>
            </a:r>
            <a:r>
              <a:rPr lang="en" altLang="zh-CN" sz="6400" dirty="0">
                <a:solidFill>
                  <a:srgbClr val="FFFF00"/>
                </a:solidFill>
                <a:effectLst/>
              </a:rPr>
              <a:t>powerless targets receive higher offers in an ultimatum game than targets with some power .</a:t>
            </a:r>
          </a:p>
          <a:p>
            <a:pPr marL="0" indent="0" algn="just">
              <a:buNone/>
            </a:pPr>
            <a:endParaRPr lang="en" altLang="zh-CN" sz="6400" dirty="0">
              <a:solidFill>
                <a:schemeClr val="bg2"/>
              </a:solidFill>
              <a:effectLst/>
            </a:endParaRPr>
          </a:p>
          <a:p>
            <a:pPr marL="0" indent="0">
              <a:buNone/>
            </a:pPr>
            <a:r>
              <a:rPr lang="en" altLang="zh-CN" sz="6400" dirty="0">
                <a:latin typeface="AdvTT5235d5a9"/>
              </a:rPr>
              <a:t>3.</a:t>
            </a:r>
            <a:r>
              <a:rPr lang="en" altLang="zh-CN" sz="6400" dirty="0">
                <a:effectLst/>
                <a:latin typeface="AdvTT5235d5a9"/>
              </a:rPr>
              <a:t> </a:t>
            </a:r>
            <a:r>
              <a:rPr lang="en" altLang="zh-CN" sz="6400" dirty="0">
                <a:effectLst/>
              </a:rPr>
              <a:t>Although much previous research has sought to understand how self social class relates to </a:t>
            </a:r>
            <a:r>
              <a:rPr lang="en" altLang="zh-CN" sz="6400" dirty="0" err="1">
                <a:effectLst/>
              </a:rPr>
              <a:t>prosociality</a:t>
            </a:r>
            <a:r>
              <a:rPr lang="en" altLang="zh-CN" sz="6400" dirty="0">
                <a:effectLst/>
              </a:rPr>
              <a:t>, only a few studies provide hints at </a:t>
            </a:r>
            <a:r>
              <a:rPr lang="en" altLang="zh-CN" sz="6400" dirty="0">
                <a:solidFill>
                  <a:srgbClr val="FFFF00"/>
                </a:solidFill>
                <a:effectLst/>
              </a:rPr>
              <a:t>how target social class influences behavior. </a:t>
            </a:r>
            <a:endParaRPr lang="en" altLang="zh-CN" sz="6400" dirty="0">
              <a:solidFill>
                <a:srgbClr val="FFFF00"/>
              </a:solidFill>
            </a:endParaRPr>
          </a:p>
          <a:p>
            <a:pPr marL="0" indent="0">
              <a:buNone/>
            </a:pPr>
            <a:endParaRPr lang="en" altLang="zh-CN" sz="6400" dirty="0">
              <a:latin typeface="AdvTT5235d5a9"/>
            </a:endParaRPr>
          </a:p>
          <a:p>
            <a:pPr marL="0" indent="0">
              <a:buNone/>
            </a:pPr>
            <a:endParaRPr lang="en" altLang="zh-CN" sz="8000" dirty="0">
              <a:latin typeface="AdvTT5235d5a9"/>
            </a:endParaRPr>
          </a:p>
          <a:p>
            <a:pPr marL="0" indent="0">
              <a:buNone/>
            </a:pPr>
            <a:endParaRPr lang="en" altLang="zh-CN" sz="8000" dirty="0">
              <a:latin typeface="AdvTT5235d5a9"/>
            </a:endParaRPr>
          </a:p>
          <a:p>
            <a:pPr marL="0" indent="0">
              <a:buNone/>
            </a:pPr>
            <a:endParaRPr lang="en" altLang="zh-CN" sz="1800" dirty="0">
              <a:latin typeface="AdvTT5235d5a9"/>
            </a:endParaRPr>
          </a:p>
          <a:p>
            <a:pPr marL="0" indent="0">
              <a:buNone/>
            </a:pPr>
            <a:endParaRPr lang="en" altLang="zh-CN" sz="1800" dirty="0">
              <a:latin typeface="AdvTT5235d5a9"/>
            </a:endParaRPr>
          </a:p>
          <a:p>
            <a:pPr marL="0" indent="0">
              <a:buNone/>
            </a:pPr>
            <a:endParaRPr lang="en" altLang="zh-CN" sz="1800" dirty="0">
              <a:latin typeface="AdvTT5235d5a9"/>
            </a:endParaRPr>
          </a:p>
          <a:p>
            <a:pPr marL="0" indent="0">
              <a:buNone/>
            </a:pPr>
            <a:endParaRPr lang="en" altLang="zh-CN" dirty="0"/>
          </a:p>
          <a:p>
            <a:pPr marL="0" indent="0">
              <a:buNone/>
            </a:pPr>
            <a:endParaRPr kumimoji="1" lang="en-US" altLang="zh-CN" dirty="0"/>
          </a:p>
        </p:txBody>
      </p:sp>
    </p:spTree>
    <p:extLst>
      <p:ext uri="{BB962C8B-B14F-4D97-AF65-F5344CB8AC3E}">
        <p14:creationId xmlns:p14="http://schemas.microsoft.com/office/powerpoint/2010/main" val="189329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F0B9D569-A67F-6047-C959-7647EAFAB82D}"/>
              </a:ext>
            </a:extLst>
          </p:cNvPr>
          <p:cNvSpPr txBox="1"/>
          <p:nvPr/>
        </p:nvSpPr>
        <p:spPr>
          <a:xfrm>
            <a:off x="1643270" y="1166191"/>
            <a:ext cx="8123582" cy="4801314"/>
          </a:xfrm>
          <a:prstGeom prst="rect">
            <a:avLst/>
          </a:prstGeom>
          <a:noFill/>
        </p:spPr>
        <p:txBody>
          <a:bodyPr wrap="square" rtlCol="0">
            <a:spAutoFit/>
          </a:bodyPr>
          <a:lstStyle/>
          <a:p>
            <a:r>
              <a:rPr kumimoji="1" lang="en-US" altLang="zh-CN" sz="2400" dirty="0">
                <a:latin typeface="Constantia" panose="02030602050306030303" pitchFamily="18" charset="0"/>
              </a:rPr>
              <a:t>Result support fairness perspective.</a:t>
            </a:r>
          </a:p>
          <a:p>
            <a:r>
              <a:rPr kumimoji="1" lang="en-US" altLang="zh-CN" sz="2400" dirty="0">
                <a:latin typeface="Constantia" panose="02030602050306030303" pitchFamily="18" charset="0"/>
              </a:rPr>
              <a:t> </a:t>
            </a:r>
          </a:p>
          <a:p>
            <a:endParaRPr kumimoji="1" lang="en-US" altLang="zh-CN" sz="2400" dirty="0">
              <a:latin typeface="Constantia" panose="02030602050306030303" pitchFamily="18" charset="0"/>
            </a:endParaRPr>
          </a:p>
          <a:p>
            <a:r>
              <a:rPr kumimoji="1" lang="en-US" altLang="zh-CN" sz="2400" dirty="0">
                <a:latin typeface="Constantia" panose="02030602050306030303" pitchFamily="18" charset="0"/>
              </a:rPr>
              <a:t>No significant interaction between participants and target class</a:t>
            </a:r>
          </a:p>
          <a:p>
            <a:endParaRPr kumimoji="1" lang="en-US" altLang="zh-CN" sz="2400" dirty="0">
              <a:latin typeface="Constantia" panose="02030602050306030303" pitchFamily="18" charset="0"/>
            </a:endParaRPr>
          </a:p>
          <a:p>
            <a:endParaRPr kumimoji="1" lang="en-US" altLang="zh-CN" sz="2400" dirty="0">
              <a:latin typeface="Constantia" panose="02030602050306030303" pitchFamily="18" charset="0"/>
            </a:endParaRPr>
          </a:p>
          <a:p>
            <a:r>
              <a:rPr kumimoji="1" lang="en-US" altLang="zh-CN" sz="2400" dirty="0">
                <a:latin typeface="Constantia" panose="02030602050306030303" pitchFamily="18" charset="0"/>
              </a:rPr>
              <a:t>Effect of target class is</a:t>
            </a:r>
            <a:r>
              <a:rPr kumimoji="1" lang="zh-CN" altLang="en-US" sz="2400" dirty="0">
                <a:latin typeface="Constantia" panose="02030602050306030303" pitchFamily="18" charset="0"/>
              </a:rPr>
              <a:t> </a:t>
            </a:r>
            <a:r>
              <a:rPr kumimoji="1" lang="en-US" altLang="zh-CN" sz="2400" dirty="0">
                <a:latin typeface="Constantia" panose="02030602050306030303" pitchFamily="18" charset="0"/>
              </a:rPr>
              <a:t>same</a:t>
            </a:r>
            <a:r>
              <a:rPr kumimoji="1" lang="zh-CN" altLang="en-US" sz="2400" dirty="0">
                <a:latin typeface="Constantia" panose="02030602050306030303" pitchFamily="18" charset="0"/>
              </a:rPr>
              <a:t> </a:t>
            </a:r>
            <a:r>
              <a:rPr kumimoji="1" lang="en-US" altLang="zh-CN" sz="2400" dirty="0">
                <a:latin typeface="Constantia" panose="02030602050306030303" pitchFamily="18" charset="0"/>
              </a:rPr>
              <a:t>as</a:t>
            </a:r>
            <a:r>
              <a:rPr kumimoji="1" lang="zh-CN" altLang="en-US" sz="2400" dirty="0">
                <a:latin typeface="Constantia" panose="02030602050306030303" pitchFamily="18" charset="0"/>
              </a:rPr>
              <a:t> </a:t>
            </a:r>
            <a:r>
              <a:rPr kumimoji="1" lang="en-US" altLang="zh-CN" sz="2400" dirty="0">
                <a:latin typeface="Constantia" panose="02030602050306030303" pitchFamily="18" charset="0"/>
              </a:rPr>
              <a:t>study</a:t>
            </a:r>
            <a:r>
              <a:rPr kumimoji="1" lang="zh-CN" altLang="en-US" sz="2400" dirty="0">
                <a:latin typeface="Constantia" panose="02030602050306030303" pitchFamily="18" charset="0"/>
              </a:rPr>
              <a:t> </a:t>
            </a:r>
            <a:r>
              <a:rPr kumimoji="1" lang="en-US" altLang="zh-CN" sz="2400" dirty="0">
                <a:latin typeface="Constantia" panose="02030602050306030303" pitchFamily="18" charset="0"/>
              </a:rPr>
              <a:t>1</a:t>
            </a:r>
          </a:p>
          <a:p>
            <a:endParaRPr kumimoji="1" lang="en-US" altLang="zh-CN" sz="2400" dirty="0">
              <a:latin typeface="Constantia" panose="02030602050306030303" pitchFamily="18" charset="0"/>
            </a:endParaRPr>
          </a:p>
          <a:p>
            <a:endParaRPr kumimoji="1" lang="en-US" altLang="zh-CN" sz="2400" dirty="0">
              <a:latin typeface="Constantia" panose="02030602050306030303" pitchFamily="18" charset="0"/>
            </a:endParaRPr>
          </a:p>
          <a:p>
            <a:r>
              <a:rPr kumimoji="1" lang="en-US" altLang="zh-CN" sz="2400" dirty="0">
                <a:latin typeface="Constantia" panose="02030602050306030303" pitchFamily="18" charset="0"/>
              </a:rPr>
              <a:t>No</a:t>
            </a:r>
            <a:r>
              <a:rPr kumimoji="1" lang="zh-CN" altLang="en-US" sz="2400" dirty="0">
                <a:latin typeface="Constantia" panose="02030602050306030303" pitchFamily="18" charset="0"/>
              </a:rPr>
              <a:t> </a:t>
            </a:r>
            <a:r>
              <a:rPr kumimoji="1" lang="en-US" altLang="zh-CN" sz="2400" dirty="0">
                <a:latin typeface="Constantia" panose="02030602050306030303" pitchFamily="18" charset="0"/>
              </a:rPr>
              <a:t>relationship</a:t>
            </a:r>
            <a:r>
              <a:rPr kumimoji="1" lang="zh-CN" altLang="en-US" sz="2400" dirty="0">
                <a:latin typeface="Constantia" panose="02030602050306030303" pitchFamily="18" charset="0"/>
              </a:rPr>
              <a:t> </a:t>
            </a:r>
            <a:r>
              <a:rPr kumimoji="1" lang="en-US" altLang="zh-CN" sz="2400" dirty="0">
                <a:latin typeface="Constantia" panose="02030602050306030303" pitchFamily="18" charset="0"/>
              </a:rPr>
              <a:t>between</a:t>
            </a:r>
            <a:r>
              <a:rPr kumimoji="1" lang="zh-CN" altLang="en-US" sz="2400" dirty="0">
                <a:latin typeface="Constantia" panose="02030602050306030303" pitchFamily="18" charset="0"/>
              </a:rPr>
              <a:t> </a:t>
            </a:r>
            <a:r>
              <a:rPr kumimoji="1" lang="en-US" altLang="zh-CN" sz="2400" dirty="0">
                <a:latin typeface="Constantia" panose="02030602050306030303" pitchFamily="18" charset="0"/>
              </a:rPr>
              <a:t>participant social class</a:t>
            </a:r>
            <a:r>
              <a:rPr kumimoji="1" lang="zh-CN" altLang="en-US" sz="2400" dirty="0">
                <a:latin typeface="Constantia" panose="02030602050306030303" pitchFamily="18" charset="0"/>
              </a:rPr>
              <a:t> </a:t>
            </a:r>
            <a:r>
              <a:rPr kumimoji="1" lang="en-US" altLang="zh-CN" sz="2400" dirty="0">
                <a:latin typeface="Constantia" panose="02030602050306030303" pitchFamily="18" charset="0"/>
              </a:rPr>
              <a:t>and</a:t>
            </a:r>
            <a:r>
              <a:rPr kumimoji="1" lang="zh-CN" altLang="en-US" sz="2400" dirty="0">
                <a:latin typeface="Constantia" panose="02030602050306030303" pitchFamily="18" charset="0"/>
              </a:rPr>
              <a:t> </a:t>
            </a:r>
            <a:r>
              <a:rPr kumimoji="1" lang="en-US" altLang="zh-CN" sz="2400" dirty="0" err="1">
                <a:latin typeface="Constantia" panose="02030602050306030303" pitchFamily="18" charset="0"/>
              </a:rPr>
              <a:t>prosociality</a:t>
            </a:r>
            <a:endParaRPr kumimoji="1" lang="en-US" altLang="zh-CN" sz="2400" dirty="0">
              <a:latin typeface="Constantia" panose="02030602050306030303" pitchFamily="18" charset="0"/>
            </a:endParaRPr>
          </a:p>
          <a:p>
            <a:endParaRPr kumimoji="1" lang="zh-CN" altLang="en-US" dirty="0"/>
          </a:p>
        </p:txBody>
      </p:sp>
      <p:sp>
        <p:nvSpPr>
          <p:cNvPr id="7" name="文本框 6">
            <a:extLst>
              <a:ext uri="{FF2B5EF4-FFF2-40B4-BE49-F238E27FC236}">
                <a16:creationId xmlns:a16="http://schemas.microsoft.com/office/drawing/2014/main" id="{26FCF539-C3AD-B8D3-5D11-4A647DD0028D}"/>
              </a:ext>
            </a:extLst>
          </p:cNvPr>
          <p:cNvSpPr txBox="1"/>
          <p:nvPr/>
        </p:nvSpPr>
        <p:spPr>
          <a:xfrm>
            <a:off x="1484243" y="304800"/>
            <a:ext cx="7169427" cy="646331"/>
          </a:xfrm>
          <a:prstGeom prst="rect">
            <a:avLst/>
          </a:prstGeom>
          <a:noFill/>
        </p:spPr>
        <p:txBody>
          <a:bodyPr wrap="square" rtlCol="0">
            <a:spAutoFit/>
          </a:bodyPr>
          <a:lstStyle/>
          <a:p>
            <a:r>
              <a:rPr kumimoji="1" lang="zh-CN" altLang="en-US" dirty="0">
                <a:solidFill>
                  <a:srgbClr val="FF0000"/>
                </a:solidFill>
              </a:rPr>
              <a:t>和研究一的结果一样！被试和目标对象阶层没有交互作用，三个角度只支持公平角度，目标对象效应显著，被试阶层和亲社会没有关系</a:t>
            </a:r>
          </a:p>
        </p:txBody>
      </p:sp>
      <p:sp>
        <p:nvSpPr>
          <p:cNvPr id="8" name="操作按钮: 前进或下一个 7">
            <a:hlinkClick r:id="rId2" action="ppaction://hlinksldjump" highlightClick="1"/>
            <a:extLst>
              <a:ext uri="{FF2B5EF4-FFF2-40B4-BE49-F238E27FC236}">
                <a16:creationId xmlns:a16="http://schemas.microsoft.com/office/drawing/2014/main" id="{03448678-0229-5A31-D46E-7152DA785398}"/>
              </a:ext>
            </a:extLst>
          </p:cNvPr>
          <p:cNvSpPr/>
          <p:nvPr/>
        </p:nvSpPr>
        <p:spPr>
          <a:xfrm>
            <a:off x="4267200" y="5433391"/>
            <a:ext cx="1042416" cy="1042416"/>
          </a:xfrm>
          <a:prstGeom prst="actionButtonForwardNex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1034397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DBAE321-684F-A582-6088-5DBD734AE89A}"/>
              </a:ext>
            </a:extLst>
          </p:cNvPr>
          <p:cNvSpPr>
            <a:spLocks noGrp="1"/>
          </p:cNvSpPr>
          <p:nvPr>
            <p:ph type="title"/>
          </p:nvPr>
        </p:nvSpPr>
        <p:spPr>
          <a:xfrm>
            <a:off x="2611808" y="450247"/>
            <a:ext cx="7958331" cy="1077229"/>
          </a:xfrm>
        </p:spPr>
        <p:txBody>
          <a:bodyPr/>
          <a:lstStyle/>
          <a:p>
            <a:pPr algn="l"/>
            <a:r>
              <a:rPr kumimoji="1" lang="en-US" altLang="zh-CN" dirty="0">
                <a:solidFill>
                  <a:schemeClr val="tx2"/>
                </a:solidFill>
              </a:rPr>
              <a:t>Study4</a:t>
            </a:r>
            <a:r>
              <a:rPr kumimoji="1" lang="zh-CN" altLang="en-US" dirty="0">
                <a:solidFill>
                  <a:schemeClr val="tx2"/>
                </a:solidFill>
              </a:rPr>
              <a:t> </a:t>
            </a:r>
            <a:r>
              <a:rPr kumimoji="1" lang="en-US" altLang="zh-CN" dirty="0">
                <a:solidFill>
                  <a:schemeClr val="tx2"/>
                </a:solidFill>
              </a:rPr>
              <a:t>–mediation</a:t>
            </a:r>
            <a:r>
              <a:rPr kumimoji="1" lang="zh-CN" altLang="en-US" dirty="0">
                <a:solidFill>
                  <a:schemeClr val="tx2"/>
                </a:solidFill>
              </a:rPr>
              <a:t> </a:t>
            </a:r>
            <a:r>
              <a:rPr kumimoji="1" lang="en-US" altLang="zh-CN" dirty="0">
                <a:solidFill>
                  <a:schemeClr val="tx2"/>
                </a:solidFill>
              </a:rPr>
              <a:t>by</a:t>
            </a:r>
            <a:r>
              <a:rPr kumimoji="1" lang="zh-CN" altLang="en-US" dirty="0">
                <a:solidFill>
                  <a:schemeClr val="tx2"/>
                </a:solidFill>
              </a:rPr>
              <a:t> </a:t>
            </a:r>
            <a:r>
              <a:rPr kumimoji="1" lang="en-US" altLang="zh-CN" dirty="0">
                <a:solidFill>
                  <a:schemeClr val="tx2"/>
                </a:solidFill>
              </a:rPr>
              <a:t>stereotype</a:t>
            </a:r>
            <a:r>
              <a:rPr kumimoji="1" lang="zh-CN" altLang="en-US" dirty="0">
                <a:solidFill>
                  <a:schemeClr val="tx2"/>
                </a:solidFill>
              </a:rPr>
              <a:t> </a:t>
            </a:r>
            <a:r>
              <a:rPr kumimoji="1" lang="en-US" altLang="zh-CN" dirty="0">
                <a:solidFill>
                  <a:schemeClr val="tx2"/>
                </a:solidFill>
              </a:rPr>
              <a:t>content</a:t>
            </a:r>
            <a:r>
              <a:rPr kumimoji="1" lang="zh-CN" altLang="en-US" dirty="0">
                <a:solidFill>
                  <a:schemeClr val="tx2"/>
                </a:solidFill>
              </a:rPr>
              <a:t>？</a:t>
            </a:r>
          </a:p>
        </p:txBody>
      </p:sp>
      <p:sp>
        <p:nvSpPr>
          <p:cNvPr id="3" name="内容占位符 2">
            <a:extLst>
              <a:ext uri="{FF2B5EF4-FFF2-40B4-BE49-F238E27FC236}">
                <a16:creationId xmlns:a16="http://schemas.microsoft.com/office/drawing/2014/main" id="{C3FAF883-744A-B3A8-6AC5-A4BEC90CC2D2}"/>
              </a:ext>
            </a:extLst>
          </p:cNvPr>
          <p:cNvSpPr>
            <a:spLocks noGrp="1"/>
          </p:cNvSpPr>
          <p:nvPr>
            <p:ph idx="1"/>
          </p:nvPr>
        </p:nvSpPr>
        <p:spPr>
          <a:xfrm>
            <a:off x="1351722" y="1885285"/>
            <a:ext cx="9218417" cy="4164659"/>
          </a:xfrm>
        </p:spPr>
        <p:txBody>
          <a:bodyPr>
            <a:normAutofit fontScale="77500" lnSpcReduction="20000"/>
          </a:bodyPr>
          <a:lstStyle/>
          <a:p>
            <a:pPr algn="just"/>
            <a:r>
              <a:rPr kumimoji="1" lang="en-US" altLang="zh-CN" dirty="0">
                <a:solidFill>
                  <a:srgbClr val="FF0000"/>
                </a:solidFill>
                <a:latin typeface="Constantia" panose="02030602050306030303" pitchFamily="18" charset="0"/>
              </a:rPr>
              <a:t>Aim</a:t>
            </a:r>
            <a:r>
              <a:rPr kumimoji="1" lang="zh-CN" altLang="en-US" dirty="0">
                <a:latin typeface="Constantia" panose="02030602050306030303" pitchFamily="18" charset="0"/>
              </a:rPr>
              <a:t>：</a:t>
            </a:r>
            <a:r>
              <a:rPr lang="en" altLang="zh-CN" dirty="0">
                <a:effectLst/>
                <a:latin typeface="Constantia" panose="02030602050306030303" pitchFamily="18" charset="0"/>
              </a:rPr>
              <a:t> whether perceptions of warmth and competence mediate effects of target class on </a:t>
            </a:r>
            <a:r>
              <a:rPr lang="en" altLang="zh-CN" dirty="0" err="1">
                <a:effectLst/>
                <a:latin typeface="Constantia" panose="02030602050306030303" pitchFamily="18" charset="0"/>
              </a:rPr>
              <a:t>prosociality</a:t>
            </a:r>
            <a:r>
              <a:rPr lang="en" altLang="zh-CN" dirty="0">
                <a:effectLst/>
                <a:latin typeface="Constantia" panose="02030602050306030303" pitchFamily="18" charset="0"/>
              </a:rPr>
              <a:t> </a:t>
            </a:r>
            <a:r>
              <a:rPr lang="zh-CN" altLang="en-US" dirty="0">
                <a:effectLst/>
                <a:latin typeface="Constantia" panose="02030602050306030303" pitchFamily="18" charset="0"/>
              </a:rPr>
              <a:t>；</a:t>
            </a:r>
            <a:r>
              <a:rPr lang="en" altLang="zh-CN" dirty="0">
                <a:effectLst/>
                <a:latin typeface="Constantia" panose="02030602050306030303" pitchFamily="18" charset="0"/>
              </a:rPr>
              <a:t> perceptions of social class can be linked to other categories</a:t>
            </a:r>
            <a:r>
              <a:rPr lang="zh-CN" altLang="en-US" dirty="0">
                <a:effectLst/>
                <a:latin typeface="Constantia" panose="02030602050306030303" pitchFamily="18" charset="0"/>
              </a:rPr>
              <a:t>（</a:t>
            </a:r>
            <a:r>
              <a:rPr lang="en-US" altLang="zh-CN" dirty="0">
                <a:effectLst/>
                <a:latin typeface="Constantia" panose="02030602050306030303" pitchFamily="18" charset="0"/>
              </a:rPr>
              <a:t>race</a:t>
            </a:r>
            <a:r>
              <a:rPr lang="zh-CN" altLang="en-US" dirty="0">
                <a:effectLst/>
                <a:latin typeface="Constantia" panose="02030602050306030303" pitchFamily="18" charset="0"/>
              </a:rPr>
              <a:t>）</a:t>
            </a:r>
            <a:r>
              <a:rPr lang="en" altLang="zh-CN" dirty="0">
                <a:effectLst/>
                <a:latin typeface="Constantia" panose="02030602050306030303" pitchFamily="18" charset="0"/>
              </a:rPr>
              <a:t> that may guide </a:t>
            </a:r>
            <a:r>
              <a:rPr lang="en" altLang="zh-CN" dirty="0" err="1">
                <a:effectLst/>
                <a:latin typeface="Constantia" panose="02030602050306030303" pitchFamily="18" charset="0"/>
              </a:rPr>
              <a:t>prosociality</a:t>
            </a:r>
            <a:r>
              <a:rPr lang="en" altLang="zh-CN" dirty="0">
                <a:effectLst/>
                <a:latin typeface="Constantia" panose="02030602050306030303" pitchFamily="18" charset="0"/>
              </a:rPr>
              <a:t>. </a:t>
            </a:r>
          </a:p>
          <a:p>
            <a:pPr algn="just"/>
            <a:r>
              <a:rPr lang="en" altLang="zh-CN" dirty="0">
                <a:solidFill>
                  <a:srgbClr val="FF0000"/>
                </a:solidFill>
                <a:latin typeface="Constantia" panose="02030602050306030303" pitchFamily="18" charset="0"/>
              </a:rPr>
              <a:t>Participants</a:t>
            </a:r>
            <a:r>
              <a:rPr lang="zh-CN" altLang="en-US" dirty="0">
                <a:latin typeface="Constantia" panose="02030602050306030303" pitchFamily="18" charset="0"/>
              </a:rPr>
              <a:t>；</a:t>
            </a:r>
            <a:r>
              <a:rPr lang="en-US" altLang="zh-CN" dirty="0">
                <a:latin typeface="Constantia" panose="02030602050306030303" pitchFamily="18" charset="0"/>
              </a:rPr>
              <a:t>442</a:t>
            </a:r>
            <a:r>
              <a:rPr lang="zh-CN" altLang="en-US" dirty="0">
                <a:latin typeface="Constantia" panose="02030602050306030303" pitchFamily="18" charset="0"/>
              </a:rPr>
              <a:t>（</a:t>
            </a:r>
            <a:r>
              <a:rPr lang="en-US" altLang="zh-CN" dirty="0">
                <a:latin typeface="Constantia" panose="02030602050306030303" pitchFamily="18" charset="0"/>
              </a:rPr>
              <a:t>212female</a:t>
            </a:r>
            <a:r>
              <a:rPr lang="zh-CN" altLang="en-US" dirty="0">
                <a:latin typeface="Constantia" panose="02030602050306030303" pitchFamily="18" charset="0"/>
              </a:rPr>
              <a:t>，</a:t>
            </a:r>
            <a:r>
              <a:rPr lang="en-US" altLang="zh-CN" dirty="0">
                <a:latin typeface="Constantia" panose="02030602050306030303" pitchFamily="18" charset="0"/>
              </a:rPr>
              <a:t>19</a:t>
            </a:r>
            <a:r>
              <a:rPr lang="zh-CN" altLang="en-US" dirty="0">
                <a:latin typeface="Constantia" panose="02030602050306030303" pitchFamily="18" charset="0"/>
              </a:rPr>
              <a:t>～</a:t>
            </a:r>
            <a:r>
              <a:rPr lang="en-US" altLang="zh-CN" dirty="0">
                <a:latin typeface="Constantia" panose="02030602050306030303" pitchFamily="18" charset="0"/>
              </a:rPr>
              <a:t>74years</a:t>
            </a:r>
            <a:r>
              <a:rPr lang="zh-CN" altLang="en-US" dirty="0">
                <a:latin typeface="Constantia" panose="02030602050306030303" pitchFamily="18" charset="0"/>
              </a:rPr>
              <a:t> </a:t>
            </a:r>
            <a:r>
              <a:rPr lang="en-US" altLang="zh-CN" dirty="0">
                <a:latin typeface="Constantia" panose="02030602050306030303" pitchFamily="18" charset="0"/>
              </a:rPr>
              <a:t>old</a:t>
            </a:r>
            <a:r>
              <a:rPr lang="zh-CN" altLang="en-US" dirty="0">
                <a:latin typeface="Constantia" panose="02030602050306030303" pitchFamily="18" charset="0"/>
              </a:rPr>
              <a:t>，</a:t>
            </a:r>
            <a:r>
              <a:rPr lang="en-US" altLang="zh-CN" dirty="0">
                <a:latin typeface="Constantia" panose="02030602050306030303" pitchFamily="18" charset="0"/>
              </a:rPr>
              <a:t>Mage=35.43</a:t>
            </a:r>
            <a:r>
              <a:rPr lang="zh-CN" altLang="en-US" dirty="0">
                <a:latin typeface="Constantia" panose="02030602050306030303" pitchFamily="18" charset="0"/>
              </a:rPr>
              <a:t>）</a:t>
            </a:r>
            <a:endParaRPr lang="en-US" altLang="zh-CN" dirty="0">
              <a:latin typeface="Constantia" panose="02030602050306030303" pitchFamily="18" charset="0"/>
            </a:endParaRPr>
          </a:p>
          <a:p>
            <a:pPr algn="just"/>
            <a:r>
              <a:rPr lang="en" altLang="zh-CN" dirty="0">
                <a:solidFill>
                  <a:srgbClr val="FF0000"/>
                </a:solidFill>
                <a:latin typeface="Constantia" panose="02030602050306030303" pitchFamily="18" charset="0"/>
              </a:rPr>
              <a:t>Social</a:t>
            </a:r>
            <a:r>
              <a:rPr lang="zh-CN" altLang="en-US" dirty="0">
                <a:solidFill>
                  <a:srgbClr val="FF0000"/>
                </a:solidFill>
                <a:latin typeface="Constantia" panose="02030602050306030303" pitchFamily="18" charset="0"/>
              </a:rPr>
              <a:t> </a:t>
            </a:r>
            <a:r>
              <a:rPr lang="en-US" altLang="zh-CN" dirty="0">
                <a:solidFill>
                  <a:srgbClr val="FF0000"/>
                </a:solidFill>
                <a:latin typeface="Constantia" panose="02030602050306030303" pitchFamily="18" charset="0"/>
              </a:rPr>
              <a:t>class</a:t>
            </a:r>
            <a:r>
              <a:rPr lang="zh-CN" altLang="en-US" dirty="0">
                <a:solidFill>
                  <a:srgbClr val="FF0000"/>
                </a:solidFill>
                <a:latin typeface="Constantia" panose="02030602050306030303" pitchFamily="18" charset="0"/>
              </a:rPr>
              <a:t> </a:t>
            </a:r>
            <a:r>
              <a:rPr lang="en-US" altLang="zh-CN" dirty="0">
                <a:solidFill>
                  <a:srgbClr val="FF0000"/>
                </a:solidFill>
                <a:latin typeface="Constantia" panose="02030602050306030303" pitchFamily="18" charset="0"/>
              </a:rPr>
              <a:t>and</a:t>
            </a:r>
            <a:r>
              <a:rPr lang="zh-CN" altLang="en-US" dirty="0">
                <a:solidFill>
                  <a:srgbClr val="FF0000"/>
                </a:solidFill>
                <a:latin typeface="Constantia" panose="02030602050306030303" pitchFamily="18" charset="0"/>
              </a:rPr>
              <a:t> </a:t>
            </a:r>
            <a:r>
              <a:rPr lang="en-US" altLang="zh-CN" dirty="0" err="1">
                <a:solidFill>
                  <a:srgbClr val="FF0000"/>
                </a:solidFill>
                <a:latin typeface="Constantia" panose="02030602050306030303" pitchFamily="18" charset="0"/>
              </a:rPr>
              <a:t>prosociality</a:t>
            </a:r>
            <a:r>
              <a:rPr lang="zh-CN" altLang="en-US" dirty="0">
                <a:latin typeface="Constantia" panose="02030602050306030303" pitchFamily="18" charset="0"/>
              </a:rPr>
              <a:t>：</a:t>
            </a:r>
            <a:r>
              <a:rPr lang="en-US" altLang="zh-CN" dirty="0">
                <a:latin typeface="Constantia" panose="02030602050306030303" pitchFamily="18" charset="0"/>
              </a:rPr>
              <a:t>same</a:t>
            </a:r>
            <a:r>
              <a:rPr lang="zh-CN" altLang="en-US" dirty="0">
                <a:latin typeface="Constantia" panose="02030602050306030303" pitchFamily="18" charset="0"/>
              </a:rPr>
              <a:t> </a:t>
            </a:r>
            <a:r>
              <a:rPr lang="en-US" altLang="zh-CN" dirty="0">
                <a:latin typeface="Constantia" panose="02030602050306030303" pitchFamily="18" charset="0"/>
              </a:rPr>
              <a:t>as</a:t>
            </a:r>
            <a:r>
              <a:rPr lang="zh-CN" altLang="en-US" dirty="0">
                <a:latin typeface="Constantia" panose="02030602050306030303" pitchFamily="18" charset="0"/>
              </a:rPr>
              <a:t> </a:t>
            </a:r>
            <a:r>
              <a:rPr lang="en-US" altLang="zh-CN" dirty="0">
                <a:latin typeface="Constantia" panose="02030602050306030303" pitchFamily="18" charset="0"/>
              </a:rPr>
              <a:t>study3</a:t>
            </a:r>
          </a:p>
          <a:p>
            <a:pPr algn="just"/>
            <a:r>
              <a:rPr lang="en-US" altLang="zh-CN" dirty="0">
                <a:solidFill>
                  <a:srgbClr val="FF0000"/>
                </a:solidFill>
                <a:latin typeface="Constantia" panose="02030602050306030303" pitchFamily="18" charset="0"/>
              </a:rPr>
              <a:t>Study</a:t>
            </a:r>
            <a:r>
              <a:rPr lang="zh-CN" altLang="en-US" dirty="0">
                <a:solidFill>
                  <a:srgbClr val="FF0000"/>
                </a:solidFill>
                <a:latin typeface="Constantia" panose="02030602050306030303" pitchFamily="18" charset="0"/>
              </a:rPr>
              <a:t> </a:t>
            </a:r>
            <a:r>
              <a:rPr lang="en-US" altLang="zh-CN" dirty="0">
                <a:solidFill>
                  <a:srgbClr val="FF0000"/>
                </a:solidFill>
                <a:latin typeface="Constantia" panose="02030602050306030303" pitchFamily="18" charset="0"/>
              </a:rPr>
              <a:t>protocol</a:t>
            </a:r>
            <a:r>
              <a:rPr lang="zh-CN" altLang="en-US" dirty="0">
                <a:solidFill>
                  <a:srgbClr val="FF0000"/>
                </a:solidFill>
                <a:latin typeface="Constantia" panose="02030602050306030303" pitchFamily="18" charset="0"/>
              </a:rPr>
              <a:t>：</a:t>
            </a:r>
            <a:r>
              <a:rPr lang="en-US" altLang="zh-CN" dirty="0">
                <a:solidFill>
                  <a:srgbClr val="FF0000"/>
                </a:solidFill>
                <a:latin typeface="Constantia" panose="02030602050306030303" pitchFamily="18" charset="0"/>
              </a:rPr>
              <a:t>same as study 3</a:t>
            </a:r>
          </a:p>
          <a:p>
            <a:pPr algn="just"/>
            <a:r>
              <a:rPr lang="en-US" altLang="zh-CN" dirty="0">
                <a:latin typeface="Constantia" panose="02030602050306030303" pitchFamily="18" charset="0"/>
              </a:rPr>
              <a:t>1.john</a:t>
            </a:r>
            <a:r>
              <a:rPr lang="zh-CN" altLang="en-US" dirty="0">
                <a:latin typeface="Constantia" panose="02030602050306030303" pitchFamily="18" charset="0"/>
              </a:rPr>
              <a:t> </a:t>
            </a:r>
            <a:r>
              <a:rPr lang="en-US" altLang="zh-CN" dirty="0">
                <a:latin typeface="Constantia" panose="02030602050306030303" pitchFamily="18" charset="0"/>
              </a:rPr>
              <a:t>——white</a:t>
            </a:r>
          </a:p>
          <a:p>
            <a:pPr algn="just"/>
            <a:r>
              <a:rPr lang="en-US" altLang="zh-CN" dirty="0">
                <a:latin typeface="Constantia" panose="02030602050306030303" pitchFamily="18" charset="0"/>
              </a:rPr>
              <a:t>2.rated</a:t>
            </a:r>
            <a:r>
              <a:rPr lang="zh-CN" altLang="en-US" dirty="0">
                <a:latin typeface="Constantia" panose="02030602050306030303" pitchFamily="18" charset="0"/>
              </a:rPr>
              <a:t> </a:t>
            </a:r>
            <a:r>
              <a:rPr lang="en-US" altLang="zh-CN" dirty="0">
                <a:latin typeface="Constantia" panose="02030602050306030303" pitchFamily="18" charset="0"/>
              </a:rPr>
              <a:t>john</a:t>
            </a:r>
            <a:r>
              <a:rPr lang="zh-CN" altLang="en-US" dirty="0">
                <a:latin typeface="Constantia" panose="02030602050306030303" pitchFamily="18" charset="0"/>
              </a:rPr>
              <a:t> </a:t>
            </a:r>
            <a:r>
              <a:rPr lang="en-US" altLang="zh-CN" dirty="0">
                <a:latin typeface="Constantia" panose="02030602050306030303" pitchFamily="18" charset="0"/>
              </a:rPr>
              <a:t>on</a:t>
            </a:r>
            <a:r>
              <a:rPr lang="zh-CN" altLang="en-US" dirty="0">
                <a:latin typeface="Constantia" panose="02030602050306030303" pitchFamily="18" charset="0"/>
              </a:rPr>
              <a:t> </a:t>
            </a:r>
            <a:r>
              <a:rPr lang="en-US" altLang="zh-CN" dirty="0">
                <a:latin typeface="Constantia" panose="02030602050306030303" pitchFamily="18" charset="0"/>
              </a:rPr>
              <a:t>six</a:t>
            </a:r>
            <a:r>
              <a:rPr lang="zh-CN" altLang="en-US" dirty="0">
                <a:latin typeface="Constantia" panose="02030602050306030303" pitchFamily="18" charset="0"/>
              </a:rPr>
              <a:t> </a:t>
            </a:r>
            <a:r>
              <a:rPr lang="en-US" altLang="zh-CN" dirty="0">
                <a:latin typeface="Constantia" panose="02030602050306030303" pitchFamily="18" charset="0"/>
              </a:rPr>
              <a:t>warmth</a:t>
            </a:r>
            <a:r>
              <a:rPr lang="zh-CN" altLang="en-US" dirty="0">
                <a:latin typeface="Constantia" panose="02030602050306030303" pitchFamily="18" charset="0"/>
              </a:rPr>
              <a:t> </a:t>
            </a:r>
            <a:r>
              <a:rPr lang="en-US" altLang="zh-CN" dirty="0">
                <a:latin typeface="Constantia" panose="02030602050306030303" pitchFamily="18" charset="0"/>
              </a:rPr>
              <a:t>related</a:t>
            </a:r>
            <a:r>
              <a:rPr lang="zh-CN" altLang="en-US" dirty="0">
                <a:latin typeface="Constantia" panose="02030602050306030303" pitchFamily="18" charset="0"/>
              </a:rPr>
              <a:t> </a:t>
            </a:r>
            <a:r>
              <a:rPr lang="en-US" altLang="zh-CN" dirty="0">
                <a:latin typeface="Constantia" panose="02030602050306030303" pitchFamily="18" charset="0"/>
              </a:rPr>
              <a:t>traits</a:t>
            </a:r>
            <a:r>
              <a:rPr lang="zh-CN" altLang="en-US" dirty="0">
                <a:latin typeface="Constantia" panose="02030602050306030303" pitchFamily="18" charset="0"/>
              </a:rPr>
              <a:t> </a:t>
            </a:r>
            <a:r>
              <a:rPr lang="en-US" altLang="zh-CN" dirty="0">
                <a:latin typeface="Constantia" panose="02030602050306030303" pitchFamily="18" charset="0"/>
              </a:rPr>
              <a:t>and</a:t>
            </a:r>
            <a:r>
              <a:rPr lang="zh-CN" altLang="en-US" dirty="0">
                <a:latin typeface="Constantia" panose="02030602050306030303" pitchFamily="18" charset="0"/>
              </a:rPr>
              <a:t> </a:t>
            </a:r>
            <a:r>
              <a:rPr lang="en-US" altLang="zh-CN" dirty="0">
                <a:latin typeface="Constantia" panose="02030602050306030303" pitchFamily="18" charset="0"/>
              </a:rPr>
              <a:t>six</a:t>
            </a:r>
            <a:r>
              <a:rPr lang="zh-CN" altLang="en-US" dirty="0">
                <a:latin typeface="Constantia" panose="02030602050306030303" pitchFamily="18" charset="0"/>
              </a:rPr>
              <a:t> </a:t>
            </a:r>
            <a:r>
              <a:rPr lang="en-US" altLang="zh-CN" dirty="0">
                <a:latin typeface="Constantia" panose="02030602050306030303" pitchFamily="18" charset="0"/>
              </a:rPr>
              <a:t>competence</a:t>
            </a:r>
            <a:r>
              <a:rPr lang="zh-CN" altLang="en-US" dirty="0">
                <a:latin typeface="Constantia" panose="02030602050306030303" pitchFamily="18" charset="0"/>
              </a:rPr>
              <a:t> </a:t>
            </a:r>
            <a:r>
              <a:rPr lang="en-US" altLang="zh-CN" dirty="0">
                <a:latin typeface="Constantia" panose="02030602050306030303" pitchFamily="18" charset="0"/>
              </a:rPr>
              <a:t>related</a:t>
            </a:r>
            <a:r>
              <a:rPr lang="zh-CN" altLang="en-US" dirty="0">
                <a:latin typeface="Constantia" panose="02030602050306030303" pitchFamily="18" charset="0"/>
              </a:rPr>
              <a:t> </a:t>
            </a:r>
            <a:r>
              <a:rPr lang="en-US" altLang="zh-CN" dirty="0">
                <a:latin typeface="Constantia" panose="02030602050306030303" pitchFamily="18" charset="0"/>
              </a:rPr>
              <a:t>trait</a:t>
            </a:r>
          </a:p>
          <a:p>
            <a:pPr algn="just"/>
            <a:r>
              <a:rPr lang="en-US" altLang="zh-CN" dirty="0">
                <a:latin typeface="Constantia" panose="02030602050306030303" pitchFamily="18" charset="0"/>
              </a:rPr>
              <a:t>3.rated</a:t>
            </a:r>
            <a:r>
              <a:rPr lang="zh-CN" altLang="en-US" dirty="0">
                <a:latin typeface="Constantia" panose="02030602050306030303" pitchFamily="18" charset="0"/>
              </a:rPr>
              <a:t> </a:t>
            </a:r>
            <a:r>
              <a:rPr lang="en-US" altLang="zh-CN" dirty="0">
                <a:latin typeface="Constantia" panose="02030602050306030303" pitchFamily="18" charset="0"/>
              </a:rPr>
              <a:t>their</a:t>
            </a:r>
            <a:r>
              <a:rPr lang="zh-CN" altLang="en-US" dirty="0">
                <a:latin typeface="Constantia" panose="02030602050306030303" pitchFamily="18" charset="0"/>
              </a:rPr>
              <a:t> </a:t>
            </a:r>
            <a:r>
              <a:rPr lang="en-US" altLang="zh-CN" dirty="0">
                <a:latin typeface="Constantia" panose="02030602050306030303" pitchFamily="18" charset="0"/>
              </a:rPr>
              <a:t>similarity</a:t>
            </a:r>
            <a:r>
              <a:rPr lang="zh-CN" altLang="en-US" dirty="0">
                <a:latin typeface="Constantia" panose="02030602050306030303" pitchFamily="18" charset="0"/>
              </a:rPr>
              <a:t> </a:t>
            </a:r>
            <a:r>
              <a:rPr lang="en-US" altLang="zh-CN" dirty="0">
                <a:latin typeface="Constantia" panose="02030602050306030303" pitchFamily="18" charset="0"/>
              </a:rPr>
              <a:t>to</a:t>
            </a:r>
            <a:r>
              <a:rPr lang="zh-CN" altLang="en-US" dirty="0">
                <a:latin typeface="Constantia" panose="02030602050306030303" pitchFamily="18" charset="0"/>
              </a:rPr>
              <a:t> </a:t>
            </a:r>
            <a:r>
              <a:rPr lang="en-US" altLang="zh-CN" dirty="0">
                <a:latin typeface="Constantia" panose="02030602050306030303" pitchFamily="18" charset="0"/>
              </a:rPr>
              <a:t>john</a:t>
            </a:r>
          </a:p>
          <a:p>
            <a:pPr algn="just"/>
            <a:r>
              <a:rPr lang="en-US" altLang="zh-CN" dirty="0">
                <a:latin typeface="Constantia" panose="02030602050306030303" pitchFamily="18" charset="0"/>
              </a:rPr>
              <a:t>4estimated</a:t>
            </a:r>
            <a:r>
              <a:rPr lang="zh-CN" altLang="en-US" dirty="0">
                <a:latin typeface="Constantia" panose="02030602050306030303" pitchFamily="18" charset="0"/>
              </a:rPr>
              <a:t> </a:t>
            </a:r>
            <a:r>
              <a:rPr lang="en-US" altLang="zh-CN" dirty="0">
                <a:latin typeface="Constantia" panose="02030602050306030303" pitchFamily="18" charset="0"/>
              </a:rPr>
              <a:t>john’s household , income, employment, education level , car quality and neighborhood.</a:t>
            </a:r>
            <a:endParaRPr lang="en" altLang="zh-CN" dirty="0">
              <a:latin typeface="Constantia" panose="02030602050306030303" pitchFamily="18" charset="0"/>
            </a:endParaRPr>
          </a:p>
          <a:p>
            <a:pPr algn="just"/>
            <a:endParaRPr lang="en" altLang="zh-CN" dirty="0">
              <a:latin typeface="Constantia" panose="02030602050306030303" pitchFamily="18" charset="0"/>
            </a:endParaRPr>
          </a:p>
          <a:p>
            <a:endParaRPr kumimoji="1" lang="zh-CN" altLang="en-US" dirty="0"/>
          </a:p>
        </p:txBody>
      </p:sp>
    </p:spTree>
    <p:extLst>
      <p:ext uri="{BB962C8B-B14F-4D97-AF65-F5344CB8AC3E}">
        <p14:creationId xmlns:p14="http://schemas.microsoft.com/office/powerpoint/2010/main" val="29777706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20FAE1-F311-4633-0170-F8552E041233}"/>
              </a:ext>
            </a:extLst>
          </p:cNvPr>
          <p:cNvSpPr>
            <a:spLocks noGrp="1"/>
          </p:cNvSpPr>
          <p:nvPr>
            <p:ph type="title"/>
          </p:nvPr>
        </p:nvSpPr>
        <p:spPr/>
        <p:txBody>
          <a:bodyPr/>
          <a:lstStyle/>
          <a:p>
            <a:pPr algn="l"/>
            <a:r>
              <a:rPr kumimoji="1" lang="en-US" altLang="zh-CN" dirty="0">
                <a:solidFill>
                  <a:schemeClr val="tx2"/>
                </a:solidFill>
              </a:rPr>
              <a:t>result</a:t>
            </a:r>
            <a:endParaRPr kumimoji="1" lang="zh-CN" altLang="en-US" dirty="0">
              <a:solidFill>
                <a:schemeClr val="tx2"/>
              </a:solidFill>
            </a:endParaRPr>
          </a:p>
        </p:txBody>
      </p:sp>
      <p:sp>
        <p:nvSpPr>
          <p:cNvPr id="3" name="内容占位符 2">
            <a:extLst>
              <a:ext uri="{FF2B5EF4-FFF2-40B4-BE49-F238E27FC236}">
                <a16:creationId xmlns:a16="http://schemas.microsoft.com/office/drawing/2014/main" id="{0DD36C45-7DFD-4F99-19EF-8F2A93101C5A}"/>
              </a:ext>
            </a:extLst>
          </p:cNvPr>
          <p:cNvSpPr>
            <a:spLocks noGrp="1"/>
          </p:cNvSpPr>
          <p:nvPr>
            <p:ph idx="1"/>
          </p:nvPr>
        </p:nvSpPr>
        <p:spPr>
          <a:xfrm flipH="1">
            <a:off x="10768921" y="6857999"/>
            <a:ext cx="402661" cy="1305339"/>
          </a:xfrm>
        </p:spPr>
        <p:txBody>
          <a:bodyPr>
            <a:normAutofit fontScale="25000" lnSpcReduction="20000"/>
          </a:bodyPr>
          <a:lstStyle/>
          <a:p>
            <a:r>
              <a:rPr kumimoji="1" lang="en-US" altLang="zh-CN" dirty="0"/>
              <a:t>1.manipulation</a:t>
            </a:r>
            <a:r>
              <a:rPr kumimoji="1" lang="zh-CN" altLang="en-US" dirty="0"/>
              <a:t> </a:t>
            </a:r>
            <a:r>
              <a:rPr kumimoji="1" lang="en-US" altLang="zh-CN" dirty="0"/>
              <a:t>check</a:t>
            </a:r>
            <a:r>
              <a:rPr kumimoji="1" lang="zh-CN" altLang="en-US" dirty="0"/>
              <a:t>：</a:t>
            </a:r>
          </a:p>
        </p:txBody>
      </p:sp>
      <p:pic>
        <p:nvPicPr>
          <p:cNvPr id="4" name="图片 3">
            <a:extLst>
              <a:ext uri="{FF2B5EF4-FFF2-40B4-BE49-F238E27FC236}">
                <a16:creationId xmlns:a16="http://schemas.microsoft.com/office/drawing/2014/main" id="{EE4D24DD-CD4D-9EB8-C786-742A12363538}"/>
              </a:ext>
            </a:extLst>
          </p:cNvPr>
          <p:cNvPicPr>
            <a:picLocks noChangeAspect="1"/>
          </p:cNvPicPr>
          <p:nvPr/>
        </p:nvPicPr>
        <p:blipFill>
          <a:blip r:embed="rId2"/>
          <a:stretch>
            <a:fillRect/>
          </a:stretch>
        </p:blipFill>
        <p:spPr>
          <a:xfrm>
            <a:off x="5990427" y="739975"/>
            <a:ext cx="3954407" cy="2620944"/>
          </a:xfrm>
          <a:prstGeom prst="rect">
            <a:avLst/>
          </a:prstGeom>
        </p:spPr>
      </p:pic>
      <p:sp>
        <p:nvSpPr>
          <p:cNvPr id="5" name="文本框 4">
            <a:extLst>
              <a:ext uri="{FF2B5EF4-FFF2-40B4-BE49-F238E27FC236}">
                <a16:creationId xmlns:a16="http://schemas.microsoft.com/office/drawing/2014/main" id="{04EBCFBC-145C-66C9-D59F-F650F8FEC2CC}"/>
              </a:ext>
            </a:extLst>
          </p:cNvPr>
          <p:cNvSpPr txBox="1"/>
          <p:nvPr/>
        </p:nvSpPr>
        <p:spPr>
          <a:xfrm>
            <a:off x="1417983" y="1669774"/>
            <a:ext cx="4678017" cy="369332"/>
          </a:xfrm>
          <a:prstGeom prst="rect">
            <a:avLst/>
          </a:prstGeom>
          <a:noFill/>
        </p:spPr>
        <p:txBody>
          <a:bodyPr wrap="square" rtlCol="0">
            <a:spAutoFit/>
          </a:bodyPr>
          <a:lstStyle/>
          <a:p>
            <a:r>
              <a:rPr kumimoji="1" lang="en-US" altLang="zh-CN" dirty="0"/>
              <a:t>1.</a:t>
            </a:r>
            <a:r>
              <a:rPr kumimoji="1" lang="en-US" altLang="zh-CN" dirty="0">
                <a:solidFill>
                  <a:srgbClr val="FF0000"/>
                </a:solidFill>
              </a:rPr>
              <a:t>Manipulation</a:t>
            </a:r>
            <a:r>
              <a:rPr kumimoji="1" lang="zh-CN" altLang="en-US" dirty="0">
                <a:solidFill>
                  <a:srgbClr val="FF0000"/>
                </a:solidFill>
              </a:rPr>
              <a:t> </a:t>
            </a:r>
            <a:r>
              <a:rPr kumimoji="1" lang="en-US" altLang="zh-CN" dirty="0">
                <a:solidFill>
                  <a:srgbClr val="FF0000"/>
                </a:solidFill>
              </a:rPr>
              <a:t>check</a:t>
            </a:r>
            <a:r>
              <a:rPr kumimoji="1" lang="zh-CN" altLang="en-US" dirty="0">
                <a:solidFill>
                  <a:srgbClr val="FF0000"/>
                </a:solidFill>
              </a:rPr>
              <a:t> </a:t>
            </a:r>
            <a:r>
              <a:rPr kumimoji="1" lang="en-US" altLang="zh-CN" dirty="0">
                <a:solidFill>
                  <a:srgbClr val="FF0000"/>
                </a:solidFill>
              </a:rPr>
              <a:t>of</a:t>
            </a:r>
            <a:r>
              <a:rPr kumimoji="1" lang="zh-CN" altLang="en-US" dirty="0">
                <a:solidFill>
                  <a:srgbClr val="FF0000"/>
                </a:solidFill>
              </a:rPr>
              <a:t> </a:t>
            </a:r>
            <a:r>
              <a:rPr kumimoji="1" lang="en-US" altLang="zh-CN" dirty="0">
                <a:solidFill>
                  <a:srgbClr val="FF0000"/>
                </a:solidFill>
              </a:rPr>
              <a:t>target</a:t>
            </a:r>
            <a:r>
              <a:rPr kumimoji="1" lang="zh-CN" altLang="en-US" dirty="0">
                <a:solidFill>
                  <a:srgbClr val="FF0000"/>
                </a:solidFill>
              </a:rPr>
              <a:t> </a:t>
            </a:r>
            <a:r>
              <a:rPr kumimoji="1" lang="en-US" altLang="zh-CN" dirty="0">
                <a:solidFill>
                  <a:srgbClr val="FF0000"/>
                </a:solidFill>
              </a:rPr>
              <a:t>social</a:t>
            </a:r>
            <a:r>
              <a:rPr kumimoji="1" lang="zh-CN" altLang="en-US" dirty="0">
                <a:solidFill>
                  <a:srgbClr val="FF0000"/>
                </a:solidFill>
              </a:rPr>
              <a:t> </a:t>
            </a:r>
            <a:r>
              <a:rPr kumimoji="1" lang="en-US" altLang="zh-CN" dirty="0">
                <a:solidFill>
                  <a:srgbClr val="FF0000"/>
                </a:solidFill>
              </a:rPr>
              <a:t>class</a:t>
            </a:r>
            <a:endParaRPr kumimoji="1" lang="zh-CN" altLang="en-US" dirty="0">
              <a:solidFill>
                <a:srgbClr val="FF0000"/>
              </a:solidFill>
            </a:endParaRPr>
          </a:p>
        </p:txBody>
      </p:sp>
      <p:sp>
        <p:nvSpPr>
          <p:cNvPr id="6" name="文本框 5">
            <a:extLst>
              <a:ext uri="{FF2B5EF4-FFF2-40B4-BE49-F238E27FC236}">
                <a16:creationId xmlns:a16="http://schemas.microsoft.com/office/drawing/2014/main" id="{AA1D43FF-E60A-02A6-8685-C431B53D109D}"/>
              </a:ext>
            </a:extLst>
          </p:cNvPr>
          <p:cNvSpPr txBox="1"/>
          <p:nvPr/>
        </p:nvSpPr>
        <p:spPr>
          <a:xfrm>
            <a:off x="1126434" y="3699085"/>
            <a:ext cx="6841197" cy="2585323"/>
          </a:xfrm>
          <a:prstGeom prst="rect">
            <a:avLst/>
          </a:prstGeom>
          <a:noFill/>
        </p:spPr>
        <p:txBody>
          <a:bodyPr wrap="square" rtlCol="0">
            <a:spAutoFit/>
          </a:bodyPr>
          <a:lstStyle/>
          <a:p>
            <a:pPr algn="just"/>
            <a:r>
              <a:rPr kumimoji="1" lang="en-US" altLang="zh-CN" dirty="0"/>
              <a:t>2</a:t>
            </a:r>
            <a:r>
              <a:rPr kumimoji="1" lang="en-US" altLang="zh-CN" dirty="0">
                <a:solidFill>
                  <a:srgbClr val="FF0000"/>
                </a:solidFill>
              </a:rPr>
              <a:t>.Social</a:t>
            </a:r>
            <a:r>
              <a:rPr kumimoji="1" lang="zh-CN" altLang="en-US" dirty="0">
                <a:solidFill>
                  <a:srgbClr val="FF0000"/>
                </a:solidFill>
              </a:rPr>
              <a:t> </a:t>
            </a:r>
            <a:r>
              <a:rPr kumimoji="1" lang="en-US" altLang="zh-CN" dirty="0">
                <a:solidFill>
                  <a:srgbClr val="FF0000"/>
                </a:solidFill>
              </a:rPr>
              <a:t>mindfulness</a:t>
            </a:r>
            <a:r>
              <a:rPr kumimoji="1" lang="zh-CN" altLang="en-US" dirty="0"/>
              <a:t>：</a:t>
            </a:r>
            <a:r>
              <a:rPr lang="en" altLang="zh-CN" sz="1800" dirty="0">
                <a:solidFill>
                  <a:srgbClr val="FFC000"/>
                </a:solidFill>
                <a:effectLst/>
                <a:latin typeface="Constantia" panose="02030602050306030303" pitchFamily="18" charset="0"/>
              </a:rPr>
              <a:t>Consistent with the previous three studies</a:t>
            </a:r>
            <a:r>
              <a:rPr lang="en" altLang="zh-CN" sz="1800" dirty="0">
                <a:effectLst/>
                <a:latin typeface="Constantia" panose="02030602050306030303" pitchFamily="18" charset="0"/>
              </a:rPr>
              <a:t>, participants behaved less </a:t>
            </a:r>
            <a:r>
              <a:rPr lang="en" altLang="zh-CN" sz="1800" dirty="0" err="1">
                <a:effectLst/>
                <a:latin typeface="Constantia" panose="02030602050306030303" pitchFamily="18" charset="0"/>
              </a:rPr>
              <a:t>prosocially</a:t>
            </a:r>
            <a:r>
              <a:rPr lang="en" altLang="zh-CN" sz="1800" dirty="0">
                <a:effectLst/>
                <a:latin typeface="Constantia" panose="02030602050306030303" pitchFamily="18" charset="0"/>
              </a:rPr>
              <a:t> when picturing a high class target (</a:t>
            </a:r>
            <a:r>
              <a:rPr lang="en" altLang="zh-CN" sz="1800" dirty="0" err="1">
                <a:effectLst/>
                <a:latin typeface="Constantia" panose="02030602050306030303" pitchFamily="18" charset="0"/>
              </a:rPr>
              <a:t>Mhigh</a:t>
            </a:r>
            <a:r>
              <a:rPr lang="en" altLang="zh-CN" sz="1800" dirty="0">
                <a:effectLst/>
                <a:latin typeface="Constantia" panose="02030602050306030303" pitchFamily="18" charset="0"/>
              </a:rPr>
              <a:t> = 0.59, SD = 0.27) relative to middle (</a:t>
            </a:r>
            <a:r>
              <a:rPr lang="en" altLang="zh-CN" sz="1800" dirty="0" err="1">
                <a:effectLst/>
                <a:latin typeface="Constantia" panose="02030602050306030303" pitchFamily="18" charset="0"/>
              </a:rPr>
              <a:t>Mmiddle</a:t>
            </a:r>
            <a:r>
              <a:rPr lang="en" altLang="zh-CN" sz="1800" dirty="0">
                <a:effectLst/>
                <a:latin typeface="Constantia" panose="02030602050306030303" pitchFamily="18" charset="0"/>
              </a:rPr>
              <a:t> = 0.66, SD = 0.26) or low class targets (</a:t>
            </a:r>
            <a:r>
              <a:rPr lang="en" altLang="zh-CN" sz="1800" dirty="0" err="1">
                <a:effectLst/>
                <a:latin typeface="Constantia" panose="02030602050306030303" pitchFamily="18" charset="0"/>
              </a:rPr>
              <a:t>Mlow</a:t>
            </a:r>
            <a:r>
              <a:rPr lang="en" altLang="zh-CN" sz="1800" dirty="0">
                <a:effectLst/>
                <a:latin typeface="Constantia" panose="02030602050306030303" pitchFamily="18" charset="0"/>
              </a:rPr>
              <a:t> = 0.68, SD = 0.25), F(2, 439) = 5.11, p = 0.006, </a:t>
            </a:r>
            <a:r>
              <a:rPr lang="el-GR" altLang="zh-CN" sz="1800" dirty="0">
                <a:effectLst/>
                <a:latin typeface="Constantia" panose="02030602050306030303" pitchFamily="18" charset="0"/>
              </a:rPr>
              <a:t>η2 = 0.02. </a:t>
            </a:r>
            <a:r>
              <a:rPr lang="en" altLang="zh-CN" sz="1800" dirty="0">
                <a:effectLst/>
                <a:latin typeface="Constantia" panose="02030602050306030303" pitchFamily="18" charset="0"/>
              </a:rPr>
              <a:t>Whereas </a:t>
            </a:r>
            <a:r>
              <a:rPr lang="en" altLang="zh-CN" sz="1800" dirty="0" err="1">
                <a:effectLst/>
                <a:latin typeface="Constantia" panose="02030602050306030303" pitchFamily="18" charset="0"/>
              </a:rPr>
              <a:t>prosociality</a:t>
            </a:r>
            <a:r>
              <a:rPr lang="en" altLang="zh-CN" sz="1800" dirty="0">
                <a:effectLst/>
                <a:latin typeface="Constantia" panose="02030602050306030303" pitchFamily="18" charset="0"/>
              </a:rPr>
              <a:t> was lower for higher class targets relative to lower class targets, t(439) = 3.05, p = 0.002, d = 0.35, and middle class targets, t(439) = 2.35, p = 0.019, d = 0.27, </a:t>
            </a:r>
            <a:r>
              <a:rPr lang="en" altLang="zh-CN" sz="1800" dirty="0" err="1">
                <a:effectLst/>
                <a:latin typeface="Constantia" panose="02030602050306030303" pitchFamily="18" charset="0"/>
              </a:rPr>
              <a:t>prosociality</a:t>
            </a:r>
            <a:r>
              <a:rPr lang="en" altLang="zh-CN" sz="1800" dirty="0">
                <a:effectLst/>
                <a:latin typeface="Constantia" panose="02030602050306030303" pitchFamily="18" charset="0"/>
              </a:rPr>
              <a:t> toward lower and middle class targets did not differ, t(439) = 0.55, p = 0.583, d = 0.08</a:t>
            </a:r>
            <a:endParaRPr kumimoji="1" lang="zh-CN" altLang="en-US" dirty="0"/>
          </a:p>
        </p:txBody>
      </p:sp>
      <p:pic>
        <p:nvPicPr>
          <p:cNvPr id="7" name="图片 6">
            <a:extLst>
              <a:ext uri="{FF2B5EF4-FFF2-40B4-BE49-F238E27FC236}">
                <a16:creationId xmlns:a16="http://schemas.microsoft.com/office/drawing/2014/main" id="{8C867059-0739-C9EE-7761-44674C7BE780}"/>
              </a:ext>
            </a:extLst>
          </p:cNvPr>
          <p:cNvPicPr>
            <a:picLocks noChangeAspect="1"/>
          </p:cNvPicPr>
          <p:nvPr/>
        </p:nvPicPr>
        <p:blipFill>
          <a:blip r:embed="rId3"/>
          <a:stretch>
            <a:fillRect/>
          </a:stretch>
        </p:blipFill>
        <p:spPr>
          <a:xfrm>
            <a:off x="8072782" y="3843130"/>
            <a:ext cx="3324088" cy="2206814"/>
          </a:xfrm>
          <a:prstGeom prst="rect">
            <a:avLst/>
          </a:prstGeom>
        </p:spPr>
      </p:pic>
    </p:spTree>
    <p:extLst>
      <p:ext uri="{BB962C8B-B14F-4D97-AF65-F5344CB8AC3E}">
        <p14:creationId xmlns:p14="http://schemas.microsoft.com/office/powerpoint/2010/main" val="26323621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A61A1214-85BF-5F77-B5B1-BC0CDAE13750}"/>
              </a:ext>
            </a:extLst>
          </p:cNvPr>
          <p:cNvSpPr txBox="1"/>
          <p:nvPr/>
        </p:nvSpPr>
        <p:spPr>
          <a:xfrm>
            <a:off x="1828799" y="437322"/>
            <a:ext cx="7858539" cy="369332"/>
          </a:xfrm>
          <a:prstGeom prst="rect">
            <a:avLst/>
          </a:prstGeom>
          <a:noFill/>
        </p:spPr>
        <p:txBody>
          <a:bodyPr wrap="square" rtlCol="0">
            <a:spAutoFit/>
          </a:bodyPr>
          <a:lstStyle/>
          <a:p>
            <a:r>
              <a:rPr kumimoji="1" lang="en-US" altLang="zh-CN" dirty="0"/>
              <a:t>3.</a:t>
            </a:r>
            <a:r>
              <a:rPr kumimoji="1" lang="zh-CN" altLang="en-US" dirty="0"/>
              <a:t>交互作用，目标对象效应，被试阶层和亲社会关系都和之前研究结果一样。</a:t>
            </a:r>
          </a:p>
        </p:txBody>
      </p:sp>
      <p:sp>
        <p:nvSpPr>
          <p:cNvPr id="5" name="文本框 4">
            <a:extLst>
              <a:ext uri="{FF2B5EF4-FFF2-40B4-BE49-F238E27FC236}">
                <a16:creationId xmlns:a16="http://schemas.microsoft.com/office/drawing/2014/main" id="{892982D5-FB9F-6F8F-AA6B-1D5751555E20}"/>
              </a:ext>
            </a:extLst>
          </p:cNvPr>
          <p:cNvSpPr txBox="1"/>
          <p:nvPr/>
        </p:nvSpPr>
        <p:spPr>
          <a:xfrm>
            <a:off x="1828799" y="806654"/>
            <a:ext cx="7858539" cy="4247317"/>
          </a:xfrm>
          <a:prstGeom prst="rect">
            <a:avLst/>
          </a:prstGeom>
          <a:noFill/>
        </p:spPr>
        <p:txBody>
          <a:bodyPr wrap="square" rtlCol="0">
            <a:spAutoFit/>
          </a:bodyPr>
          <a:lstStyle/>
          <a:p>
            <a:pPr algn="just"/>
            <a:r>
              <a:rPr kumimoji="1" lang="en-US" altLang="zh-CN" dirty="0">
                <a:latin typeface="Constantia" panose="02030602050306030303" pitchFamily="18" charset="0"/>
              </a:rPr>
              <a:t>4.</a:t>
            </a:r>
            <a:r>
              <a:rPr kumimoji="1" lang="en-US" altLang="zh-CN" dirty="0">
                <a:solidFill>
                  <a:srgbClr val="FF0000"/>
                </a:solidFill>
                <a:latin typeface="Constantia" panose="02030602050306030303" pitchFamily="18" charset="0"/>
              </a:rPr>
              <a:t>Mediation</a:t>
            </a:r>
            <a:r>
              <a:rPr kumimoji="1" lang="zh-CN" altLang="en-US" dirty="0">
                <a:solidFill>
                  <a:srgbClr val="FF0000"/>
                </a:solidFill>
                <a:latin typeface="Constantia" panose="02030602050306030303" pitchFamily="18" charset="0"/>
              </a:rPr>
              <a:t> </a:t>
            </a:r>
            <a:r>
              <a:rPr kumimoji="1" lang="en-US" altLang="zh-CN" dirty="0">
                <a:solidFill>
                  <a:srgbClr val="FF0000"/>
                </a:solidFill>
                <a:latin typeface="Constantia" panose="02030602050306030303" pitchFamily="18" charset="0"/>
              </a:rPr>
              <a:t>effects</a:t>
            </a:r>
            <a:r>
              <a:rPr kumimoji="1" lang="zh-CN" altLang="en-US" dirty="0">
                <a:solidFill>
                  <a:srgbClr val="FF0000"/>
                </a:solidFill>
                <a:latin typeface="Constantia" panose="02030602050306030303" pitchFamily="18" charset="0"/>
              </a:rPr>
              <a:t> </a:t>
            </a:r>
            <a:r>
              <a:rPr kumimoji="1" lang="en-US" altLang="zh-CN" dirty="0">
                <a:solidFill>
                  <a:srgbClr val="FF0000"/>
                </a:solidFill>
                <a:latin typeface="Constantia" panose="02030602050306030303" pitchFamily="18" charset="0"/>
              </a:rPr>
              <a:t>of</a:t>
            </a:r>
            <a:r>
              <a:rPr kumimoji="1" lang="zh-CN" altLang="en-US" dirty="0">
                <a:solidFill>
                  <a:srgbClr val="FF0000"/>
                </a:solidFill>
                <a:latin typeface="Constantia" panose="02030602050306030303" pitchFamily="18" charset="0"/>
              </a:rPr>
              <a:t> </a:t>
            </a:r>
            <a:r>
              <a:rPr kumimoji="1" lang="en-US" altLang="zh-CN" dirty="0">
                <a:solidFill>
                  <a:srgbClr val="FF0000"/>
                </a:solidFill>
                <a:latin typeface="Constantia" panose="02030602050306030303" pitchFamily="18" charset="0"/>
              </a:rPr>
              <a:t>target</a:t>
            </a:r>
            <a:r>
              <a:rPr kumimoji="1" lang="zh-CN" altLang="en-US" dirty="0">
                <a:solidFill>
                  <a:srgbClr val="FF0000"/>
                </a:solidFill>
                <a:latin typeface="Constantia" panose="02030602050306030303" pitchFamily="18" charset="0"/>
              </a:rPr>
              <a:t> </a:t>
            </a:r>
            <a:r>
              <a:rPr kumimoji="1" lang="en-US" altLang="zh-CN" dirty="0">
                <a:solidFill>
                  <a:srgbClr val="FF0000"/>
                </a:solidFill>
                <a:latin typeface="Constantia" panose="02030602050306030303" pitchFamily="18" charset="0"/>
              </a:rPr>
              <a:t>perceptions</a:t>
            </a:r>
            <a:r>
              <a:rPr kumimoji="1" lang="zh-CN" altLang="en-US" dirty="0">
                <a:solidFill>
                  <a:srgbClr val="FF0000"/>
                </a:solidFill>
                <a:latin typeface="Constantia" panose="02030602050306030303" pitchFamily="18" charset="0"/>
              </a:rPr>
              <a:t>：</a:t>
            </a:r>
            <a:r>
              <a:rPr lang="en" altLang="zh-CN" sz="1800" dirty="0">
                <a:effectLst/>
                <a:latin typeface="Constantia" panose="02030602050306030303" pitchFamily="18" charset="0"/>
              </a:rPr>
              <a:t>warmth and similarity ratings were positively related to social mindfulness (r = 0.17, p b 0.001, and r = 0.14, p = 0.004, respectively), while competence showed no relationship to social mindfulness (r = −0.04, p = 0.469) </a:t>
            </a:r>
            <a:r>
              <a:rPr lang="en-US" altLang="zh-CN" dirty="0">
                <a:latin typeface="Constantia" panose="02030602050306030303" pitchFamily="18" charset="0"/>
              </a:rPr>
              <a:t>.</a:t>
            </a:r>
          </a:p>
          <a:p>
            <a:pPr algn="just"/>
            <a:r>
              <a:rPr lang="en" altLang="zh-CN" sz="1800" dirty="0">
                <a:effectLst/>
                <a:latin typeface="Constantia" panose="02030602050306030303" pitchFamily="18" charset="0"/>
              </a:rPr>
              <a:t>perceptions of similarity were highest for middle class targets, with no difference between low and high class targets. Similarly, perceptions of warmth were higher for middle class targets than for high or low class targets. In contrast, perceived competence was highest for high class targets and lowest for low class targets </a:t>
            </a:r>
            <a:endParaRPr lang="en" altLang="zh-CN" dirty="0">
              <a:latin typeface="Constantia" panose="02030602050306030303" pitchFamily="18" charset="0"/>
            </a:endParaRPr>
          </a:p>
          <a:p>
            <a:pPr algn="just"/>
            <a:r>
              <a:rPr lang="en" altLang="zh-CN" sz="1800" dirty="0">
                <a:solidFill>
                  <a:srgbClr val="92D050"/>
                </a:solidFill>
                <a:effectLst/>
                <a:latin typeface="Constantia" panose="02030602050306030303" pitchFamily="18" charset="0"/>
              </a:rPr>
              <a:t>no evidence that the target perceptions measured in this study mediated the difference between high and low class targets </a:t>
            </a:r>
            <a:endParaRPr lang="en" altLang="zh-CN" dirty="0">
              <a:solidFill>
                <a:srgbClr val="92D050"/>
              </a:solidFill>
              <a:latin typeface="Constantia" panose="02030602050306030303" pitchFamily="18" charset="0"/>
            </a:endParaRPr>
          </a:p>
          <a:p>
            <a:pPr algn="just"/>
            <a:r>
              <a:rPr lang="en" altLang="zh-CN" sz="1800" dirty="0">
                <a:solidFill>
                  <a:srgbClr val="92D050"/>
                </a:solidFill>
                <a:effectLst/>
                <a:latin typeface="Constantia" panose="02030602050306030303" pitchFamily="18" charset="0"/>
              </a:rPr>
              <a:t>results only suggest mediation via perceived warmth when differentiating between high and middle class targets </a:t>
            </a:r>
            <a:endParaRPr lang="en" altLang="zh-CN" dirty="0">
              <a:solidFill>
                <a:srgbClr val="92D050"/>
              </a:solidFill>
              <a:latin typeface="Constantia" panose="02030602050306030303" pitchFamily="18" charset="0"/>
            </a:endParaRPr>
          </a:p>
          <a:p>
            <a:pPr algn="just"/>
            <a:endParaRPr lang="en" altLang="zh-CN" dirty="0">
              <a:latin typeface="Constantia" panose="02030602050306030303" pitchFamily="18" charset="0"/>
            </a:endParaRPr>
          </a:p>
          <a:p>
            <a:endParaRPr kumimoji="1" lang="zh-CN" altLang="en-US" dirty="0"/>
          </a:p>
        </p:txBody>
      </p:sp>
      <p:pic>
        <p:nvPicPr>
          <p:cNvPr id="6" name="图片 5">
            <a:extLst>
              <a:ext uri="{FF2B5EF4-FFF2-40B4-BE49-F238E27FC236}">
                <a16:creationId xmlns:a16="http://schemas.microsoft.com/office/drawing/2014/main" id="{09A116FA-6B2A-445B-7C47-7ABED1CDC1C5}"/>
              </a:ext>
            </a:extLst>
          </p:cNvPr>
          <p:cNvPicPr>
            <a:picLocks noChangeAspect="1"/>
          </p:cNvPicPr>
          <p:nvPr/>
        </p:nvPicPr>
        <p:blipFill>
          <a:blip r:embed="rId2"/>
          <a:stretch>
            <a:fillRect/>
          </a:stretch>
        </p:blipFill>
        <p:spPr>
          <a:xfrm>
            <a:off x="6851373" y="4538870"/>
            <a:ext cx="3286105" cy="2178000"/>
          </a:xfrm>
          <a:prstGeom prst="rect">
            <a:avLst/>
          </a:prstGeom>
        </p:spPr>
      </p:pic>
      <p:sp>
        <p:nvSpPr>
          <p:cNvPr id="8" name="左弧形箭头 7">
            <a:extLst>
              <a:ext uri="{FF2B5EF4-FFF2-40B4-BE49-F238E27FC236}">
                <a16:creationId xmlns:a16="http://schemas.microsoft.com/office/drawing/2014/main" id="{FDC63716-5FE6-D40D-FD34-204F012F6C55}"/>
              </a:ext>
            </a:extLst>
          </p:cNvPr>
          <p:cNvSpPr/>
          <p:nvPr/>
        </p:nvSpPr>
        <p:spPr>
          <a:xfrm>
            <a:off x="9992139" y="2266121"/>
            <a:ext cx="2199861" cy="3578087"/>
          </a:xfrm>
          <a:prstGeom prst="curvedLeftArrow">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Tree>
    <p:extLst>
      <p:ext uri="{BB962C8B-B14F-4D97-AF65-F5344CB8AC3E}">
        <p14:creationId xmlns:p14="http://schemas.microsoft.com/office/powerpoint/2010/main" val="18657732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46FAC7-DC47-053E-0072-ECC71A69057A}"/>
              </a:ext>
            </a:extLst>
          </p:cNvPr>
          <p:cNvSpPr>
            <a:spLocks noGrp="1"/>
          </p:cNvSpPr>
          <p:nvPr>
            <p:ph type="title"/>
          </p:nvPr>
        </p:nvSpPr>
        <p:spPr/>
        <p:txBody>
          <a:bodyPr/>
          <a:lstStyle/>
          <a:p>
            <a:endParaRPr kumimoji="1" lang="zh-CN" altLang="en-US"/>
          </a:p>
        </p:txBody>
      </p:sp>
      <p:pic>
        <p:nvPicPr>
          <p:cNvPr id="4" name="内容占位符 3">
            <a:extLst>
              <a:ext uri="{FF2B5EF4-FFF2-40B4-BE49-F238E27FC236}">
                <a16:creationId xmlns:a16="http://schemas.microsoft.com/office/drawing/2014/main" id="{A560781A-405C-A87B-774D-9D616A884C71}"/>
              </a:ext>
            </a:extLst>
          </p:cNvPr>
          <p:cNvPicPr>
            <a:picLocks noGrp="1" noChangeAspect="1"/>
          </p:cNvPicPr>
          <p:nvPr>
            <p:ph idx="1"/>
          </p:nvPr>
        </p:nvPicPr>
        <p:blipFill>
          <a:blip r:embed="rId2"/>
          <a:stretch>
            <a:fillRect/>
          </a:stretch>
        </p:blipFill>
        <p:spPr>
          <a:xfrm>
            <a:off x="2199861" y="1224285"/>
            <a:ext cx="6559826" cy="5282532"/>
          </a:xfrm>
          <a:prstGeom prst="rect">
            <a:avLst/>
          </a:prstGeom>
        </p:spPr>
      </p:pic>
    </p:spTree>
    <p:extLst>
      <p:ext uri="{BB962C8B-B14F-4D97-AF65-F5344CB8AC3E}">
        <p14:creationId xmlns:p14="http://schemas.microsoft.com/office/powerpoint/2010/main" val="2653399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22033C-F4AC-B849-48A3-BD05DD992EC1}"/>
              </a:ext>
            </a:extLst>
          </p:cNvPr>
          <p:cNvSpPr>
            <a:spLocks noGrp="1"/>
          </p:cNvSpPr>
          <p:nvPr>
            <p:ph type="title"/>
          </p:nvPr>
        </p:nvSpPr>
        <p:spPr/>
        <p:txBody>
          <a:bodyPr/>
          <a:lstStyle/>
          <a:p>
            <a:pPr algn="l"/>
            <a:r>
              <a:rPr kumimoji="1" lang="en-US" altLang="zh-CN" dirty="0">
                <a:solidFill>
                  <a:schemeClr val="tx2"/>
                </a:solidFill>
              </a:rPr>
              <a:t>Meta-analysis</a:t>
            </a:r>
            <a:endParaRPr kumimoji="1" lang="zh-CN" altLang="en-US" dirty="0">
              <a:solidFill>
                <a:schemeClr val="tx2"/>
              </a:solidFill>
            </a:endParaRPr>
          </a:p>
        </p:txBody>
      </p:sp>
      <p:sp>
        <p:nvSpPr>
          <p:cNvPr id="7" name="文本框 6">
            <a:extLst>
              <a:ext uri="{FF2B5EF4-FFF2-40B4-BE49-F238E27FC236}">
                <a16:creationId xmlns:a16="http://schemas.microsoft.com/office/drawing/2014/main" id="{1CC26A29-2489-45E6-4F57-B06B0513CA8C}"/>
              </a:ext>
            </a:extLst>
          </p:cNvPr>
          <p:cNvSpPr txBox="1"/>
          <p:nvPr/>
        </p:nvSpPr>
        <p:spPr>
          <a:xfrm>
            <a:off x="2319130" y="2160104"/>
            <a:ext cx="6904383" cy="1107996"/>
          </a:xfrm>
          <a:prstGeom prst="rect">
            <a:avLst/>
          </a:prstGeom>
          <a:noFill/>
        </p:spPr>
        <p:txBody>
          <a:bodyPr wrap="square" rtlCol="0">
            <a:spAutoFit/>
          </a:bodyPr>
          <a:lstStyle/>
          <a:p>
            <a:r>
              <a:rPr kumimoji="1" lang="en-US" altLang="zh-CN" sz="2800" dirty="0">
                <a:latin typeface="Constantia" panose="02030602050306030303" pitchFamily="18" charset="0"/>
              </a:rPr>
              <a:t>1</a:t>
            </a:r>
            <a:r>
              <a:rPr lang="en" altLang="zh-CN" sz="2000" dirty="0">
                <a:effectLst/>
                <a:latin typeface="Constantia" panose="02030602050306030303" pitchFamily="18" charset="0"/>
              </a:rPr>
              <a:t>the strongest effect on prosocial tendencies was found between high and low class targets. </a:t>
            </a:r>
            <a:endParaRPr lang="en" altLang="zh-CN" sz="2000" dirty="0">
              <a:latin typeface="Constantia" panose="02030602050306030303" pitchFamily="18" charset="0"/>
            </a:endParaRPr>
          </a:p>
          <a:p>
            <a:endParaRPr kumimoji="1" lang="zh-CN" altLang="en-US" dirty="0"/>
          </a:p>
        </p:txBody>
      </p:sp>
      <p:sp>
        <p:nvSpPr>
          <p:cNvPr id="8" name="文本框 7">
            <a:extLst>
              <a:ext uri="{FF2B5EF4-FFF2-40B4-BE49-F238E27FC236}">
                <a16:creationId xmlns:a16="http://schemas.microsoft.com/office/drawing/2014/main" id="{02C9F821-DA53-E9CC-0B16-5A597E30F6FF}"/>
              </a:ext>
            </a:extLst>
          </p:cNvPr>
          <p:cNvSpPr txBox="1"/>
          <p:nvPr/>
        </p:nvSpPr>
        <p:spPr>
          <a:xfrm>
            <a:off x="2280503" y="3761315"/>
            <a:ext cx="6361044" cy="1107996"/>
          </a:xfrm>
          <a:prstGeom prst="rect">
            <a:avLst/>
          </a:prstGeom>
          <a:noFill/>
        </p:spPr>
        <p:txBody>
          <a:bodyPr wrap="square" rtlCol="0">
            <a:spAutoFit/>
          </a:bodyPr>
          <a:lstStyle/>
          <a:p>
            <a:r>
              <a:rPr kumimoji="1" lang="en-US" altLang="zh-CN" sz="2800" b="1" dirty="0">
                <a:latin typeface="Constantia" panose="02030602050306030303" pitchFamily="18" charset="0"/>
              </a:rPr>
              <a:t>2</a:t>
            </a:r>
            <a:r>
              <a:rPr kumimoji="1" lang="en-US" altLang="zh-CN" sz="2000" dirty="0">
                <a:latin typeface="Constantia" panose="02030602050306030303" pitchFamily="18" charset="0"/>
              </a:rPr>
              <a:t>t</a:t>
            </a:r>
            <a:r>
              <a:rPr lang="en" altLang="zh-CN" sz="2000" dirty="0">
                <a:effectLst/>
                <a:latin typeface="Constantia" panose="02030602050306030303" pitchFamily="18" charset="0"/>
              </a:rPr>
              <a:t>he only correlation that proved significant suggested more volunteering activities for higher class individuals </a:t>
            </a:r>
            <a:endParaRPr lang="en" altLang="zh-CN" sz="2000" dirty="0">
              <a:latin typeface="Constantia" panose="02030602050306030303" pitchFamily="18" charset="0"/>
            </a:endParaRPr>
          </a:p>
          <a:p>
            <a:endParaRPr kumimoji="1" lang="zh-CN" altLang="en-US" dirty="0"/>
          </a:p>
        </p:txBody>
      </p:sp>
    </p:spTree>
    <p:extLst>
      <p:ext uri="{BB962C8B-B14F-4D97-AF65-F5344CB8AC3E}">
        <p14:creationId xmlns:p14="http://schemas.microsoft.com/office/powerpoint/2010/main" val="13896513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4FCA95-DB6C-DF8A-62D7-424C9F9D0554}"/>
              </a:ext>
            </a:extLst>
          </p:cNvPr>
          <p:cNvSpPr>
            <a:spLocks noGrp="1"/>
          </p:cNvSpPr>
          <p:nvPr>
            <p:ph type="title"/>
          </p:nvPr>
        </p:nvSpPr>
        <p:spPr/>
        <p:txBody>
          <a:bodyPr/>
          <a:lstStyle/>
          <a:p>
            <a:pPr algn="l"/>
            <a:r>
              <a:rPr kumimoji="1" lang="en-US" altLang="zh-CN" dirty="0">
                <a:solidFill>
                  <a:schemeClr val="tx2"/>
                </a:solidFill>
              </a:rPr>
              <a:t>Discussion</a:t>
            </a:r>
            <a:endParaRPr kumimoji="1" lang="zh-CN" altLang="en-US" dirty="0">
              <a:solidFill>
                <a:schemeClr val="tx2"/>
              </a:solidFill>
            </a:endParaRPr>
          </a:p>
        </p:txBody>
      </p:sp>
      <p:sp>
        <p:nvSpPr>
          <p:cNvPr id="4" name="文本框 3">
            <a:extLst>
              <a:ext uri="{FF2B5EF4-FFF2-40B4-BE49-F238E27FC236}">
                <a16:creationId xmlns:a16="http://schemas.microsoft.com/office/drawing/2014/main" id="{C74C790F-4051-150F-37E3-FCA6EFBD0C2A}"/>
              </a:ext>
            </a:extLst>
          </p:cNvPr>
          <p:cNvSpPr txBox="1"/>
          <p:nvPr/>
        </p:nvSpPr>
        <p:spPr>
          <a:xfrm>
            <a:off x="1232452" y="1580485"/>
            <a:ext cx="10084904" cy="923330"/>
          </a:xfrm>
          <a:prstGeom prst="rect">
            <a:avLst/>
          </a:prstGeom>
          <a:noFill/>
        </p:spPr>
        <p:txBody>
          <a:bodyPr wrap="square" rtlCol="0">
            <a:spAutoFit/>
          </a:bodyPr>
          <a:lstStyle/>
          <a:p>
            <a:r>
              <a:rPr kumimoji="1" lang="en-US" altLang="zh-CN" dirty="0"/>
              <a:t>1</a:t>
            </a:r>
            <a:r>
              <a:rPr kumimoji="1" lang="en-US" altLang="zh-CN" dirty="0">
                <a:latin typeface="Constantia" panose="02030602050306030303" pitchFamily="18" charset="0"/>
              </a:rPr>
              <a:t>.</a:t>
            </a:r>
            <a:r>
              <a:rPr lang="en" altLang="zh-CN" sz="1800" dirty="0">
                <a:effectLst/>
                <a:latin typeface="Constantia" panose="02030602050306030303" pitchFamily="18" charset="0"/>
              </a:rPr>
              <a:t> Across four experiments, participants behaved less </a:t>
            </a:r>
            <a:r>
              <a:rPr lang="en" altLang="zh-CN" sz="1800" dirty="0" err="1">
                <a:effectLst/>
                <a:latin typeface="Constantia" panose="02030602050306030303" pitchFamily="18" charset="0"/>
              </a:rPr>
              <a:t>prosocially</a:t>
            </a:r>
            <a:r>
              <a:rPr lang="en" altLang="zh-CN" sz="1800" dirty="0">
                <a:effectLst/>
                <a:latin typeface="Constantia" panose="02030602050306030303" pitchFamily="18" charset="0"/>
              </a:rPr>
              <a:t> toward higher social class targets than toward lower, middle, or </a:t>
            </a:r>
            <a:r>
              <a:rPr lang="en" altLang="zh-CN" sz="1800" dirty="0" err="1">
                <a:effectLst/>
                <a:latin typeface="Constantia" panose="02030602050306030303" pitchFamily="18" charset="0"/>
              </a:rPr>
              <a:t>classwise</a:t>
            </a:r>
            <a:r>
              <a:rPr lang="en" altLang="zh-CN" sz="1800" dirty="0">
                <a:effectLst/>
                <a:latin typeface="Constantia" panose="02030602050306030303" pitchFamily="18" charset="0"/>
              </a:rPr>
              <a:t> unspecified targets. </a:t>
            </a:r>
            <a:endParaRPr lang="en" altLang="zh-CN" dirty="0">
              <a:latin typeface="Constantia" panose="02030602050306030303" pitchFamily="18" charset="0"/>
            </a:endParaRPr>
          </a:p>
          <a:p>
            <a:endParaRPr kumimoji="1" lang="zh-CN" altLang="en-US" dirty="0"/>
          </a:p>
        </p:txBody>
      </p:sp>
      <p:sp>
        <p:nvSpPr>
          <p:cNvPr id="5" name="文本框 4">
            <a:extLst>
              <a:ext uri="{FF2B5EF4-FFF2-40B4-BE49-F238E27FC236}">
                <a16:creationId xmlns:a16="http://schemas.microsoft.com/office/drawing/2014/main" id="{5E50589B-12E8-9751-BE1A-F9D38E6200A4}"/>
              </a:ext>
            </a:extLst>
          </p:cNvPr>
          <p:cNvSpPr txBox="1"/>
          <p:nvPr/>
        </p:nvSpPr>
        <p:spPr>
          <a:xfrm>
            <a:off x="1232452" y="2597426"/>
            <a:ext cx="8733183" cy="923330"/>
          </a:xfrm>
          <a:prstGeom prst="rect">
            <a:avLst/>
          </a:prstGeom>
          <a:noFill/>
        </p:spPr>
        <p:txBody>
          <a:bodyPr wrap="square" rtlCol="0">
            <a:spAutoFit/>
          </a:bodyPr>
          <a:lstStyle/>
          <a:p>
            <a:r>
              <a:rPr kumimoji="1" lang="en-US" altLang="zh-CN" dirty="0"/>
              <a:t>2</a:t>
            </a:r>
            <a:r>
              <a:rPr lang="en" altLang="zh-CN" sz="1800" dirty="0">
                <a:effectLst/>
                <a:latin typeface="Constantia" panose="02030602050306030303" pitchFamily="18" charset="0"/>
              </a:rPr>
              <a:t>these results suggest that social class is indeed relevant to </a:t>
            </a:r>
            <a:r>
              <a:rPr lang="en" altLang="zh-CN" sz="1800" dirty="0" err="1">
                <a:effectLst/>
                <a:latin typeface="Constantia" panose="02030602050306030303" pitchFamily="18" charset="0"/>
              </a:rPr>
              <a:t>prosociality</a:t>
            </a:r>
            <a:r>
              <a:rPr lang="en" altLang="zh-CN" sz="1800" dirty="0">
                <a:effectLst/>
                <a:latin typeface="Constantia" panose="02030602050306030303" pitchFamily="18" charset="0"/>
              </a:rPr>
              <a:t>, but that target social class influences </a:t>
            </a:r>
            <a:r>
              <a:rPr lang="en" altLang="zh-CN" sz="1800" dirty="0" err="1">
                <a:effectLst/>
                <a:latin typeface="Constantia" panose="02030602050306030303" pitchFamily="18" charset="0"/>
              </a:rPr>
              <a:t>prosociality</a:t>
            </a:r>
            <a:r>
              <a:rPr lang="en" altLang="zh-CN" sz="1800" dirty="0">
                <a:effectLst/>
                <a:latin typeface="Constantia" panose="02030602050306030303" pitchFamily="18" charset="0"/>
              </a:rPr>
              <a:t> more than self social class. </a:t>
            </a:r>
            <a:endParaRPr lang="en" altLang="zh-CN" dirty="0">
              <a:latin typeface="Constantia" panose="02030602050306030303" pitchFamily="18" charset="0"/>
            </a:endParaRPr>
          </a:p>
          <a:p>
            <a:endParaRPr kumimoji="1" lang="zh-CN" altLang="en-US" dirty="0"/>
          </a:p>
        </p:txBody>
      </p:sp>
      <p:sp>
        <p:nvSpPr>
          <p:cNvPr id="6" name="文本框 5">
            <a:extLst>
              <a:ext uri="{FF2B5EF4-FFF2-40B4-BE49-F238E27FC236}">
                <a16:creationId xmlns:a16="http://schemas.microsoft.com/office/drawing/2014/main" id="{69B4CE35-78F9-F3CA-FA95-FACC7BDB5392}"/>
              </a:ext>
            </a:extLst>
          </p:cNvPr>
          <p:cNvSpPr txBox="1"/>
          <p:nvPr/>
        </p:nvSpPr>
        <p:spPr>
          <a:xfrm>
            <a:off x="1232452" y="3882887"/>
            <a:ext cx="8945218" cy="1200329"/>
          </a:xfrm>
          <a:prstGeom prst="rect">
            <a:avLst/>
          </a:prstGeom>
          <a:noFill/>
        </p:spPr>
        <p:txBody>
          <a:bodyPr wrap="square" rtlCol="0">
            <a:spAutoFit/>
          </a:bodyPr>
          <a:lstStyle/>
          <a:p>
            <a:r>
              <a:rPr kumimoji="1" lang="en-US" altLang="zh-CN" dirty="0"/>
              <a:t>3</a:t>
            </a:r>
            <a:r>
              <a:rPr lang="en" altLang="zh-CN" sz="1800" dirty="0">
                <a:effectLst/>
                <a:latin typeface="Constantia" panose="02030602050306030303" pitchFamily="18" charset="0"/>
              </a:rPr>
              <a:t>we advanced three broad perspectives as a guide to explain how target social class might influence prosocial behavior: Fairness, status, and similarity </a:t>
            </a:r>
            <a:r>
              <a:rPr lang="en-US" altLang="zh-CN" dirty="0">
                <a:latin typeface="Constantia" panose="02030602050306030303" pitchFamily="18" charset="0"/>
              </a:rPr>
              <a:t>.only confirmation of the fairness perspective.</a:t>
            </a:r>
            <a:endParaRPr lang="en" altLang="zh-CN" dirty="0">
              <a:latin typeface="Constantia" panose="02030602050306030303" pitchFamily="18" charset="0"/>
            </a:endParaRPr>
          </a:p>
          <a:p>
            <a:endParaRPr kumimoji="1" lang="zh-CN" altLang="en-US" dirty="0"/>
          </a:p>
        </p:txBody>
      </p:sp>
      <p:sp>
        <p:nvSpPr>
          <p:cNvPr id="7" name="文本框 6">
            <a:extLst>
              <a:ext uri="{FF2B5EF4-FFF2-40B4-BE49-F238E27FC236}">
                <a16:creationId xmlns:a16="http://schemas.microsoft.com/office/drawing/2014/main" id="{CCA8581F-7044-FFC5-3B0C-DE4C8F2D9364}"/>
              </a:ext>
            </a:extLst>
          </p:cNvPr>
          <p:cNvSpPr txBox="1"/>
          <p:nvPr/>
        </p:nvSpPr>
        <p:spPr>
          <a:xfrm>
            <a:off x="1232452" y="5083216"/>
            <a:ext cx="8481391" cy="923330"/>
          </a:xfrm>
          <a:prstGeom prst="rect">
            <a:avLst/>
          </a:prstGeom>
          <a:noFill/>
        </p:spPr>
        <p:txBody>
          <a:bodyPr wrap="square" rtlCol="0">
            <a:spAutoFit/>
          </a:bodyPr>
          <a:lstStyle/>
          <a:p>
            <a:r>
              <a:rPr kumimoji="1" lang="en-US" altLang="zh-CN" dirty="0"/>
              <a:t>4</a:t>
            </a:r>
            <a:r>
              <a:rPr lang="en" altLang="zh-CN" sz="1800" dirty="0">
                <a:effectLst/>
                <a:latin typeface="Constantia" panose="02030602050306030303" pitchFamily="18" charset="0"/>
              </a:rPr>
              <a:t>People may perceive higher social class individuals as having unfair advantages in life or being snobbish and narcissistic </a:t>
            </a:r>
            <a:endParaRPr lang="en" altLang="zh-CN" dirty="0">
              <a:latin typeface="Constantia" panose="02030602050306030303" pitchFamily="18" charset="0"/>
            </a:endParaRPr>
          </a:p>
          <a:p>
            <a:endParaRPr kumimoji="1" lang="zh-CN" altLang="en-US" dirty="0"/>
          </a:p>
        </p:txBody>
      </p:sp>
      <p:sp>
        <p:nvSpPr>
          <p:cNvPr id="8" name="文本框 7">
            <a:extLst>
              <a:ext uri="{FF2B5EF4-FFF2-40B4-BE49-F238E27FC236}">
                <a16:creationId xmlns:a16="http://schemas.microsoft.com/office/drawing/2014/main" id="{C95FF258-9BAB-1650-482A-52BC46BD78A8}"/>
              </a:ext>
            </a:extLst>
          </p:cNvPr>
          <p:cNvSpPr txBox="1"/>
          <p:nvPr/>
        </p:nvSpPr>
        <p:spPr>
          <a:xfrm>
            <a:off x="1232452" y="6000623"/>
            <a:ext cx="8587409" cy="923330"/>
          </a:xfrm>
          <a:prstGeom prst="rect">
            <a:avLst/>
          </a:prstGeom>
          <a:noFill/>
        </p:spPr>
        <p:txBody>
          <a:bodyPr wrap="square" rtlCol="0">
            <a:spAutoFit/>
          </a:bodyPr>
          <a:lstStyle/>
          <a:p>
            <a:pPr algn="just"/>
            <a:r>
              <a:rPr kumimoji="1" lang="en-US" altLang="zh-CN" dirty="0"/>
              <a:t>5.</a:t>
            </a:r>
            <a:r>
              <a:rPr lang="en" altLang="zh-CN" sz="1800" dirty="0">
                <a:effectLst/>
                <a:latin typeface="AdvTT5235d5a9"/>
              </a:rPr>
              <a:t> </a:t>
            </a:r>
            <a:r>
              <a:rPr lang="en" altLang="zh-CN" sz="1800" dirty="0">
                <a:effectLst/>
                <a:latin typeface="Constantia" panose="02030602050306030303" pitchFamily="18" charset="0"/>
              </a:rPr>
              <a:t>Higher social class individuals reported volunteering more than lower social class individuals, which is consistent with recent sociological findings </a:t>
            </a:r>
            <a:endParaRPr lang="en" altLang="zh-CN" dirty="0">
              <a:latin typeface="Constantia" panose="02030602050306030303" pitchFamily="18" charset="0"/>
            </a:endParaRPr>
          </a:p>
          <a:p>
            <a:endParaRPr kumimoji="1" lang="zh-CN" altLang="en-US" dirty="0"/>
          </a:p>
        </p:txBody>
      </p:sp>
    </p:spTree>
    <p:extLst>
      <p:ext uri="{BB962C8B-B14F-4D97-AF65-F5344CB8AC3E}">
        <p14:creationId xmlns:p14="http://schemas.microsoft.com/office/powerpoint/2010/main" val="20981068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C29D0F-AF6A-9A99-3789-14EDE0F9105A}"/>
              </a:ext>
            </a:extLst>
          </p:cNvPr>
          <p:cNvSpPr>
            <a:spLocks noGrp="1"/>
          </p:cNvSpPr>
          <p:nvPr>
            <p:ph type="title"/>
          </p:nvPr>
        </p:nvSpPr>
        <p:spPr/>
        <p:txBody>
          <a:bodyPr/>
          <a:lstStyle/>
          <a:p>
            <a:pPr algn="l"/>
            <a:r>
              <a:rPr kumimoji="1" lang="en-US" altLang="zh-CN" dirty="0">
                <a:solidFill>
                  <a:schemeClr val="tx2"/>
                </a:solidFill>
              </a:rPr>
              <a:t>Limitation</a:t>
            </a:r>
            <a:endParaRPr kumimoji="1" lang="zh-CN" altLang="en-US" dirty="0">
              <a:solidFill>
                <a:schemeClr val="tx2"/>
              </a:solidFill>
            </a:endParaRPr>
          </a:p>
        </p:txBody>
      </p:sp>
      <p:sp>
        <p:nvSpPr>
          <p:cNvPr id="4" name="文本框 3">
            <a:extLst>
              <a:ext uri="{FF2B5EF4-FFF2-40B4-BE49-F238E27FC236}">
                <a16:creationId xmlns:a16="http://schemas.microsoft.com/office/drawing/2014/main" id="{BA04ECBE-01CA-15E0-CFF1-B47D068D7D29}"/>
              </a:ext>
            </a:extLst>
          </p:cNvPr>
          <p:cNvSpPr txBox="1"/>
          <p:nvPr/>
        </p:nvSpPr>
        <p:spPr>
          <a:xfrm>
            <a:off x="1469862" y="1515953"/>
            <a:ext cx="8110330" cy="646331"/>
          </a:xfrm>
          <a:prstGeom prst="rect">
            <a:avLst/>
          </a:prstGeom>
          <a:noFill/>
        </p:spPr>
        <p:txBody>
          <a:bodyPr wrap="square" rtlCol="0">
            <a:spAutoFit/>
          </a:bodyPr>
          <a:lstStyle/>
          <a:p>
            <a:r>
              <a:rPr lang="en" altLang="zh-CN" sz="1800" dirty="0">
                <a:effectLst/>
                <a:latin typeface="AdvTT5235d5a9"/>
              </a:rPr>
              <a:t>1.</a:t>
            </a:r>
            <a:r>
              <a:rPr lang="en" altLang="zh-CN" sz="1800" dirty="0">
                <a:effectLst/>
                <a:latin typeface="Constantia" panose="02030602050306030303" pitchFamily="18" charset="0"/>
              </a:rPr>
              <a:t>Participants in our studies were interacting with hypothetical targets, without expecting to make acquaintance or have further interactions. </a:t>
            </a:r>
            <a:endParaRPr lang="en" altLang="zh-CN" dirty="0">
              <a:latin typeface="Constantia" panose="02030602050306030303" pitchFamily="18" charset="0"/>
            </a:endParaRPr>
          </a:p>
        </p:txBody>
      </p:sp>
      <p:sp>
        <p:nvSpPr>
          <p:cNvPr id="5" name="文本框 4">
            <a:extLst>
              <a:ext uri="{FF2B5EF4-FFF2-40B4-BE49-F238E27FC236}">
                <a16:creationId xmlns:a16="http://schemas.microsoft.com/office/drawing/2014/main" id="{AC303927-D427-57FF-D304-BC9EFE1384C9}"/>
              </a:ext>
            </a:extLst>
          </p:cNvPr>
          <p:cNvSpPr txBox="1"/>
          <p:nvPr/>
        </p:nvSpPr>
        <p:spPr>
          <a:xfrm>
            <a:off x="1603513" y="2599683"/>
            <a:ext cx="7156173" cy="646331"/>
          </a:xfrm>
          <a:prstGeom prst="rect">
            <a:avLst/>
          </a:prstGeom>
          <a:noFill/>
        </p:spPr>
        <p:txBody>
          <a:bodyPr wrap="square" rtlCol="0">
            <a:spAutoFit/>
          </a:bodyPr>
          <a:lstStyle/>
          <a:p>
            <a:r>
              <a:rPr kumimoji="1" lang="en-US" altLang="zh-CN" dirty="0"/>
              <a:t>2. </a:t>
            </a:r>
            <a:r>
              <a:rPr kumimoji="1" lang="en-US" altLang="zh-CN" dirty="0">
                <a:latin typeface="Constantia" panose="02030602050306030303" pitchFamily="18" charset="0"/>
              </a:rPr>
              <a:t>Future studies could add more information on target  and may yield different results</a:t>
            </a:r>
            <a:endParaRPr kumimoji="1" lang="zh-CN" altLang="en-US" dirty="0">
              <a:latin typeface="Constantia" panose="02030602050306030303" pitchFamily="18" charset="0"/>
            </a:endParaRPr>
          </a:p>
        </p:txBody>
      </p:sp>
      <p:sp>
        <p:nvSpPr>
          <p:cNvPr id="6" name="文本框 5">
            <a:extLst>
              <a:ext uri="{FF2B5EF4-FFF2-40B4-BE49-F238E27FC236}">
                <a16:creationId xmlns:a16="http://schemas.microsoft.com/office/drawing/2014/main" id="{B6E72FA9-7B8D-131A-91EB-806BBAF4A19B}"/>
              </a:ext>
            </a:extLst>
          </p:cNvPr>
          <p:cNvSpPr txBox="1"/>
          <p:nvPr/>
        </p:nvSpPr>
        <p:spPr>
          <a:xfrm>
            <a:off x="1603513" y="3644348"/>
            <a:ext cx="7976679" cy="923330"/>
          </a:xfrm>
          <a:prstGeom prst="rect">
            <a:avLst/>
          </a:prstGeom>
          <a:noFill/>
        </p:spPr>
        <p:txBody>
          <a:bodyPr wrap="square" rtlCol="0">
            <a:spAutoFit/>
          </a:bodyPr>
          <a:lstStyle/>
          <a:p>
            <a:r>
              <a:rPr kumimoji="1" lang="en-US" altLang="zh-CN" dirty="0"/>
              <a:t>3.</a:t>
            </a:r>
            <a:r>
              <a:rPr lang="en" altLang="zh-CN" sz="1800" dirty="0">
                <a:effectLst/>
                <a:latin typeface="AdvTT5235d5a9"/>
              </a:rPr>
              <a:t> </a:t>
            </a:r>
            <a:r>
              <a:rPr lang="en" altLang="zh-CN" sz="1800" dirty="0">
                <a:effectLst/>
                <a:latin typeface="Constantia" panose="02030602050306030303" pitchFamily="18" charset="0"/>
              </a:rPr>
              <a:t>not sample from the super-rich (who are un- likely to participate in </a:t>
            </a:r>
            <a:r>
              <a:rPr lang="en" altLang="zh-CN" sz="1800" dirty="0" err="1">
                <a:effectLst/>
                <a:latin typeface="Constantia" panose="02030602050306030303" pitchFamily="18" charset="0"/>
              </a:rPr>
              <a:t>MTurk</a:t>
            </a:r>
            <a:r>
              <a:rPr lang="en" altLang="zh-CN" sz="1800" dirty="0">
                <a:effectLst/>
                <a:latin typeface="Constantia" panose="02030602050306030303" pitchFamily="18" charset="0"/>
              </a:rPr>
              <a:t> studies) or the super-poor (who might not have access to computers). </a:t>
            </a:r>
            <a:endParaRPr lang="en" altLang="zh-CN" dirty="0">
              <a:latin typeface="Constantia" panose="02030602050306030303" pitchFamily="18" charset="0"/>
            </a:endParaRPr>
          </a:p>
          <a:p>
            <a:endParaRPr kumimoji="1" lang="zh-CN" altLang="en-US" dirty="0"/>
          </a:p>
        </p:txBody>
      </p:sp>
      <p:sp>
        <p:nvSpPr>
          <p:cNvPr id="7" name="文本框 6">
            <a:extLst>
              <a:ext uri="{FF2B5EF4-FFF2-40B4-BE49-F238E27FC236}">
                <a16:creationId xmlns:a16="http://schemas.microsoft.com/office/drawing/2014/main" id="{9C3818C3-F1C8-9E76-7763-D23FE5ED619C}"/>
              </a:ext>
            </a:extLst>
          </p:cNvPr>
          <p:cNvSpPr txBox="1"/>
          <p:nvPr/>
        </p:nvSpPr>
        <p:spPr>
          <a:xfrm>
            <a:off x="1603513" y="4880382"/>
            <a:ext cx="7169426" cy="923330"/>
          </a:xfrm>
          <a:prstGeom prst="rect">
            <a:avLst/>
          </a:prstGeom>
          <a:noFill/>
        </p:spPr>
        <p:txBody>
          <a:bodyPr wrap="square" rtlCol="0">
            <a:spAutoFit/>
          </a:bodyPr>
          <a:lstStyle/>
          <a:p>
            <a:r>
              <a:rPr kumimoji="1" lang="en-US" altLang="zh-CN" dirty="0"/>
              <a:t>4</a:t>
            </a:r>
            <a:r>
              <a:rPr lang="en" altLang="zh-CN" sz="1800" dirty="0">
                <a:effectLst/>
                <a:latin typeface="AdvTT5235d5a9"/>
              </a:rPr>
              <a:t> </a:t>
            </a:r>
            <a:r>
              <a:rPr lang="en" altLang="zh-CN" sz="1800" dirty="0">
                <a:effectLst/>
                <a:latin typeface="Constantia" panose="02030602050306030303" pitchFamily="18" charset="0"/>
              </a:rPr>
              <a:t>samples are limited to the United States, and our data do not speak to the cross-cultural generalizability of our findings. </a:t>
            </a:r>
            <a:endParaRPr lang="en" altLang="zh-CN" dirty="0">
              <a:latin typeface="Constantia" panose="02030602050306030303" pitchFamily="18" charset="0"/>
            </a:endParaRPr>
          </a:p>
          <a:p>
            <a:endParaRPr kumimoji="1" lang="zh-CN" altLang="en-US" dirty="0"/>
          </a:p>
        </p:txBody>
      </p:sp>
    </p:spTree>
    <p:extLst>
      <p:ext uri="{BB962C8B-B14F-4D97-AF65-F5344CB8AC3E}">
        <p14:creationId xmlns:p14="http://schemas.microsoft.com/office/powerpoint/2010/main" val="13099177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4EAA5BA-73A0-66E5-986B-B779D6D3E585}"/>
              </a:ext>
            </a:extLst>
          </p:cNvPr>
          <p:cNvSpPr>
            <a:spLocks noGrp="1"/>
          </p:cNvSpPr>
          <p:nvPr>
            <p:ph type="title"/>
          </p:nvPr>
        </p:nvSpPr>
        <p:spPr/>
        <p:txBody>
          <a:bodyPr/>
          <a:lstStyle/>
          <a:p>
            <a:endParaRPr kumimoji="1" lang="zh-CN" altLang="en-US" dirty="0"/>
          </a:p>
        </p:txBody>
      </p:sp>
      <p:sp>
        <p:nvSpPr>
          <p:cNvPr id="3" name="内容占位符 2">
            <a:extLst>
              <a:ext uri="{FF2B5EF4-FFF2-40B4-BE49-F238E27FC236}">
                <a16:creationId xmlns:a16="http://schemas.microsoft.com/office/drawing/2014/main" id="{2C61CC38-67C5-A23F-DBD9-0B4DB22C3911}"/>
              </a:ext>
            </a:extLst>
          </p:cNvPr>
          <p:cNvSpPr>
            <a:spLocks noGrp="1"/>
          </p:cNvSpPr>
          <p:nvPr>
            <p:ph idx="1"/>
          </p:nvPr>
        </p:nvSpPr>
        <p:spPr>
          <a:xfrm>
            <a:off x="1951965" y="1430086"/>
            <a:ext cx="7796540" cy="3997828"/>
          </a:xfrm>
        </p:spPr>
        <p:txBody>
          <a:bodyPr>
            <a:normAutofit/>
          </a:bodyPr>
          <a:lstStyle/>
          <a:p>
            <a:pPr algn="ctr"/>
            <a:r>
              <a:rPr kumimoji="1" lang="en-US" altLang="zh-CN" sz="4400" dirty="0"/>
              <a:t>Thank</a:t>
            </a:r>
            <a:r>
              <a:rPr kumimoji="1" lang="zh-CN" altLang="en-US" sz="4400" dirty="0"/>
              <a:t> </a:t>
            </a:r>
            <a:r>
              <a:rPr kumimoji="1" lang="en-US" altLang="zh-CN" sz="4400" dirty="0"/>
              <a:t>you</a:t>
            </a:r>
            <a:endParaRPr kumimoji="1" lang="zh-CN" altLang="en-US" sz="4400" dirty="0"/>
          </a:p>
        </p:txBody>
      </p:sp>
    </p:spTree>
    <p:extLst>
      <p:ext uri="{BB962C8B-B14F-4D97-AF65-F5344CB8AC3E}">
        <p14:creationId xmlns:p14="http://schemas.microsoft.com/office/powerpoint/2010/main" val="38671544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52C15C-0179-31A6-2F36-C9BF115B065B}"/>
              </a:ext>
            </a:extLst>
          </p:cNvPr>
          <p:cNvSpPr>
            <a:spLocks noGrp="1"/>
          </p:cNvSpPr>
          <p:nvPr>
            <p:ph type="title"/>
          </p:nvPr>
        </p:nvSpPr>
        <p:spPr/>
        <p:txBody>
          <a:bodyPr/>
          <a:lstStyle/>
          <a:p>
            <a:pPr algn="l"/>
            <a:r>
              <a:rPr kumimoji="1" lang="en-US" altLang="zh-CN" dirty="0"/>
              <a:t>Table1</a:t>
            </a:r>
            <a:endParaRPr kumimoji="1" lang="zh-CN" altLang="en-US" dirty="0"/>
          </a:p>
        </p:txBody>
      </p:sp>
      <p:pic>
        <p:nvPicPr>
          <p:cNvPr id="4" name="内容占位符 3">
            <a:extLst>
              <a:ext uri="{FF2B5EF4-FFF2-40B4-BE49-F238E27FC236}">
                <a16:creationId xmlns:a16="http://schemas.microsoft.com/office/drawing/2014/main" id="{183B18A5-10E1-5073-4348-E0C5D1722BB5}"/>
              </a:ext>
            </a:extLst>
          </p:cNvPr>
          <p:cNvPicPr>
            <a:picLocks noGrp="1" noChangeAspect="1"/>
          </p:cNvPicPr>
          <p:nvPr>
            <p:ph idx="1"/>
          </p:nvPr>
        </p:nvPicPr>
        <p:blipFill>
          <a:blip r:embed="rId2"/>
          <a:stretch>
            <a:fillRect/>
          </a:stretch>
        </p:blipFill>
        <p:spPr>
          <a:xfrm>
            <a:off x="2002208" y="1675505"/>
            <a:ext cx="7090992" cy="5182495"/>
          </a:xfrm>
          <a:prstGeom prst="rect">
            <a:avLst/>
          </a:prstGeom>
        </p:spPr>
      </p:pic>
    </p:spTree>
    <p:extLst>
      <p:ext uri="{BB962C8B-B14F-4D97-AF65-F5344CB8AC3E}">
        <p14:creationId xmlns:p14="http://schemas.microsoft.com/office/powerpoint/2010/main" val="1507280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77D112-AAEA-AF08-378D-1E54E7186A22}"/>
              </a:ext>
            </a:extLst>
          </p:cNvPr>
          <p:cNvSpPr>
            <a:spLocks noGrp="1"/>
          </p:cNvSpPr>
          <p:nvPr>
            <p:ph type="title"/>
          </p:nvPr>
        </p:nvSpPr>
        <p:spPr>
          <a:xfrm>
            <a:off x="2383208" y="808056"/>
            <a:ext cx="7958331" cy="1077229"/>
          </a:xfrm>
        </p:spPr>
        <p:txBody>
          <a:bodyPr/>
          <a:lstStyle/>
          <a:p>
            <a:pPr algn="l"/>
            <a:r>
              <a:rPr kumimoji="1" lang="en-US" altLang="zh-CN" dirty="0">
                <a:solidFill>
                  <a:schemeClr val="tx2"/>
                </a:solidFill>
                <a:highlight>
                  <a:srgbClr val="C0C0C0"/>
                </a:highlight>
              </a:rPr>
              <a:t>perceptions of social class</a:t>
            </a:r>
            <a:endParaRPr kumimoji="1" lang="zh-CN" altLang="en-US" dirty="0">
              <a:solidFill>
                <a:schemeClr val="tx2"/>
              </a:solidFill>
              <a:highlight>
                <a:srgbClr val="C0C0C0"/>
              </a:highlight>
            </a:endParaRPr>
          </a:p>
        </p:txBody>
      </p:sp>
      <p:sp>
        <p:nvSpPr>
          <p:cNvPr id="10" name="文本框 9">
            <a:extLst>
              <a:ext uri="{FF2B5EF4-FFF2-40B4-BE49-F238E27FC236}">
                <a16:creationId xmlns:a16="http://schemas.microsoft.com/office/drawing/2014/main" id="{CFE7599E-B90B-C588-422C-7F620D483ECB}"/>
              </a:ext>
            </a:extLst>
          </p:cNvPr>
          <p:cNvSpPr txBox="1"/>
          <p:nvPr/>
        </p:nvSpPr>
        <p:spPr>
          <a:xfrm>
            <a:off x="1099930" y="1689718"/>
            <a:ext cx="6904383" cy="923330"/>
          </a:xfrm>
          <a:prstGeom prst="rect">
            <a:avLst/>
          </a:prstGeom>
          <a:noFill/>
        </p:spPr>
        <p:txBody>
          <a:bodyPr wrap="square" rtlCol="0">
            <a:spAutoFit/>
          </a:bodyPr>
          <a:lstStyle/>
          <a:p>
            <a:r>
              <a:rPr kumimoji="1" lang="en-US" altLang="zh-CN" dirty="0">
                <a:latin typeface="Constantia" panose="02030602050306030303" pitchFamily="18" charset="0"/>
              </a:rPr>
              <a:t>Objective(e . g. income and education)+subjective(perceived relative class ranks) assessments=class</a:t>
            </a:r>
          </a:p>
          <a:p>
            <a:endParaRPr kumimoji="1" lang="zh-CN" altLang="en-US" dirty="0"/>
          </a:p>
        </p:txBody>
      </p:sp>
      <p:sp>
        <p:nvSpPr>
          <p:cNvPr id="13" name="文本框 12">
            <a:extLst>
              <a:ext uri="{FF2B5EF4-FFF2-40B4-BE49-F238E27FC236}">
                <a16:creationId xmlns:a16="http://schemas.microsoft.com/office/drawing/2014/main" id="{AA48B985-1B95-9579-F4CB-D90C22AE9E44}"/>
              </a:ext>
            </a:extLst>
          </p:cNvPr>
          <p:cNvSpPr txBox="1"/>
          <p:nvPr/>
        </p:nvSpPr>
        <p:spPr>
          <a:xfrm>
            <a:off x="2491409" y="2760255"/>
            <a:ext cx="8150087" cy="584775"/>
          </a:xfrm>
          <a:prstGeom prst="rect">
            <a:avLst/>
          </a:prstGeom>
          <a:noFill/>
        </p:spPr>
        <p:txBody>
          <a:bodyPr wrap="square" rtlCol="0">
            <a:spAutoFit/>
          </a:bodyPr>
          <a:lstStyle/>
          <a:p>
            <a:r>
              <a:rPr kumimoji="1" lang="en-US" altLang="zh-CN" sz="3200" dirty="0">
                <a:solidFill>
                  <a:schemeClr val="tx2"/>
                </a:solidFill>
                <a:highlight>
                  <a:srgbClr val="C0C0C0"/>
                </a:highlight>
              </a:rPr>
              <a:t>social mindfulness and </a:t>
            </a:r>
            <a:r>
              <a:rPr kumimoji="1" lang="en-US" altLang="zh-CN" sz="3200" dirty="0" err="1">
                <a:solidFill>
                  <a:schemeClr val="tx2"/>
                </a:solidFill>
                <a:highlight>
                  <a:srgbClr val="C0C0C0"/>
                </a:highlight>
              </a:rPr>
              <a:t>prosociality</a:t>
            </a:r>
            <a:endParaRPr kumimoji="1" lang="zh-CN" altLang="en-US" sz="3200" dirty="0"/>
          </a:p>
        </p:txBody>
      </p:sp>
      <p:sp>
        <p:nvSpPr>
          <p:cNvPr id="14" name="文本框 13">
            <a:extLst>
              <a:ext uri="{FF2B5EF4-FFF2-40B4-BE49-F238E27FC236}">
                <a16:creationId xmlns:a16="http://schemas.microsoft.com/office/drawing/2014/main" id="{69E2AC4E-B605-0FBA-BB39-85386180214F}"/>
              </a:ext>
            </a:extLst>
          </p:cNvPr>
          <p:cNvSpPr txBox="1"/>
          <p:nvPr/>
        </p:nvSpPr>
        <p:spPr>
          <a:xfrm>
            <a:off x="1099930" y="4020812"/>
            <a:ext cx="9541566" cy="2308324"/>
          </a:xfrm>
          <a:prstGeom prst="rect">
            <a:avLst/>
          </a:prstGeom>
          <a:noFill/>
        </p:spPr>
        <p:txBody>
          <a:bodyPr wrap="square" rtlCol="0">
            <a:spAutoFit/>
          </a:bodyPr>
          <a:lstStyle/>
          <a:p>
            <a:pPr marL="0" indent="0" algn="just">
              <a:buNone/>
            </a:pPr>
            <a:r>
              <a:rPr kumimoji="1" lang="en-US" altLang="zh-CN" sz="1800" dirty="0" err="1">
                <a:latin typeface="Constantia" panose="02030602050306030303" pitchFamily="18" charset="0"/>
              </a:rPr>
              <a:t>Prosociality</a:t>
            </a:r>
            <a:r>
              <a:rPr kumimoji="1" lang="en-US" altLang="zh-CN" sz="1800" dirty="0">
                <a:latin typeface="Constantia" panose="02030602050306030303" pitchFamily="18" charset="0"/>
              </a:rPr>
              <a:t> behavior: social value orientation , personality scales, behavior variables(charitable giving, volunteering),decisions in economic games and social dilemmas , </a:t>
            </a:r>
            <a:r>
              <a:rPr kumimoji="1" lang="en-US" altLang="zh-CN" sz="1800" dirty="0">
                <a:solidFill>
                  <a:srgbClr val="FF0000"/>
                </a:solidFill>
                <a:latin typeface="Constantia" panose="02030602050306030303" pitchFamily="18" charset="0"/>
              </a:rPr>
              <a:t>social mindfulness.</a:t>
            </a:r>
          </a:p>
          <a:p>
            <a:pPr marL="0" indent="0" algn="just">
              <a:buNone/>
            </a:pPr>
            <a:endParaRPr kumimoji="1" lang="en-US" altLang="zh-CN" sz="1800" dirty="0">
              <a:solidFill>
                <a:srgbClr val="FF0000"/>
              </a:solidFill>
              <a:latin typeface="Constantia" panose="02030602050306030303" pitchFamily="18" charset="0"/>
            </a:endParaRPr>
          </a:p>
          <a:p>
            <a:pPr marL="0" indent="0" algn="just">
              <a:buNone/>
            </a:pPr>
            <a:r>
              <a:rPr lang="en" altLang="zh-CN" sz="1800" dirty="0">
                <a:effectLst/>
              </a:rPr>
              <a:t>which we use here, is known as social mindfulness, which reflects an openness to the needs and wishes of others in the present moment . </a:t>
            </a:r>
            <a:endParaRPr lang="en" altLang="zh-CN" sz="1800" dirty="0"/>
          </a:p>
          <a:p>
            <a:pPr marL="0" indent="0" algn="just">
              <a:buNone/>
            </a:pPr>
            <a:r>
              <a:rPr lang="en" altLang="zh-CN" sz="1800" dirty="0">
                <a:effectLst/>
              </a:rPr>
              <a:t>like leaving or limiting choice for others who also have a stake in the out- come of an interdependent situation .</a:t>
            </a:r>
            <a:endParaRPr lang="en" altLang="zh-CN" sz="1800" dirty="0"/>
          </a:p>
          <a:p>
            <a:endParaRPr kumimoji="1" lang="zh-CN" altLang="en-US" dirty="0"/>
          </a:p>
        </p:txBody>
      </p:sp>
      <p:sp>
        <p:nvSpPr>
          <p:cNvPr id="15" name="下箭头 14">
            <a:extLst>
              <a:ext uri="{FF2B5EF4-FFF2-40B4-BE49-F238E27FC236}">
                <a16:creationId xmlns:a16="http://schemas.microsoft.com/office/drawing/2014/main" id="{ADF4A63B-F85A-7A66-BDA2-CE47D3272683}"/>
              </a:ext>
            </a:extLst>
          </p:cNvPr>
          <p:cNvSpPr/>
          <p:nvPr/>
        </p:nvSpPr>
        <p:spPr>
          <a:xfrm>
            <a:off x="9197009" y="4598504"/>
            <a:ext cx="357808" cy="33130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4095685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4A6E32-147F-5E47-7C05-48D62A808B7D}"/>
              </a:ext>
            </a:extLst>
          </p:cNvPr>
          <p:cNvSpPr>
            <a:spLocks noGrp="1"/>
          </p:cNvSpPr>
          <p:nvPr>
            <p:ph type="title"/>
          </p:nvPr>
        </p:nvSpPr>
        <p:spPr>
          <a:xfrm>
            <a:off x="2197730" y="808056"/>
            <a:ext cx="7958331" cy="1077229"/>
          </a:xfrm>
        </p:spPr>
        <p:txBody>
          <a:bodyPr/>
          <a:lstStyle/>
          <a:p>
            <a:pPr algn="l"/>
            <a:r>
              <a:rPr kumimoji="1" lang="en-US" altLang="zh-CN" dirty="0">
                <a:solidFill>
                  <a:schemeClr val="tx2"/>
                </a:solidFill>
                <a:highlight>
                  <a:srgbClr val="C0C0C0"/>
                </a:highlight>
              </a:rPr>
              <a:t>social mindfulness and </a:t>
            </a:r>
            <a:r>
              <a:rPr kumimoji="1" lang="en-US" altLang="zh-CN" dirty="0" err="1">
                <a:solidFill>
                  <a:schemeClr val="tx2"/>
                </a:solidFill>
                <a:highlight>
                  <a:srgbClr val="C0C0C0"/>
                </a:highlight>
              </a:rPr>
              <a:t>prosociality</a:t>
            </a:r>
            <a:endParaRPr kumimoji="1" lang="zh-CN" altLang="en-US" dirty="0">
              <a:solidFill>
                <a:schemeClr val="tx2"/>
              </a:solidFill>
              <a:highlight>
                <a:srgbClr val="C0C0C0"/>
              </a:highlight>
            </a:endParaRPr>
          </a:p>
        </p:txBody>
      </p:sp>
      <p:sp>
        <p:nvSpPr>
          <p:cNvPr id="3" name="内容占位符 2">
            <a:extLst>
              <a:ext uri="{FF2B5EF4-FFF2-40B4-BE49-F238E27FC236}">
                <a16:creationId xmlns:a16="http://schemas.microsoft.com/office/drawing/2014/main" id="{04807A6A-18B4-953F-6705-75C5435CA419}"/>
              </a:ext>
            </a:extLst>
          </p:cNvPr>
          <p:cNvSpPr>
            <a:spLocks noGrp="1"/>
          </p:cNvSpPr>
          <p:nvPr>
            <p:ph idx="1"/>
          </p:nvPr>
        </p:nvSpPr>
        <p:spPr>
          <a:xfrm>
            <a:off x="2197730" y="2052116"/>
            <a:ext cx="7796540" cy="3997828"/>
          </a:xfrm>
        </p:spPr>
        <p:txBody>
          <a:bodyPr>
            <a:normAutofit fontScale="85000" lnSpcReduction="10000"/>
          </a:bodyPr>
          <a:lstStyle/>
          <a:p>
            <a:pPr algn="l"/>
            <a:r>
              <a:rPr kumimoji="1" lang="zh-CN" altLang="en-US" dirty="0"/>
              <a:t>社会正念的</a:t>
            </a:r>
            <a:r>
              <a:rPr kumimoji="1" lang="en-US" altLang="zh-CN" dirty="0" err="1">
                <a:solidFill>
                  <a:srgbClr val="FF0000"/>
                </a:solidFill>
              </a:rPr>
              <a:t>somi</a:t>
            </a:r>
            <a:r>
              <a:rPr kumimoji="1" lang="zh-CN" altLang="en-US" dirty="0"/>
              <a:t>范式：</a:t>
            </a:r>
            <a:r>
              <a:rPr lang="zh-CN" altLang="en-US" b="0" i="0" u="none" strike="noStrike" dirty="0">
                <a:effectLst/>
                <a:latin typeface="-apple-system"/>
              </a:rPr>
              <a:t>一种测量社会正念（社会正念是在人际互动中，个体关注他人切实需要和利益，维护他人的自主选择权利，做出利他选择行为的心理过程）的范式，在该范式中，个体和另外一个人先后多次选择物品，每次选择包含三个或四个物品选项，例如：一个黄色篮球帽和三个蓝色篮球帽、一个绿苹果和两个红苹果等。如</a:t>
            </a:r>
            <a:r>
              <a:rPr lang="zh-CN" altLang="en-US" b="0" i="0" u="none" strike="noStrike" dirty="0">
                <a:solidFill>
                  <a:srgbClr val="FF0000"/>
                </a:solidFill>
                <a:effectLst/>
                <a:latin typeface="-apple-system"/>
              </a:rPr>
              <a:t>被试作为先选者，选择了相同颜色的物品，则后选者仍有选择的机会，此时被试得到利他选择分数；相反，被试选择不同颜色的物品，后选者失去对物品选择的机会，此时被试不得分</a:t>
            </a:r>
            <a:r>
              <a:rPr lang="zh-CN" altLang="en-US" b="0" i="0" u="none" strike="noStrike" dirty="0">
                <a:effectLst/>
                <a:latin typeface="-apple-system"/>
              </a:rPr>
              <a:t>。</a:t>
            </a:r>
            <a:r>
              <a:rPr lang="en" altLang="zh-CN" b="0" i="0" u="none" strike="noStrike" dirty="0" err="1">
                <a:effectLst/>
                <a:latin typeface="-apple-system"/>
              </a:rPr>
              <a:t>SoMi</a:t>
            </a:r>
            <a:r>
              <a:rPr lang="en" altLang="zh-CN" b="0" i="0" u="none" strike="noStrike" dirty="0">
                <a:effectLst/>
                <a:latin typeface="-apple-system"/>
              </a:rPr>
              <a:t> </a:t>
            </a:r>
            <a:r>
              <a:rPr lang="zh-CN" altLang="en-US" b="0" i="0" u="none" strike="noStrike" dirty="0">
                <a:effectLst/>
                <a:latin typeface="-apple-system"/>
              </a:rPr>
              <a:t>范式下，先选者的行为选择决定了后选者是否拥有自主选择权。根据自我决定理论，自主需要即自主选择是人类最基本的需要，社会正念利他选择强调了情境中两人的相互影响，让</a:t>
            </a:r>
            <a:r>
              <a:rPr lang="zh-CN" altLang="en-US" b="0" i="0" u="none" strike="noStrike" dirty="0">
                <a:solidFill>
                  <a:srgbClr val="FF0000"/>
                </a:solidFill>
                <a:effectLst/>
                <a:latin typeface="-apple-system"/>
              </a:rPr>
              <a:t>他人有自主决定的行为可以看作是一种尊重他人的需要，是为他人考虑的利他行为。</a:t>
            </a:r>
          </a:p>
          <a:p>
            <a:br>
              <a:rPr lang="zh-CN" altLang="en-US" dirty="0">
                <a:solidFill>
                  <a:srgbClr val="FF0000"/>
                </a:solidFill>
              </a:rPr>
            </a:br>
            <a:endParaRPr kumimoji="1" lang="zh-CN" altLang="en-US" dirty="0">
              <a:solidFill>
                <a:srgbClr val="FF0000"/>
              </a:solidFill>
            </a:endParaRPr>
          </a:p>
        </p:txBody>
      </p:sp>
    </p:spTree>
    <p:extLst>
      <p:ext uri="{BB962C8B-B14F-4D97-AF65-F5344CB8AC3E}">
        <p14:creationId xmlns:p14="http://schemas.microsoft.com/office/powerpoint/2010/main" val="3021720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2200F9-05CC-7908-ACF2-65A5D6454017}"/>
              </a:ext>
            </a:extLst>
          </p:cNvPr>
          <p:cNvSpPr>
            <a:spLocks noGrp="1"/>
          </p:cNvSpPr>
          <p:nvPr>
            <p:ph type="title"/>
          </p:nvPr>
        </p:nvSpPr>
        <p:spPr/>
        <p:txBody>
          <a:bodyPr/>
          <a:lstStyle/>
          <a:p>
            <a:endParaRPr kumimoji="1" lang="zh-CN" altLang="en-US"/>
          </a:p>
        </p:txBody>
      </p:sp>
      <p:pic>
        <p:nvPicPr>
          <p:cNvPr id="2050" name="Picture 2">
            <a:extLst>
              <a:ext uri="{FF2B5EF4-FFF2-40B4-BE49-F238E27FC236}">
                <a16:creationId xmlns:a16="http://schemas.microsoft.com/office/drawing/2014/main" id="{D4B8FFE7-5D5F-6214-ABA6-16180CAB013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7894" y="2195151"/>
            <a:ext cx="7796212" cy="3854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6733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749C2C-5C59-5605-AD05-8DE34454AD3D}"/>
              </a:ext>
            </a:extLst>
          </p:cNvPr>
          <p:cNvSpPr>
            <a:spLocks noGrp="1"/>
          </p:cNvSpPr>
          <p:nvPr>
            <p:ph type="title"/>
          </p:nvPr>
        </p:nvSpPr>
        <p:spPr/>
        <p:txBody>
          <a:bodyPr/>
          <a:lstStyle/>
          <a:p>
            <a:pPr algn="l"/>
            <a:r>
              <a:rPr kumimoji="1" lang="en-US" altLang="zh-CN" dirty="0">
                <a:solidFill>
                  <a:schemeClr val="tx2"/>
                </a:solidFill>
                <a:highlight>
                  <a:srgbClr val="C0C0C0"/>
                </a:highlight>
              </a:rPr>
              <a:t>three broad perspectives</a:t>
            </a:r>
            <a:endParaRPr kumimoji="1" lang="zh-CN" altLang="en-US" dirty="0">
              <a:solidFill>
                <a:schemeClr val="tx2"/>
              </a:solidFill>
              <a:highlight>
                <a:srgbClr val="C0C0C0"/>
              </a:highlight>
            </a:endParaRPr>
          </a:p>
        </p:txBody>
      </p:sp>
      <p:sp>
        <p:nvSpPr>
          <p:cNvPr id="3" name="内容占位符 2">
            <a:extLst>
              <a:ext uri="{FF2B5EF4-FFF2-40B4-BE49-F238E27FC236}">
                <a16:creationId xmlns:a16="http://schemas.microsoft.com/office/drawing/2014/main" id="{06167393-D55C-C964-926C-6A9F6E2ED54B}"/>
              </a:ext>
            </a:extLst>
          </p:cNvPr>
          <p:cNvSpPr>
            <a:spLocks noGrp="1"/>
          </p:cNvSpPr>
          <p:nvPr>
            <p:ph idx="1"/>
          </p:nvPr>
        </p:nvSpPr>
        <p:spPr>
          <a:xfrm>
            <a:off x="2146300" y="1625600"/>
            <a:ext cx="8423839" cy="4424344"/>
          </a:xfrm>
        </p:spPr>
        <p:txBody>
          <a:bodyPr/>
          <a:lstStyle/>
          <a:p>
            <a:r>
              <a:rPr kumimoji="1" lang="en-US" altLang="zh-CN" dirty="0"/>
              <a:t>Fairness perspective:</a:t>
            </a:r>
            <a:r>
              <a:rPr kumimoji="1" lang="zh-CN" altLang="en-US" dirty="0"/>
              <a:t>低阶层群体受到更多社会正念，因为他们所得到的资源有限；高阶层反之。</a:t>
            </a:r>
            <a:endParaRPr kumimoji="1" lang="en-US" altLang="zh-CN" dirty="0"/>
          </a:p>
          <a:p>
            <a:r>
              <a:rPr kumimoji="1" lang="en-US" altLang="zh-CN" dirty="0"/>
              <a:t>Status</a:t>
            </a:r>
            <a:r>
              <a:rPr kumimoji="1" lang="zh-CN" altLang="en-US" dirty="0"/>
              <a:t> </a:t>
            </a:r>
            <a:r>
              <a:rPr kumimoji="1" lang="en-US" altLang="zh-CN" dirty="0"/>
              <a:t>perspective</a:t>
            </a:r>
            <a:r>
              <a:rPr kumimoji="1" lang="zh-CN" altLang="en-US" dirty="0"/>
              <a:t>：高阶层群体受到更多社会正念，因为人们通常会考虑到他人的理想品质</a:t>
            </a:r>
            <a:endParaRPr kumimoji="1" lang="en-US" altLang="zh-CN" dirty="0"/>
          </a:p>
          <a:p>
            <a:r>
              <a:rPr kumimoji="1" lang="en-US" altLang="zh-CN" dirty="0"/>
              <a:t>Similarity</a:t>
            </a:r>
            <a:r>
              <a:rPr kumimoji="1" lang="zh-CN" altLang="en-US" dirty="0"/>
              <a:t> </a:t>
            </a:r>
            <a:r>
              <a:rPr kumimoji="1" lang="en-US" altLang="zh-CN" dirty="0"/>
              <a:t>perspective</a:t>
            </a:r>
            <a:r>
              <a:rPr kumimoji="1" lang="zh-CN" altLang="en-US" dirty="0"/>
              <a:t>：人们倾向于对属于自己同样阶层的群体表现更多社会正念。</a:t>
            </a:r>
          </a:p>
        </p:txBody>
      </p:sp>
    </p:spTree>
    <p:extLst>
      <p:ext uri="{BB962C8B-B14F-4D97-AF65-F5344CB8AC3E}">
        <p14:creationId xmlns:p14="http://schemas.microsoft.com/office/powerpoint/2010/main" val="349543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A83995-AEEF-46DB-8177-26F4500B7DE1}"/>
              </a:ext>
            </a:extLst>
          </p:cNvPr>
          <p:cNvSpPr>
            <a:spLocks noGrp="1"/>
          </p:cNvSpPr>
          <p:nvPr>
            <p:ph type="title"/>
          </p:nvPr>
        </p:nvSpPr>
        <p:spPr/>
        <p:txBody>
          <a:bodyPr/>
          <a:lstStyle/>
          <a:p>
            <a:endParaRPr kumimoji="1" lang="zh-CN" altLang="en-US"/>
          </a:p>
        </p:txBody>
      </p:sp>
      <p:sp>
        <p:nvSpPr>
          <p:cNvPr id="3" name="内容占位符 2">
            <a:extLst>
              <a:ext uri="{FF2B5EF4-FFF2-40B4-BE49-F238E27FC236}">
                <a16:creationId xmlns:a16="http://schemas.microsoft.com/office/drawing/2014/main" id="{2BF4E823-D7ED-08E8-37FA-9C27CE46BD21}"/>
              </a:ext>
            </a:extLst>
          </p:cNvPr>
          <p:cNvSpPr>
            <a:spLocks noGrp="1"/>
          </p:cNvSpPr>
          <p:nvPr>
            <p:ph idx="1"/>
          </p:nvPr>
        </p:nvSpPr>
        <p:spPr/>
        <p:txBody>
          <a:bodyPr/>
          <a:lstStyle/>
          <a:p>
            <a:r>
              <a:rPr kumimoji="1" lang="en-US" altLang="zh-CN" dirty="0"/>
              <a:t>Higher</a:t>
            </a:r>
            <a:r>
              <a:rPr kumimoji="1" lang="zh-CN" altLang="en-US" dirty="0"/>
              <a:t> </a:t>
            </a:r>
            <a:r>
              <a:rPr kumimoji="1" lang="en-US" altLang="zh-CN" dirty="0"/>
              <a:t>class</a:t>
            </a:r>
            <a:r>
              <a:rPr kumimoji="1" lang="zh-CN" altLang="en-US" dirty="0"/>
              <a:t> </a:t>
            </a:r>
            <a:r>
              <a:rPr kumimoji="1" lang="en-US" altLang="zh-CN" dirty="0"/>
              <a:t>individuals</a:t>
            </a:r>
            <a:r>
              <a:rPr kumimoji="1" lang="zh-CN" altLang="en-US" dirty="0"/>
              <a:t> </a:t>
            </a:r>
            <a:r>
              <a:rPr kumimoji="1" lang="en-US" altLang="zh-CN" dirty="0"/>
              <a:t>tend</a:t>
            </a:r>
            <a:r>
              <a:rPr kumimoji="1" lang="zh-CN" altLang="en-US" dirty="0"/>
              <a:t> </a:t>
            </a:r>
            <a:r>
              <a:rPr kumimoji="1" lang="en-US" altLang="zh-CN" dirty="0"/>
              <a:t>to</a:t>
            </a:r>
            <a:r>
              <a:rPr kumimoji="1" lang="zh-CN" altLang="en-US" dirty="0"/>
              <a:t> </a:t>
            </a:r>
            <a:r>
              <a:rPr kumimoji="1" lang="en-US" altLang="zh-CN" dirty="0"/>
              <a:t>be</a:t>
            </a:r>
            <a:r>
              <a:rPr kumimoji="1" lang="zh-CN" altLang="en-US" dirty="0"/>
              <a:t> </a:t>
            </a:r>
            <a:r>
              <a:rPr kumimoji="1" lang="en-US" altLang="zh-CN" dirty="0"/>
              <a:t>less</a:t>
            </a:r>
            <a:r>
              <a:rPr kumimoji="1" lang="zh-CN" altLang="en-US" dirty="0"/>
              <a:t> </a:t>
            </a:r>
            <a:r>
              <a:rPr kumimoji="1" lang="en-US" altLang="zh-CN" dirty="0"/>
              <a:t>prosocial</a:t>
            </a:r>
            <a:r>
              <a:rPr kumimoji="1" lang="zh-CN" altLang="en-US" dirty="0"/>
              <a:t>。           </a:t>
            </a:r>
            <a:r>
              <a:rPr kumimoji="1" lang="en-US" altLang="zh-CN" dirty="0"/>
              <a:t>psych</a:t>
            </a:r>
          </a:p>
          <a:p>
            <a:r>
              <a:rPr kumimoji="1" lang="en-US" altLang="zh-CN" dirty="0"/>
              <a:t>Higher</a:t>
            </a:r>
            <a:r>
              <a:rPr kumimoji="1" lang="zh-CN" altLang="en-US" dirty="0"/>
              <a:t> </a:t>
            </a:r>
            <a:r>
              <a:rPr kumimoji="1" lang="en-US" altLang="zh-CN" dirty="0"/>
              <a:t>class</a:t>
            </a:r>
            <a:r>
              <a:rPr kumimoji="1" lang="zh-CN" altLang="en-US" dirty="0"/>
              <a:t> </a:t>
            </a:r>
            <a:r>
              <a:rPr kumimoji="1" lang="en-US" altLang="zh-CN" dirty="0"/>
              <a:t>individuals</a:t>
            </a:r>
            <a:r>
              <a:rPr kumimoji="1" lang="zh-CN" altLang="en-US" dirty="0"/>
              <a:t> </a:t>
            </a:r>
            <a:r>
              <a:rPr kumimoji="1" lang="en-US" altLang="zh-CN" dirty="0"/>
              <a:t>are</a:t>
            </a:r>
            <a:r>
              <a:rPr kumimoji="1" lang="zh-CN" altLang="en-US" dirty="0"/>
              <a:t> </a:t>
            </a:r>
            <a:r>
              <a:rPr kumimoji="1" lang="en-US" altLang="zh-CN" dirty="0"/>
              <a:t>more</a:t>
            </a:r>
            <a:r>
              <a:rPr kumimoji="1" lang="zh-CN" altLang="en-US" dirty="0"/>
              <a:t> </a:t>
            </a:r>
            <a:r>
              <a:rPr kumimoji="1" lang="en-US" altLang="zh-CN" dirty="0"/>
              <a:t>prosocial</a:t>
            </a:r>
            <a:r>
              <a:rPr kumimoji="1" lang="zh-CN" altLang="en-US" dirty="0"/>
              <a:t>。           </a:t>
            </a:r>
            <a:r>
              <a:rPr kumimoji="1" lang="en-US" altLang="zh-CN" dirty="0"/>
              <a:t>sociology</a:t>
            </a:r>
            <a:endParaRPr kumimoji="1" lang="zh-CN" altLang="en-US" dirty="0"/>
          </a:p>
        </p:txBody>
      </p:sp>
      <p:sp>
        <p:nvSpPr>
          <p:cNvPr id="4" name="右箭头 3">
            <a:extLst>
              <a:ext uri="{FF2B5EF4-FFF2-40B4-BE49-F238E27FC236}">
                <a16:creationId xmlns:a16="http://schemas.microsoft.com/office/drawing/2014/main" id="{A0C19BF6-1EAB-7C2E-4805-03435AB52298}"/>
              </a:ext>
            </a:extLst>
          </p:cNvPr>
          <p:cNvSpPr/>
          <p:nvPr/>
        </p:nvSpPr>
        <p:spPr>
          <a:xfrm>
            <a:off x="8686800" y="3566398"/>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右箭头 4">
            <a:extLst>
              <a:ext uri="{FF2B5EF4-FFF2-40B4-BE49-F238E27FC236}">
                <a16:creationId xmlns:a16="http://schemas.microsoft.com/office/drawing/2014/main" id="{97686B1C-2DE8-1D7C-1238-A3F444BC853B}"/>
              </a:ext>
            </a:extLst>
          </p:cNvPr>
          <p:cNvSpPr/>
          <p:nvPr/>
        </p:nvSpPr>
        <p:spPr>
          <a:xfrm>
            <a:off x="8077200" y="4088860"/>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942733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461FD3-E63E-ADDF-27A8-425FB0670911}"/>
              </a:ext>
            </a:extLst>
          </p:cNvPr>
          <p:cNvSpPr>
            <a:spLocks noGrp="1"/>
          </p:cNvSpPr>
          <p:nvPr>
            <p:ph type="title"/>
          </p:nvPr>
        </p:nvSpPr>
        <p:spPr/>
        <p:txBody>
          <a:bodyPr/>
          <a:lstStyle/>
          <a:p>
            <a:pPr algn="l"/>
            <a:r>
              <a:rPr kumimoji="1" lang="en-US" altLang="zh-CN" dirty="0"/>
              <a:t>Guiding</a:t>
            </a:r>
            <a:r>
              <a:rPr kumimoji="1" lang="zh-CN" altLang="en-US" dirty="0"/>
              <a:t> </a:t>
            </a:r>
            <a:r>
              <a:rPr kumimoji="1" lang="en-US" altLang="zh-CN" dirty="0"/>
              <a:t>impression</a:t>
            </a:r>
            <a:r>
              <a:rPr kumimoji="1" lang="zh-CN" altLang="en-US" dirty="0"/>
              <a:t> </a:t>
            </a:r>
            <a:r>
              <a:rPr kumimoji="1" lang="en-US" altLang="zh-CN" dirty="0"/>
              <a:t>–four</a:t>
            </a:r>
            <a:r>
              <a:rPr kumimoji="1" lang="zh-CN" altLang="en-US" dirty="0"/>
              <a:t> </a:t>
            </a:r>
            <a:r>
              <a:rPr kumimoji="1" lang="en-US" altLang="zh-CN" dirty="0"/>
              <a:t>studies</a:t>
            </a:r>
            <a:endParaRPr kumimoji="1" lang="zh-CN" altLang="en-US" dirty="0"/>
          </a:p>
        </p:txBody>
      </p:sp>
      <p:pic>
        <p:nvPicPr>
          <p:cNvPr id="4" name="内容占位符 3">
            <a:extLst>
              <a:ext uri="{FF2B5EF4-FFF2-40B4-BE49-F238E27FC236}">
                <a16:creationId xmlns:a16="http://schemas.microsoft.com/office/drawing/2014/main" id="{4E98E13F-E9D2-63FD-9EBC-C2F40A0080CB}"/>
              </a:ext>
            </a:extLst>
          </p:cNvPr>
          <p:cNvPicPr>
            <a:picLocks noGrp="1" noChangeAspect="1"/>
          </p:cNvPicPr>
          <p:nvPr>
            <p:ph idx="1"/>
          </p:nvPr>
        </p:nvPicPr>
        <p:blipFill>
          <a:blip r:embed="rId2"/>
          <a:stretch>
            <a:fillRect/>
          </a:stretch>
        </p:blipFill>
        <p:spPr>
          <a:xfrm>
            <a:off x="1220124" y="1346670"/>
            <a:ext cx="4059921" cy="3911130"/>
          </a:xfrm>
          <a:prstGeom prst="rect">
            <a:avLst/>
          </a:prstGeom>
        </p:spPr>
      </p:pic>
      <p:sp>
        <p:nvSpPr>
          <p:cNvPr id="5" name="文本框 4">
            <a:extLst>
              <a:ext uri="{FF2B5EF4-FFF2-40B4-BE49-F238E27FC236}">
                <a16:creationId xmlns:a16="http://schemas.microsoft.com/office/drawing/2014/main" id="{11B12202-DD6F-394B-2F27-7CC3AE7B5078}"/>
              </a:ext>
            </a:extLst>
          </p:cNvPr>
          <p:cNvSpPr txBox="1"/>
          <p:nvPr/>
        </p:nvSpPr>
        <p:spPr>
          <a:xfrm>
            <a:off x="5372101" y="1511300"/>
            <a:ext cx="5198038" cy="3970318"/>
          </a:xfrm>
          <a:prstGeom prst="rect">
            <a:avLst/>
          </a:prstGeom>
          <a:noFill/>
        </p:spPr>
        <p:txBody>
          <a:bodyPr wrap="square" rtlCol="0">
            <a:spAutoFit/>
          </a:bodyPr>
          <a:lstStyle/>
          <a:p>
            <a:r>
              <a:rPr kumimoji="1" lang="en-US" altLang="zh-CN" dirty="0"/>
              <a:t>We</a:t>
            </a:r>
            <a:r>
              <a:rPr kumimoji="1" lang="zh-CN" altLang="en-US" dirty="0"/>
              <a:t> </a:t>
            </a:r>
            <a:r>
              <a:rPr kumimoji="1" lang="en-US" altLang="zh-CN" dirty="0"/>
              <a:t>sampled</a:t>
            </a:r>
            <a:r>
              <a:rPr kumimoji="1" lang="zh-CN" altLang="en-US" dirty="0"/>
              <a:t> </a:t>
            </a:r>
            <a:r>
              <a:rPr kumimoji="1" lang="en-US" altLang="zh-CN" dirty="0"/>
              <a:t>u.</a:t>
            </a:r>
            <a:r>
              <a:rPr kumimoji="1" lang="zh-CN" altLang="en-US" dirty="0"/>
              <a:t> </a:t>
            </a:r>
            <a:r>
              <a:rPr kumimoji="1" lang="en-US" altLang="zh-CN" dirty="0"/>
              <a:t>s.</a:t>
            </a:r>
            <a:r>
              <a:rPr kumimoji="1" lang="zh-CN" altLang="en-US" dirty="0"/>
              <a:t> </a:t>
            </a:r>
            <a:r>
              <a:rPr kumimoji="1" lang="en-US" altLang="zh-CN" dirty="0"/>
              <a:t>residents</a:t>
            </a:r>
            <a:r>
              <a:rPr kumimoji="1" lang="zh-CN" altLang="en-US" dirty="0"/>
              <a:t> </a:t>
            </a:r>
            <a:r>
              <a:rPr kumimoji="1" lang="en-US" altLang="zh-CN" dirty="0"/>
              <a:t>using</a:t>
            </a:r>
            <a:r>
              <a:rPr kumimoji="1" lang="zh-CN" altLang="en-US" dirty="0"/>
              <a:t> </a:t>
            </a:r>
            <a:r>
              <a:rPr kumimoji="1" lang="en-US" altLang="zh-CN" dirty="0"/>
              <a:t>Amazon</a:t>
            </a:r>
            <a:r>
              <a:rPr kumimoji="1" lang="zh-CN" altLang="en-US" dirty="0"/>
              <a:t> </a:t>
            </a:r>
            <a:r>
              <a:rPr kumimoji="1" lang="en-US" altLang="zh-CN" dirty="0"/>
              <a:t>Mechanical</a:t>
            </a:r>
            <a:r>
              <a:rPr kumimoji="1" lang="zh-CN" altLang="en-US" dirty="0"/>
              <a:t> </a:t>
            </a:r>
            <a:r>
              <a:rPr kumimoji="1" lang="en-US" altLang="zh-CN" dirty="0"/>
              <a:t>Turk</a:t>
            </a:r>
            <a:r>
              <a:rPr kumimoji="1" lang="zh-CN" altLang="en-US" dirty="0"/>
              <a:t> </a:t>
            </a:r>
            <a:r>
              <a:rPr kumimoji="1" lang="en-US" altLang="zh-CN" dirty="0"/>
              <a:t>service</a:t>
            </a:r>
            <a:r>
              <a:rPr kumimoji="1" lang="zh-CN" altLang="en-US" dirty="0"/>
              <a:t>（</a:t>
            </a:r>
            <a:r>
              <a:rPr kumimoji="1" lang="en-US" altLang="zh-CN" dirty="0" err="1"/>
              <a:t>MTurk</a:t>
            </a:r>
            <a:r>
              <a:rPr kumimoji="1" lang="zh-CN" altLang="en-US" dirty="0"/>
              <a:t>）</a:t>
            </a:r>
            <a:r>
              <a:rPr kumimoji="1" lang="en-US" altLang="zh-CN" dirty="0"/>
              <a:t>:</a:t>
            </a:r>
          </a:p>
          <a:p>
            <a:r>
              <a:rPr kumimoji="1" lang="en-US" altLang="zh-CN" dirty="0"/>
              <a:t>1.They are more representative of the general us population.</a:t>
            </a:r>
          </a:p>
          <a:p>
            <a:pPr algn="just"/>
            <a:r>
              <a:rPr kumimoji="1" lang="en-US" altLang="zh-CN" dirty="0"/>
              <a:t>2.</a:t>
            </a:r>
            <a:r>
              <a:rPr lang="en" altLang="zh-CN" sz="1800" dirty="0">
                <a:effectLst/>
              </a:rPr>
              <a:t> </a:t>
            </a:r>
            <a:r>
              <a:rPr lang="en" altLang="zh-CN" sz="1800" dirty="0" err="1">
                <a:effectLst/>
              </a:rPr>
              <a:t>MTurk</a:t>
            </a:r>
            <a:r>
              <a:rPr lang="en" altLang="zh-CN" sz="1800" dirty="0">
                <a:effectLst/>
              </a:rPr>
              <a:t> participants appear to at- tend to instructions as well as student participants and to respond to experimental stimuli in ways similar to participants in research labs .</a:t>
            </a:r>
          </a:p>
          <a:p>
            <a:pPr algn="just"/>
            <a:r>
              <a:rPr lang="en" altLang="zh-CN" dirty="0"/>
              <a:t>3.</a:t>
            </a:r>
            <a:r>
              <a:rPr lang="en" altLang="zh-CN" sz="1800" dirty="0">
                <a:effectLst/>
              </a:rPr>
              <a:t> </a:t>
            </a:r>
            <a:r>
              <a:rPr lang="en" altLang="zh-CN" sz="1800" dirty="0" err="1">
                <a:effectLst/>
              </a:rPr>
              <a:t>MTurk</a:t>
            </a:r>
            <a:r>
              <a:rPr lang="en" altLang="zh-CN" sz="1800" dirty="0">
                <a:effectLst/>
              </a:rPr>
              <a:t> participants are more socio-economically diverse than undergraduate samples </a:t>
            </a:r>
            <a:endParaRPr lang="en" altLang="zh-CN" dirty="0"/>
          </a:p>
          <a:p>
            <a:pPr algn="just"/>
            <a:endParaRPr lang="en" altLang="zh-CN" dirty="0"/>
          </a:p>
          <a:p>
            <a:pPr algn="just"/>
            <a:endParaRPr kumimoji="1" lang="en-US" altLang="zh-CN" dirty="0"/>
          </a:p>
          <a:p>
            <a:endParaRPr kumimoji="1" lang="zh-CN" altLang="en-US" dirty="0"/>
          </a:p>
        </p:txBody>
      </p:sp>
    </p:spTree>
    <p:extLst>
      <p:ext uri="{BB962C8B-B14F-4D97-AF65-F5344CB8AC3E}">
        <p14:creationId xmlns:p14="http://schemas.microsoft.com/office/powerpoint/2010/main" val="4183870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22B19A-C13D-5F05-AEC8-536EF69145F6}"/>
              </a:ext>
            </a:extLst>
          </p:cNvPr>
          <p:cNvSpPr>
            <a:spLocks noGrp="1"/>
          </p:cNvSpPr>
          <p:nvPr>
            <p:ph type="title"/>
          </p:nvPr>
        </p:nvSpPr>
        <p:spPr/>
        <p:txBody>
          <a:bodyPr/>
          <a:lstStyle/>
          <a:p>
            <a:pPr algn="l"/>
            <a:r>
              <a:rPr kumimoji="1" lang="en-US" altLang="zh-CN" dirty="0">
                <a:solidFill>
                  <a:schemeClr val="tx2"/>
                </a:solidFill>
              </a:rPr>
              <a:t>Study1:higher versus lower class targets</a:t>
            </a:r>
            <a:endParaRPr kumimoji="1" lang="zh-CN" altLang="en-US" dirty="0">
              <a:solidFill>
                <a:schemeClr val="tx2"/>
              </a:solidFill>
            </a:endParaRPr>
          </a:p>
        </p:txBody>
      </p:sp>
      <p:sp>
        <p:nvSpPr>
          <p:cNvPr id="3" name="内容占位符 2">
            <a:extLst>
              <a:ext uri="{FF2B5EF4-FFF2-40B4-BE49-F238E27FC236}">
                <a16:creationId xmlns:a16="http://schemas.microsoft.com/office/drawing/2014/main" id="{13925F79-4A29-0EA0-2A2A-4564091BBDC0}"/>
              </a:ext>
            </a:extLst>
          </p:cNvPr>
          <p:cNvSpPr>
            <a:spLocks noGrp="1"/>
          </p:cNvSpPr>
          <p:nvPr>
            <p:ph idx="1"/>
          </p:nvPr>
        </p:nvSpPr>
        <p:spPr>
          <a:xfrm>
            <a:off x="1473200" y="1885285"/>
            <a:ext cx="9096939" cy="4807615"/>
          </a:xfrm>
        </p:spPr>
        <p:txBody>
          <a:bodyPr/>
          <a:lstStyle/>
          <a:p>
            <a:pPr marL="0" indent="0">
              <a:buNone/>
            </a:pPr>
            <a:r>
              <a:rPr kumimoji="1" lang="en-US" altLang="zh-CN" dirty="0"/>
              <a:t>1.Aim:two types of </a:t>
            </a:r>
            <a:r>
              <a:rPr kumimoji="1" lang="en-US" altLang="zh-CN" dirty="0">
                <a:solidFill>
                  <a:srgbClr val="FF0000"/>
                </a:solidFill>
              </a:rPr>
              <a:t>relationships between class and </a:t>
            </a:r>
            <a:r>
              <a:rPr kumimoji="1" lang="en-US" altLang="zh-CN" dirty="0" err="1">
                <a:solidFill>
                  <a:srgbClr val="FF0000"/>
                </a:solidFill>
              </a:rPr>
              <a:t>prosociality</a:t>
            </a:r>
            <a:r>
              <a:rPr kumimoji="1" lang="en-US" altLang="zh-CN" dirty="0">
                <a:solidFill>
                  <a:srgbClr val="FF0000"/>
                </a:solidFill>
              </a:rPr>
              <a:t>.</a:t>
            </a:r>
          </a:p>
          <a:p>
            <a:pPr marL="0" indent="0">
              <a:buNone/>
            </a:pPr>
            <a:endParaRPr kumimoji="1" lang="en-US" altLang="zh-CN" dirty="0">
              <a:solidFill>
                <a:srgbClr val="FF0000"/>
              </a:solidFill>
            </a:endParaRPr>
          </a:p>
          <a:p>
            <a:pPr marL="0" indent="0">
              <a:buNone/>
            </a:pPr>
            <a:endParaRPr kumimoji="1" lang="en-US" altLang="zh-CN" dirty="0">
              <a:solidFill>
                <a:srgbClr val="FF0000"/>
              </a:solidFill>
            </a:endParaRPr>
          </a:p>
          <a:p>
            <a:pPr marL="0" indent="0">
              <a:buNone/>
            </a:pPr>
            <a:endParaRPr kumimoji="1" lang="en-US" altLang="zh-CN" dirty="0">
              <a:solidFill>
                <a:srgbClr val="FF0000"/>
              </a:solidFill>
            </a:endParaRPr>
          </a:p>
          <a:p>
            <a:pPr marL="0" indent="0">
              <a:buNone/>
            </a:pPr>
            <a:r>
              <a:rPr kumimoji="1" lang="en-US" altLang="zh-CN" dirty="0"/>
              <a:t>2.Participants</a:t>
            </a:r>
            <a:r>
              <a:rPr kumimoji="1" lang="zh-CN" altLang="en-US" dirty="0"/>
              <a:t>：</a:t>
            </a:r>
            <a:r>
              <a:rPr kumimoji="1" lang="en-US" altLang="zh-CN" dirty="0"/>
              <a:t>226</a:t>
            </a:r>
            <a:r>
              <a:rPr kumimoji="1" lang="zh-CN" altLang="en-US" dirty="0"/>
              <a:t> （</a:t>
            </a:r>
            <a:r>
              <a:rPr kumimoji="1" lang="en-US" altLang="zh-CN" dirty="0"/>
              <a:t>126female</a:t>
            </a:r>
            <a:r>
              <a:rPr kumimoji="1" lang="zh-CN" altLang="en-US" dirty="0"/>
              <a:t>，</a:t>
            </a:r>
            <a:r>
              <a:rPr kumimoji="1" lang="en-US" altLang="zh-CN" dirty="0"/>
              <a:t>18-78years old</a:t>
            </a:r>
            <a:r>
              <a:rPr kumimoji="1" lang="zh-CN" altLang="en-US" dirty="0"/>
              <a:t>，</a:t>
            </a:r>
            <a:r>
              <a:rPr kumimoji="1" lang="en-US" altLang="zh-CN" dirty="0"/>
              <a:t>Mage=37.44</a:t>
            </a:r>
            <a:r>
              <a:rPr kumimoji="1" lang="zh-CN" altLang="en-US" dirty="0"/>
              <a:t>，</a:t>
            </a:r>
            <a:r>
              <a:rPr kumimoji="1" lang="en-US" altLang="zh-CN" dirty="0"/>
              <a:t>40%</a:t>
            </a:r>
            <a:r>
              <a:rPr kumimoji="1" lang="zh-CN" altLang="en-US" dirty="0"/>
              <a:t> </a:t>
            </a:r>
            <a:r>
              <a:rPr kumimoji="1" lang="en-US" altLang="zh-CN" dirty="0"/>
              <a:t>master’s degree,35% bachelor’s degree,11%technical degree,24%post-secondary school,16%high school or less.</a:t>
            </a:r>
          </a:p>
          <a:p>
            <a:pPr marL="0" indent="0">
              <a:buNone/>
            </a:pPr>
            <a:endParaRPr kumimoji="1" lang="en-US" altLang="zh-CN" dirty="0"/>
          </a:p>
        </p:txBody>
      </p:sp>
      <p:sp>
        <p:nvSpPr>
          <p:cNvPr id="6" name="左大括号 5">
            <a:extLst>
              <a:ext uri="{FF2B5EF4-FFF2-40B4-BE49-F238E27FC236}">
                <a16:creationId xmlns:a16="http://schemas.microsoft.com/office/drawing/2014/main" id="{58013AD0-8263-895E-AFC0-281F3CCA3FB3}"/>
              </a:ext>
            </a:extLst>
          </p:cNvPr>
          <p:cNvSpPr/>
          <p:nvPr/>
        </p:nvSpPr>
        <p:spPr>
          <a:xfrm>
            <a:off x="8821278" y="2438400"/>
            <a:ext cx="127000" cy="11049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7" name="文本框 6">
            <a:extLst>
              <a:ext uri="{FF2B5EF4-FFF2-40B4-BE49-F238E27FC236}">
                <a16:creationId xmlns:a16="http://schemas.microsoft.com/office/drawing/2014/main" id="{E61EDFFB-CA0A-57D9-2165-3D684B1B46D4}"/>
              </a:ext>
            </a:extLst>
          </p:cNvPr>
          <p:cNvSpPr txBox="1"/>
          <p:nvPr/>
        </p:nvSpPr>
        <p:spPr>
          <a:xfrm>
            <a:off x="9126819" y="2257767"/>
            <a:ext cx="2120900" cy="2031325"/>
          </a:xfrm>
          <a:prstGeom prst="rect">
            <a:avLst/>
          </a:prstGeom>
          <a:noFill/>
        </p:spPr>
        <p:txBody>
          <a:bodyPr wrap="square" rtlCol="0">
            <a:spAutoFit/>
          </a:bodyPr>
          <a:lstStyle/>
          <a:p>
            <a:r>
              <a:rPr kumimoji="1" lang="en-US" altLang="zh-CN" dirty="0"/>
              <a:t>General prosocial tendencies</a:t>
            </a:r>
          </a:p>
          <a:p>
            <a:endParaRPr kumimoji="1" lang="en-US" altLang="zh-CN" dirty="0"/>
          </a:p>
          <a:p>
            <a:r>
              <a:rPr kumimoji="1" lang="en-US" altLang="zh-CN" dirty="0"/>
              <a:t>Assessment of prosocial tendencies toward a specific target</a:t>
            </a:r>
          </a:p>
        </p:txBody>
      </p:sp>
      <p:sp>
        <p:nvSpPr>
          <p:cNvPr id="11" name="操作按钮: 前进或下一个 10">
            <a:hlinkClick r:id="rId2" action="ppaction://hlinksldjump" highlightClick="1"/>
            <a:extLst>
              <a:ext uri="{FF2B5EF4-FFF2-40B4-BE49-F238E27FC236}">
                <a16:creationId xmlns:a16="http://schemas.microsoft.com/office/drawing/2014/main" id="{777D6229-AC5A-028A-8F29-B0EF4764BEB9}"/>
              </a:ext>
            </a:extLst>
          </p:cNvPr>
          <p:cNvSpPr/>
          <p:nvPr/>
        </p:nvSpPr>
        <p:spPr>
          <a:xfrm>
            <a:off x="10384490" y="2566489"/>
            <a:ext cx="549839" cy="520700"/>
          </a:xfrm>
          <a:prstGeom prst="actionButtonForwardNex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2" name="操作按钮: 前进或下一个 11">
            <a:hlinkClick r:id="rId3" action="ppaction://hlinksldjump" highlightClick="1"/>
            <a:extLst>
              <a:ext uri="{FF2B5EF4-FFF2-40B4-BE49-F238E27FC236}">
                <a16:creationId xmlns:a16="http://schemas.microsoft.com/office/drawing/2014/main" id="{069BCC10-39F0-8209-F167-7FEBA22802C6}"/>
              </a:ext>
            </a:extLst>
          </p:cNvPr>
          <p:cNvSpPr/>
          <p:nvPr/>
        </p:nvSpPr>
        <p:spPr>
          <a:xfrm>
            <a:off x="10876421" y="3911600"/>
            <a:ext cx="549839" cy="489615"/>
          </a:xfrm>
          <a:prstGeom prst="actionButtonForwardNex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3628485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麦迪逊">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docProps/app.xml><?xml version="1.0" encoding="utf-8"?>
<Properties xmlns="http://schemas.openxmlformats.org/officeDocument/2006/extended-properties" xmlns:vt="http://schemas.openxmlformats.org/officeDocument/2006/docPropsVTypes">
  <Template>麦迪逊</Template>
  <TotalTime>904</TotalTime>
  <Words>3263</Words>
  <Application>Microsoft Macintosh PowerPoint</Application>
  <PresentationFormat>宽屏</PresentationFormat>
  <Paragraphs>155</Paragraphs>
  <Slides>29</Slides>
  <Notes>0</Notes>
  <HiddenSlides>4</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29</vt:i4>
      </vt:variant>
    </vt:vector>
  </HeadingPairs>
  <TitlesOfParts>
    <vt:vector size="43" baseType="lpstr">
      <vt:lpstr>-apple-system</vt:lpstr>
      <vt:lpstr>AdvTT454a7a89</vt:lpstr>
      <vt:lpstr>AdvTT5235d5a9</vt:lpstr>
      <vt:lpstr>AdvTT5235d5a9+20</vt:lpstr>
      <vt:lpstr>AdvTT5235d5a9+22</vt:lpstr>
      <vt:lpstr>AdvTT5235d5a9+fb</vt:lpstr>
      <vt:lpstr>AdvTT94c8263f.I</vt:lpstr>
      <vt:lpstr>MS Shell Dlg 2</vt:lpstr>
      <vt:lpstr>Apple Chancery</vt:lpstr>
      <vt:lpstr>Arial</vt:lpstr>
      <vt:lpstr>Constantia</vt:lpstr>
      <vt:lpstr>Wingdings</vt:lpstr>
      <vt:lpstr>Wingdings 3</vt:lpstr>
      <vt:lpstr>麦迪逊</vt:lpstr>
      <vt:lpstr>Class impressions : Higher class elicits lower  prosociality 汇报人：贺哲 </vt:lpstr>
      <vt:lpstr>Introduction</vt:lpstr>
      <vt:lpstr>perceptions of social class</vt:lpstr>
      <vt:lpstr>social mindfulness and prosociality</vt:lpstr>
      <vt:lpstr>PowerPoint 演示文稿</vt:lpstr>
      <vt:lpstr>three broad perspectives</vt:lpstr>
      <vt:lpstr>PowerPoint 演示文稿</vt:lpstr>
      <vt:lpstr>Guiding impression –four studies</vt:lpstr>
      <vt:lpstr>Study1:higher versus lower class targets</vt:lpstr>
      <vt:lpstr>Study1:higher versus lower class targets</vt:lpstr>
      <vt:lpstr>Study1-General prosociality</vt:lpstr>
      <vt:lpstr>Study1-social mindfulness</vt:lpstr>
      <vt:lpstr>Result and discussion</vt:lpstr>
      <vt:lpstr>Study2-reward or reprove</vt:lpstr>
      <vt:lpstr>result</vt:lpstr>
      <vt:lpstr>PowerPoint 演示文稿</vt:lpstr>
      <vt:lpstr>虚拟编码变量</vt:lpstr>
      <vt:lpstr>Study 3:adding middle class</vt:lpstr>
      <vt:lpstr>result</vt:lpstr>
      <vt:lpstr>PowerPoint 演示文稿</vt:lpstr>
      <vt:lpstr>Study4 –mediation by stereotype content？</vt:lpstr>
      <vt:lpstr>result</vt:lpstr>
      <vt:lpstr>PowerPoint 演示文稿</vt:lpstr>
      <vt:lpstr>PowerPoint 演示文稿</vt:lpstr>
      <vt:lpstr>Meta-analysis</vt:lpstr>
      <vt:lpstr>Discussion</vt:lpstr>
      <vt:lpstr>Limitation</vt:lpstr>
      <vt:lpstr>PowerPoint 演示文稿</vt:lpstr>
      <vt:lpstr>Table1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 impressions : Higher class elicits lower  prosociality 汇报人：贺哲 </dc:title>
  <dc:creator>汪 汪</dc:creator>
  <cp:lastModifiedBy>汪 汪</cp:lastModifiedBy>
  <cp:revision>2</cp:revision>
  <dcterms:created xsi:type="dcterms:W3CDTF">2023-11-25T07:42:44Z</dcterms:created>
  <dcterms:modified xsi:type="dcterms:W3CDTF">2023-11-26T08:38:33Z</dcterms:modified>
</cp:coreProperties>
</file>