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4"/>
  </p:handoutMasterIdLst>
  <p:sldIdLst>
    <p:sldId id="256" r:id="rId3"/>
    <p:sldId id="257" r:id="rId5"/>
    <p:sldId id="277" r:id="rId6"/>
    <p:sldId id="258" r:id="rId7"/>
    <p:sldId id="313" r:id="rId8"/>
    <p:sldId id="511" r:id="rId9"/>
    <p:sldId id="261" r:id="rId10"/>
    <p:sldId id="284" r:id="rId11"/>
    <p:sldId id="259" r:id="rId12"/>
    <p:sldId id="315" r:id="rId13"/>
    <p:sldId id="262" r:id="rId14"/>
    <p:sldId id="263" r:id="rId15"/>
    <p:sldId id="285" r:id="rId16"/>
    <p:sldId id="260" r:id="rId17"/>
    <p:sldId id="345" r:id="rId18"/>
    <p:sldId id="346" r:id="rId19"/>
    <p:sldId id="372" r:id="rId20"/>
    <p:sldId id="398" r:id="rId21"/>
    <p:sldId id="400" r:id="rId22"/>
    <p:sldId id="402" r:id="rId23"/>
    <p:sldId id="403" r:id="rId24"/>
    <p:sldId id="265" r:id="rId25"/>
    <p:sldId id="268" r:id="rId26"/>
    <p:sldId id="405" r:id="rId27"/>
    <p:sldId id="434" r:id="rId28"/>
    <p:sldId id="406" r:id="rId29"/>
    <p:sldId id="461" r:id="rId30"/>
    <p:sldId id="462" r:id="rId31"/>
    <p:sldId id="407" r:id="rId32"/>
    <p:sldId id="463" r:id="rId33"/>
    <p:sldId id="272" r:id="rId34"/>
    <p:sldId id="464" r:id="rId35"/>
    <p:sldId id="555" r:id="rId36"/>
    <p:sldId id="465" r:id="rId37"/>
    <p:sldId id="470" r:id="rId38"/>
    <p:sldId id="468" r:id="rId39"/>
    <p:sldId id="466" r:id="rId40"/>
    <p:sldId id="467" r:id="rId41"/>
    <p:sldId id="472" r:id="rId42"/>
    <p:sldId id="273" r:id="rId43"/>
    <p:sldId id="474" r:id="rId44"/>
    <p:sldId id="516" r:id="rId45"/>
    <p:sldId id="503" r:id="rId46"/>
    <p:sldId id="477" r:id="rId47"/>
    <p:sldId id="504" r:id="rId48"/>
    <p:sldId id="505" r:id="rId49"/>
    <p:sldId id="370" r:id="rId50"/>
    <p:sldId id="276" r:id="rId51"/>
    <p:sldId id="290" r:id="rId52"/>
    <p:sldId id="278" r:id="rId53"/>
  </p:sldIdLst>
  <p:sldSz cx="12192000" cy="6858000"/>
  <p:notesSz cx="6858000" cy="9144000"/>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1" autoAdjust="0"/>
    <p:restoredTop sz="84128"/>
  </p:normalViewPr>
  <p:slideViewPr>
    <p:cSldViewPr snapToGrid="0" showGuides="1">
      <p:cViewPr>
        <p:scale>
          <a:sx n="103" d="100"/>
          <a:sy n="103" d="100"/>
        </p:scale>
        <p:origin x="544" y="-176"/>
      </p:cViewPr>
      <p:guideLst>
        <p:guide orient="horz" pos="1996"/>
        <p:guide pos="3816"/>
      </p:guideLst>
    </p:cSldViewPr>
  </p:slideViewPr>
  <p:outlineViewPr>
    <p:cViewPr>
      <p:scale>
        <a:sx n="33" d="100"/>
        <a:sy n="33" d="100"/>
      </p:scale>
      <p:origin x="0" y="0"/>
    </p:cViewPr>
  </p:outlineViewPr>
  <p:notesTextViewPr>
    <p:cViewPr>
      <p:scale>
        <a:sx n="80" d="100"/>
        <a:sy n="80" d="100"/>
      </p:scale>
      <p:origin x="0" y="0"/>
    </p:cViewPr>
  </p:notesTextViewPr>
  <p:notesViewPr>
    <p:cSldViewPr snapToGrid="0">
      <p:cViewPr>
        <p:scale>
          <a:sx n="145" d="100"/>
          <a:sy n="145" d="100"/>
        </p:scale>
        <p:origin x="768" y="-1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gs" Target="tags/tag17.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    </a:t>
            </a: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签知情同意书，带脑电帽等等，</a:t>
            </a:r>
            <a:r>
              <a:rPr lang="zh-CN" altLang="en-US" dirty="0">
                <a:effectLst/>
              </a:rPr>
              <a:t>就不细说了</a:t>
            </a:r>
            <a:endParaRPr lang="zh-CN" altLang="en-US" dirty="0">
              <a:effectLst/>
            </a:endParaRPr>
          </a:p>
          <a:p>
            <a:r>
              <a:rPr lang="zh-CN" altLang="en-US" dirty="0">
                <a:effectLst/>
              </a:rPr>
              <a:t>主要是这个情绪化面部的</a:t>
            </a:r>
            <a:r>
              <a:rPr lang="en-US" altLang="zh-CN" dirty="0">
                <a:effectLst/>
              </a:rPr>
              <a:t>go/nogo</a:t>
            </a:r>
            <a:r>
              <a:rPr lang="zh-CN" altLang="en-US" dirty="0">
                <a:effectLst/>
              </a:rPr>
              <a:t>任务</a:t>
            </a:r>
            <a:endParaRPr lang="zh-CN" altLang="en-US" dirty="0">
              <a:effectLst/>
            </a:endParaRPr>
          </a:p>
          <a:p>
            <a:r>
              <a:rPr lang="zh-CN" altLang="en-US" dirty="0">
                <a:effectLst/>
              </a:rPr>
              <a:t>任务不相关的情绪信息处理与。。。</a:t>
            </a:r>
            <a:endParaRPr lang="en-US" altLang="zh-CN"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在之后的实验设计上我们也可以以这个</a:t>
            </a:r>
            <a:r>
              <a:rPr kumimoji="1" lang="zh-CN" altLang="en-US" dirty="0"/>
              <a:t>为参照</a:t>
            </a: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图上以女性脸为</a:t>
            </a:r>
            <a:r>
              <a:rPr kumimoji="1" lang="en-US" altLang="zh-CN" dirty="0"/>
              <a:t>go</a:t>
            </a:r>
            <a:r>
              <a:rPr kumimoji="1" lang="zh-CN" altLang="en-US" dirty="0"/>
              <a:t>试次的</a:t>
            </a:r>
            <a:r>
              <a:rPr kumimoji="1" lang="en-US" altLang="zh-CN" dirty="0"/>
              <a:t>block</a:t>
            </a:r>
            <a:endParaRPr kumimoji="1" lang="en-US" altLang="zh-CN" dirty="0"/>
          </a:p>
          <a:p>
            <a:r>
              <a:rPr kumimoji="1" lang="zh-CN" altLang="en-US" dirty="0"/>
              <a:t>注视点，要求按键的</a:t>
            </a:r>
            <a:r>
              <a:rPr kumimoji="1" lang="en-US" altLang="zh-CN" dirty="0"/>
              <a:t>go</a:t>
            </a:r>
            <a:r>
              <a:rPr kumimoji="1" lang="zh-CN" altLang="en-US" dirty="0"/>
              <a:t>试次，空白黑色屏幕，注视点，不按键的</a:t>
            </a:r>
            <a:r>
              <a:rPr kumimoji="1" lang="en-US" altLang="zh-CN" dirty="0"/>
              <a:t>go</a:t>
            </a:r>
            <a:r>
              <a:rPr kumimoji="1" lang="zh-CN" altLang="en-US" dirty="0"/>
              <a:t>试次</a:t>
            </a: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根据面部表情，开心或者生气，判断按键</a:t>
            </a:r>
            <a:r>
              <a:rPr kumimoji="1" lang="zh-CN" altLang="en-US" dirty="0"/>
              <a:t>或不按键</a:t>
            </a:r>
            <a:endParaRPr kumimoji="1" lang="zh-CN" altLang="en-US" dirty="0"/>
          </a:p>
          <a:p>
            <a:r>
              <a:rPr kumimoji="1" lang="zh-CN" altLang="en-US" dirty="0"/>
              <a:t>图中是看到高兴的脸时按键的</a:t>
            </a:r>
            <a:r>
              <a:rPr kumimoji="1" lang="en-US" altLang="zh-CN" dirty="0"/>
              <a:t>block</a:t>
            </a:r>
            <a:endParaRPr kumimoji="1" lang="en-US"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中国面部情感</a:t>
            </a:r>
            <a:r>
              <a:rPr lang="zh-CN" altLang="en-US" dirty="0">
                <a:effectLst/>
              </a:rPr>
              <a:t>图片系统</a:t>
            </a:r>
            <a:endParaRPr lang="zh-CN" altLang="en-US" dirty="0">
              <a:effectLst/>
            </a:endParaRPr>
          </a:p>
          <a:p>
            <a:r>
              <a:rPr lang="zh-CN" altLang="en-US" dirty="0">
                <a:effectLst/>
              </a:rPr>
              <a:t>之后的设计也可以从这种比较权威的、应用比较多的数据库，选择</a:t>
            </a:r>
            <a:r>
              <a:rPr lang="zh-CN" altLang="en-US" dirty="0">
                <a:effectLst/>
              </a:rPr>
              <a:t>材料</a:t>
            </a:r>
            <a:endParaRPr lang="zh-CN" altLang="en-US"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记录脑电活动</a:t>
            </a:r>
            <a:r>
              <a:rPr lang="zh-CN" altLang="en-US"/>
              <a:t>内容，</a:t>
            </a:r>
            <a:endParaRPr lang="zh-CN" altLang="en-US"/>
          </a:p>
          <a:p>
            <a:r>
              <a:rPr lang="zh-CN" altLang="en-US"/>
              <a:t>电极阻抗小于</a:t>
            </a:r>
            <a:r>
              <a:rPr lang="en-US" altLang="zh-CN"/>
              <a:t>5</a:t>
            </a:r>
            <a:r>
              <a:rPr lang="zh-CN" altLang="en-US"/>
              <a:t>千欧，是在我们的实验中</a:t>
            </a:r>
            <a:r>
              <a:rPr lang="zh-CN" altLang="en-US"/>
              <a:t>也要满足的</a:t>
            </a:r>
            <a:r>
              <a:rPr lang="zh-CN" altLang="en-US"/>
              <a:t>条件</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眼部伪影和头部运动，从数据中</a:t>
            </a:r>
            <a:r>
              <a:rPr lang="zh-CN" altLang="en-US"/>
              <a:t>移除</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国际环境研究与公共卫生</a:t>
            </a:r>
            <a:r>
              <a:rPr kumimoji="1" lang="zh-CN" altLang="en-US" dirty="0"/>
              <a:t>杂志</a:t>
            </a: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玩游戏时间</a:t>
            </a:r>
            <a:r>
              <a:rPr lang="zh-CN" altLang="en-US"/>
              <a:t>显著多</a:t>
            </a:r>
            <a:endParaRPr lang="zh-CN" altLang="en-US"/>
          </a:p>
          <a:p>
            <a:r>
              <a:rPr lang="zh-CN" altLang="en-US"/>
              <a:t>网络成瘾、网络游戏障碍测试分数显著高于控制</a:t>
            </a:r>
            <a:r>
              <a:rPr lang="zh-CN" altLang="en-US"/>
              <a:t>组</a:t>
            </a:r>
            <a:endParaRPr lang="zh-CN" altLang="en-US"/>
          </a:p>
          <a:p>
            <a:r>
              <a:rPr lang="zh-CN" altLang="en-US"/>
              <a:t>抑郁、焦虑、冲动性评分也显著高于</a:t>
            </a:r>
            <a:r>
              <a:rPr lang="zh-CN" altLang="en-US"/>
              <a:t>控制组</a:t>
            </a:r>
            <a:endParaRPr lang="zh-CN" altLang="en-US"/>
          </a:p>
          <a:p>
            <a:r>
              <a:rPr lang="zh-CN" altLang="en-US"/>
              <a:t>酒精使用障碍测试中，游戏障碍组高于控制组，尼古丁成瘾测试</a:t>
            </a:r>
            <a:r>
              <a:rPr lang="zh-CN" altLang="en-US"/>
              <a:t>上不显著</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简单的看到他们的平均数、标准差的数据，没有表明</a:t>
            </a:r>
            <a:r>
              <a:rPr lang="zh-CN" altLang="en-US"/>
              <a:t>显著性，不以这个</a:t>
            </a:r>
            <a:r>
              <a:rPr lang="zh-CN" altLang="en-US"/>
              <a:t>为重点</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通过分析，我们发现任务的主效应</a:t>
            </a:r>
            <a:r>
              <a:rPr lang="zh-CN" altLang="en-US"/>
              <a:t>显著</a:t>
            </a:r>
            <a:endParaRPr lang="zh-CN" altLang="en-US"/>
          </a:p>
          <a:p>
            <a:r>
              <a:rPr lang="zh-CN" altLang="en-US"/>
              <a:t>游戏障碍组在任务相关与任务不相关条件下的准确性</a:t>
            </a:r>
            <a:r>
              <a:rPr lang="zh-CN" altLang="en-US"/>
              <a:t>明显不同</a:t>
            </a:r>
            <a:endParaRPr lang="zh-CN" altLang="en-US"/>
          </a:p>
          <a:p>
            <a:r>
              <a:rPr lang="zh-CN" altLang="en-US"/>
              <a:t>在任务不相关条件下，游戏障碍组在</a:t>
            </a:r>
            <a:r>
              <a:rPr lang="en-US" altLang="zh-CN"/>
              <a:t>nogo</a:t>
            </a:r>
            <a:r>
              <a:rPr lang="zh-CN" altLang="en-US"/>
              <a:t>试次的准确性显著低于</a:t>
            </a:r>
            <a:r>
              <a:rPr lang="zh-CN" altLang="en-US"/>
              <a:t>控制组</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atin typeface="Times New Roman Regular" panose="02020603050405020304" charset="0"/>
                <a:ea typeface="黑体" panose="02010609060101010101" charset="-122"/>
                <a:cs typeface="Times New Roman Regular" panose="02020603050405020304" charset="0"/>
                <a:sym typeface="+mn-ea"/>
              </a:rPr>
              <a:t>边缘显著</a:t>
            </a:r>
            <a:endParaRPr lang="zh-CN">
              <a:latin typeface="Times New Roman Regular" panose="02020603050405020304" charset="0"/>
              <a:ea typeface="黑体" panose="02010609060101010101" charset="-122"/>
              <a:cs typeface="Times New Roman Regular" panose="02020603050405020304" charset="0"/>
              <a:sym typeface="+mn-ea"/>
            </a:endParaRPr>
          </a:p>
          <a:p>
            <a:r>
              <a:rPr lang="zh-CN">
                <a:latin typeface="Times New Roman Regular" panose="02020603050405020304" charset="0"/>
                <a:ea typeface="黑体" panose="02010609060101010101" charset="-122"/>
                <a:cs typeface="Times New Roman Regular" panose="02020603050405020304" charset="0"/>
                <a:sym typeface="+mn-ea"/>
              </a:rPr>
              <a:t>另一个视角看，在游戏障碍组，积极情绪信息的</a:t>
            </a:r>
            <a:r>
              <a:rPr lang="en-US" altLang="zh-CN">
                <a:latin typeface="Times New Roman Regular" panose="02020603050405020304" charset="0"/>
                <a:ea typeface="黑体" panose="02010609060101010101" charset="-122"/>
                <a:cs typeface="Times New Roman Regular" panose="02020603050405020304" charset="0"/>
                <a:sym typeface="+mn-ea"/>
              </a:rPr>
              <a:t>nogo</a:t>
            </a:r>
            <a:r>
              <a:rPr lang="zh-CN" altLang="en-US">
                <a:latin typeface="Times New Roman Regular" panose="02020603050405020304" charset="0"/>
                <a:ea typeface="黑体" panose="02010609060101010101" charset="-122"/>
                <a:cs typeface="Times New Roman Regular" panose="02020603050405020304" charset="0"/>
                <a:sym typeface="+mn-ea"/>
              </a:rPr>
              <a:t>试次正确率显著高于消极情绪信息下的正确率</a:t>
            </a:r>
            <a:r>
              <a:rPr lang="zh-CN" altLang="en-US">
                <a:latin typeface="Times New Roman Regular" panose="02020603050405020304" charset="0"/>
                <a:cs typeface="Times New Roman Regular" panose="02020603050405020304" charset="0"/>
                <a:sym typeface="+mn-ea"/>
              </a:rPr>
              <a:t>(M = 0.87, SD = 0.01, p &lt; 0.001)</a:t>
            </a:r>
            <a:endParaRPr lang="zh-CN" altLang="en-US">
              <a:latin typeface="Times New Roman Regular" panose="02020603050405020304" charset="0"/>
              <a:cs typeface="Times New Roman Regular" panose="02020603050405020304" charset="0"/>
              <a:sym typeface="+mn-ea"/>
            </a:endParaRPr>
          </a:p>
          <a:p>
            <a:r>
              <a:rPr lang="zh-CN" altLang="en-US">
                <a:latin typeface="Times New Roman Regular" panose="02020603050405020304" charset="0"/>
                <a:cs typeface="Times New Roman Regular" panose="02020603050405020304" charset="0"/>
                <a:sym typeface="+mn-ea"/>
              </a:rPr>
              <a:t>因此可以说消极情绪信息对游戏障碍患者的反应抑制有显著的影响相比于积极情绪信息，消极情绪下的反应抑制受损更大。验证</a:t>
            </a:r>
            <a:r>
              <a:rPr lang="zh-CN" altLang="en-US">
                <a:latin typeface="Times New Roman Regular" panose="02020603050405020304" charset="0"/>
                <a:cs typeface="Times New Roman Regular" panose="02020603050405020304" charset="0"/>
                <a:sym typeface="+mn-ea"/>
              </a:rPr>
              <a:t>了假设</a:t>
            </a:r>
            <a:r>
              <a:rPr lang="en-US" altLang="zh-CN">
                <a:latin typeface="Times New Roman Regular" panose="02020603050405020304" charset="0"/>
                <a:cs typeface="Times New Roman Regular" panose="02020603050405020304" charset="0"/>
                <a:sym typeface="+mn-ea"/>
              </a:rPr>
              <a:t>2</a:t>
            </a:r>
            <a:endParaRPr lang="zh-CN" altLang="en-US"/>
          </a:p>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任务不相关时，积极情绪信息的正确率显著高于消极情绪的，</a:t>
            </a:r>
            <a:r>
              <a:rPr lang="zh-CN" altLang="en-US"/>
              <a:t>可以进一步验证之前的研究：任务不相关的刺激作用于焦虑水平较高的个体，该个体可能会表现出更多的</a:t>
            </a:r>
            <a:r>
              <a:rPr lang="zh-CN" altLang="en-US"/>
              <a:t>行为受损</a:t>
            </a:r>
            <a:endParaRPr lang="zh-CN" altLang="en-US"/>
          </a:p>
          <a:p>
            <a:r>
              <a:rPr lang="zh-CN" altLang="en-US"/>
              <a:t>任务相关时，消极情绪信息正确率更高，表现出，任务相关时，个体注意力更集中于任务，相比于积极情绪，对消极情绪</a:t>
            </a:r>
            <a:r>
              <a:rPr lang="zh-CN" altLang="en-US"/>
              <a:t>有更好的</a:t>
            </a:r>
            <a:r>
              <a:rPr lang="zh-CN" altLang="en-US"/>
              <a:t>抑制，作出更多的正确</a:t>
            </a:r>
            <a:r>
              <a:rPr lang="zh-CN" altLang="en-US"/>
              <a:t>反应。</a:t>
            </a:r>
            <a:endParaRPr lang="zh-CN" altLang="en-US"/>
          </a:p>
          <a:p>
            <a:r>
              <a:rPr lang="zh-CN" altLang="en-US"/>
              <a:t>验证之前的</a:t>
            </a:r>
            <a:r>
              <a:rPr lang="zh-CN" altLang="en-US"/>
              <a:t>研究</a:t>
            </a:r>
            <a:endParaRPr lang="zh-CN" altLang="en-US"/>
          </a:p>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任务相关的反应时显著高于不相关的，这与我们的认知加工过程有关，相关时我们可能要经过更多加工</a:t>
            </a:r>
            <a:r>
              <a:rPr lang="zh-CN" altLang="en-US"/>
              <a:t>分析过程</a:t>
            </a:r>
            <a:endParaRPr lang="zh-CN" altLang="en-US"/>
          </a:p>
          <a:p>
            <a:endParaRPr lang="zh-CN" altLang="en-US"/>
          </a:p>
          <a:p>
            <a:r>
              <a:rPr lang="zh-CN" altLang="en-US"/>
              <a:t>任务相关条件下：积极情绪信息的</a:t>
            </a:r>
            <a:r>
              <a:rPr lang="en-US" altLang="zh-CN"/>
              <a:t>go</a:t>
            </a:r>
            <a:r>
              <a:rPr lang="zh-CN" altLang="en-US"/>
              <a:t>反应时显著低于消极情绪信息反应时，表现出我们在有情绪有关的情境中，相比于消极情绪来说加工积极情绪</a:t>
            </a:r>
            <a:r>
              <a:rPr lang="zh-CN" altLang="en-US"/>
              <a:t>更快</a:t>
            </a:r>
            <a:endParaRPr lang="zh-CN" altLang="en-US"/>
          </a:p>
          <a:p>
            <a:r>
              <a:rPr lang="zh-CN" altLang="en-US"/>
              <a:t>任务不相关条件下：积极情绪的反应时显著长于消极情绪</a:t>
            </a:r>
            <a:endParaRPr lang="zh-CN" altLang="en-US"/>
          </a:p>
          <a:p>
            <a:r>
              <a:rPr lang="zh-CN" altLang="en-US"/>
              <a:t>可以推断在任务不相关</a:t>
            </a:r>
            <a:r>
              <a:rPr lang="zh-CN" altLang="en-US"/>
              <a:t>条件下，情绪信息可能会</a:t>
            </a:r>
            <a:r>
              <a:rPr lang="zh-CN" altLang="en-US"/>
              <a:t>损害游戏障碍患者的抑制行为</a:t>
            </a:r>
            <a:endParaRPr lang="zh-CN" altLang="en-US"/>
          </a:p>
          <a:p>
            <a:r>
              <a:rPr lang="zh-CN" altLang="en-US">
                <a:sym typeface="+mn-ea"/>
              </a:rPr>
              <a:t>任务相关性、情绪都会影响</a:t>
            </a:r>
            <a:r>
              <a:rPr lang="en-US" altLang="zh-CN">
                <a:sym typeface="+mn-ea"/>
              </a:rPr>
              <a:t>go</a:t>
            </a:r>
            <a:r>
              <a:rPr lang="zh-CN" altLang="en-US">
                <a:sym typeface="+mn-ea"/>
              </a:rPr>
              <a:t>试验的反应时，都会影响人的行为反应、反应抑制</a:t>
            </a:r>
            <a:r>
              <a:rPr lang="zh-CN" altLang="en-US">
                <a:sym typeface="+mn-ea"/>
              </a:rPr>
              <a:t>能力</a:t>
            </a:r>
            <a:endParaRPr lang="zh-CN" altLang="en-US">
              <a:sym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情绪信息不同，</a:t>
            </a:r>
            <a:r>
              <a:rPr lang="en-US" altLang="zh-CN"/>
              <a:t>go</a:t>
            </a:r>
            <a:r>
              <a:rPr lang="zh-CN" altLang="en-US"/>
              <a:t>试验的准确率不同，积极情绪高于</a:t>
            </a:r>
            <a:r>
              <a:rPr lang="zh-CN" altLang="en-US"/>
              <a:t>消极情绪</a:t>
            </a:r>
            <a:endParaRPr lang="zh-CN" altLang="en-US"/>
          </a:p>
          <a:p>
            <a:endParaRPr lang="zh-CN" altLang="en-US"/>
          </a:p>
          <a:p>
            <a:r>
              <a:rPr lang="zh-CN" altLang="en-US"/>
              <a:t>任务不相关时，积极情绪信息的准确性显著高于消极情绪</a:t>
            </a:r>
            <a:r>
              <a:rPr lang="zh-CN" altLang="en-US"/>
              <a:t>的</a:t>
            </a:r>
            <a:endParaRPr lang="zh-CN" altLang="en-US"/>
          </a:p>
          <a:p>
            <a:r>
              <a:rPr lang="en-US" altLang="zh-CN"/>
              <a:t>=</a:t>
            </a:r>
            <a:r>
              <a:rPr lang="zh-CN" altLang="en-US"/>
              <a:t>任务不相关时，消极情绪下反应抑制能力受损</a:t>
            </a:r>
            <a:r>
              <a:rPr lang="en-US" altLang="zh-CN"/>
              <a:t> </a:t>
            </a:r>
            <a:endParaRPr lang="en-US" altLang="zh-CN"/>
          </a:p>
          <a:p>
            <a:r>
              <a:rPr lang="zh-CN" altLang="en-US"/>
              <a:t>部分</a:t>
            </a:r>
            <a:r>
              <a:rPr lang="zh-CN" altLang="en-US"/>
              <a:t>验证</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上面是任务不相关，下面是</a:t>
            </a:r>
            <a:r>
              <a:rPr lang="zh-CN" altLang="en-US" dirty="0">
                <a:effectLst/>
              </a:rPr>
              <a:t>任务相关</a:t>
            </a:r>
            <a:endParaRPr lang="zh-CN" altLang="en-US" dirty="0">
              <a:effectLst/>
            </a:endParaRPr>
          </a:p>
          <a:p>
            <a:r>
              <a:rPr lang="zh-CN" altLang="en-US" dirty="0">
                <a:effectLst/>
                <a:sym typeface="+mn-ea"/>
              </a:rPr>
              <a:t>任务不相关的</a:t>
            </a:r>
            <a:r>
              <a:rPr lang="en-US" altLang="zh-CN" dirty="0">
                <a:effectLst/>
                <a:sym typeface="+mn-ea"/>
              </a:rPr>
              <a:t>N2</a:t>
            </a:r>
            <a:r>
              <a:rPr lang="zh-CN" altLang="en-US" dirty="0">
                <a:effectLst/>
                <a:sym typeface="+mn-ea"/>
              </a:rPr>
              <a:t>的振幅显著比</a:t>
            </a:r>
            <a:r>
              <a:rPr lang="zh-CN" altLang="en-US" dirty="0">
                <a:effectLst/>
                <a:sym typeface="+mn-ea"/>
              </a:rPr>
              <a:t>任务相关高</a:t>
            </a:r>
            <a:endParaRPr lang="zh-CN" altLang="en-US" dirty="0">
              <a:effectLst/>
            </a:endParaRPr>
          </a:p>
          <a:p>
            <a:endParaRPr lang="zh-CN" altLang="en-US"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我将从以下四个方面概括</a:t>
            </a: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上面是任务不相关，下面是</a:t>
            </a:r>
            <a:r>
              <a:rPr lang="zh-CN" altLang="en-US" dirty="0">
                <a:effectLst/>
              </a:rPr>
              <a:t>任务相关</a:t>
            </a:r>
            <a:endParaRPr lang="zh-CN" altLang="en-US"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组的</a:t>
            </a:r>
            <a:r>
              <a:rPr lang="zh-CN" altLang="en-US" dirty="0">
                <a:effectLst/>
              </a:rPr>
              <a:t>主效应：</a:t>
            </a:r>
            <a:r>
              <a:rPr lang="en-US" altLang="zh-CN" dirty="0">
                <a:effectLst/>
              </a:rPr>
              <a:t>GD </a:t>
            </a:r>
            <a:r>
              <a:rPr lang="zh-CN" altLang="en-US" dirty="0">
                <a:effectLst/>
              </a:rPr>
              <a:t>与</a:t>
            </a:r>
            <a:r>
              <a:rPr lang="en-US" altLang="zh-CN" dirty="0">
                <a:effectLst/>
              </a:rPr>
              <a:t>CD</a:t>
            </a:r>
            <a:r>
              <a:rPr lang="zh-CN" altLang="en-US" dirty="0">
                <a:effectLst/>
              </a:rPr>
              <a:t>差异不大，</a:t>
            </a:r>
            <a:r>
              <a:rPr lang="zh-CN" altLang="en-US" dirty="0">
                <a:effectLst/>
              </a:rPr>
              <a:t>不显著</a:t>
            </a:r>
            <a:endParaRPr lang="zh-CN" altLang="en-US" dirty="0">
              <a:effectLst/>
            </a:endParaRPr>
          </a:p>
          <a:p>
            <a:endParaRPr lang="zh-CN" altLang="en-US" dirty="0">
              <a:effectLst/>
            </a:endParaRPr>
          </a:p>
          <a:p>
            <a:r>
              <a:rPr lang="zh-CN" altLang="en-US" dirty="0">
                <a:effectLst/>
              </a:rPr>
              <a:t>任务不相关时，</a:t>
            </a:r>
            <a:r>
              <a:rPr lang="en-US" altLang="zh-CN" dirty="0">
                <a:effectLst/>
              </a:rPr>
              <a:t>GD</a:t>
            </a:r>
            <a:r>
              <a:rPr lang="zh-CN" altLang="en-US" dirty="0">
                <a:effectLst/>
              </a:rPr>
              <a:t>组的</a:t>
            </a:r>
            <a:r>
              <a:rPr lang="en-US" altLang="zh-CN" dirty="0">
                <a:effectLst/>
              </a:rPr>
              <a:t>N2</a:t>
            </a:r>
            <a:r>
              <a:rPr lang="zh-CN" altLang="en-US" dirty="0">
                <a:effectLst/>
              </a:rPr>
              <a:t>振幅显著低于</a:t>
            </a:r>
            <a:r>
              <a:rPr lang="en-US" altLang="zh-CN" dirty="0">
                <a:effectLst/>
              </a:rPr>
              <a:t>CD</a:t>
            </a:r>
            <a:r>
              <a:rPr lang="zh-CN" altLang="en-US" dirty="0">
                <a:effectLst/>
              </a:rPr>
              <a:t>组</a:t>
            </a:r>
            <a:endParaRPr lang="zh-CN" altLang="en-US"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情绪的主效应</a:t>
            </a:r>
            <a:r>
              <a:rPr lang="zh-CN" altLang="en-US" dirty="0">
                <a:effectLst/>
              </a:rPr>
              <a:t>不显著，</a:t>
            </a:r>
            <a:endParaRPr lang="zh-CN" altLang="en-US" dirty="0">
              <a:effectLst/>
            </a:endParaRPr>
          </a:p>
          <a:p>
            <a:r>
              <a:rPr lang="zh-CN" altLang="en-US" dirty="0">
                <a:effectLst/>
              </a:rPr>
              <a:t>无论是游戏障碍组还是控制组，在积极情绪和消极情绪信息</a:t>
            </a:r>
            <a:r>
              <a:rPr lang="zh-CN" altLang="en-US" dirty="0">
                <a:effectLst/>
              </a:rPr>
              <a:t>两种水平下，</a:t>
            </a:r>
            <a:r>
              <a:rPr lang="zh-CN" altLang="en-US" dirty="0">
                <a:effectLst/>
              </a:rPr>
              <a:t>振幅差异不大</a:t>
            </a:r>
            <a:endParaRPr lang="zh-CN" altLang="en-US" dirty="0">
              <a:effectLst/>
            </a:endParaRPr>
          </a:p>
          <a:p>
            <a:endParaRPr lang="zh-CN" altLang="en-US" dirty="0">
              <a:effectLst/>
            </a:endParaRPr>
          </a:p>
          <a:p>
            <a:endParaRPr lang="zh-CN" altLang="en-US" dirty="0">
              <a:effectLst/>
            </a:endParaRPr>
          </a:p>
          <a:p>
            <a:endParaRPr lang="zh-CN" altLang="en-US"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上：不相关，下：</a:t>
            </a:r>
            <a:r>
              <a:rPr lang="zh-CN" altLang="en-US" dirty="0">
                <a:effectLst/>
              </a:rPr>
              <a:t>相关</a:t>
            </a:r>
            <a:endParaRPr lang="zh-CN" altLang="en-US"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无论在任务相关还是任务不相关，</a:t>
            </a:r>
            <a:r>
              <a:rPr lang="en-US" altLang="zh-CN" dirty="0">
                <a:effectLst/>
              </a:rPr>
              <a:t>GD </a:t>
            </a:r>
            <a:r>
              <a:rPr lang="zh-CN" altLang="en-US" dirty="0">
                <a:effectLst/>
              </a:rPr>
              <a:t>都高于</a:t>
            </a:r>
            <a:r>
              <a:rPr lang="en-US" altLang="zh-CN" dirty="0">
                <a:effectLst/>
              </a:rPr>
              <a:t>CD </a:t>
            </a:r>
            <a:endParaRPr lang="zh-CN" altLang="en-US" dirty="0">
              <a:effectLst/>
            </a:endParaRPr>
          </a:p>
          <a:p>
            <a:endParaRPr lang="zh-CN" altLang="en-US" dirty="0">
              <a:effectLst/>
            </a:endParaRPr>
          </a:p>
          <a:p>
            <a:r>
              <a:rPr lang="zh-CN" altLang="en-US" dirty="0">
                <a:effectLst/>
              </a:rPr>
              <a:t>任务相关与任务不相关</a:t>
            </a:r>
            <a:r>
              <a:rPr lang="zh-CN" altLang="en-US" dirty="0">
                <a:effectLst/>
              </a:rPr>
              <a:t>差异不显著</a:t>
            </a:r>
            <a:endParaRPr lang="zh-CN" altLang="en-US" dirty="0">
              <a:effectLst/>
            </a:endParaRPr>
          </a:p>
          <a:p>
            <a:r>
              <a:rPr lang="zh-CN" altLang="en-US" dirty="0">
                <a:effectLst/>
              </a:rPr>
              <a:t>在任务不相关时，</a:t>
            </a:r>
            <a:r>
              <a:rPr lang="en-US" altLang="zh-CN" dirty="0">
                <a:effectLst/>
              </a:rPr>
              <a:t>GD </a:t>
            </a:r>
            <a:r>
              <a:rPr lang="zh-CN" altLang="en-US" dirty="0">
                <a:effectLst/>
              </a:rPr>
              <a:t>比</a:t>
            </a:r>
            <a:r>
              <a:rPr lang="en-US" altLang="zh-CN" dirty="0">
                <a:effectLst/>
              </a:rPr>
              <a:t>CD </a:t>
            </a:r>
            <a:r>
              <a:rPr lang="zh-CN" altLang="en-US" dirty="0">
                <a:effectLst/>
              </a:rPr>
              <a:t>显著高</a:t>
            </a:r>
            <a:endParaRPr lang="zh-CN" altLang="en-US" dirty="0">
              <a:effectLst/>
            </a:endParaRPr>
          </a:p>
          <a:p>
            <a:endParaRPr lang="zh-CN" altLang="en-US" dirty="0">
              <a:effectLst/>
            </a:endParaRPr>
          </a:p>
          <a:p>
            <a:endParaRPr lang="zh-CN" altLang="en-US"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sym typeface="+mn-ea"/>
              </a:rPr>
              <a:t>两种条件下，</a:t>
            </a:r>
            <a:r>
              <a:rPr lang="en-US" altLang="zh-CN" dirty="0">
                <a:effectLst/>
                <a:sym typeface="+mn-ea"/>
              </a:rPr>
              <a:t>GD </a:t>
            </a:r>
            <a:r>
              <a:rPr lang="zh-CN" altLang="en-US" dirty="0">
                <a:effectLst/>
                <a:sym typeface="+mn-ea"/>
              </a:rPr>
              <a:t>都高于</a:t>
            </a:r>
            <a:r>
              <a:rPr lang="en-US" altLang="zh-CN" dirty="0">
                <a:effectLst/>
                <a:sym typeface="+mn-ea"/>
              </a:rPr>
              <a:t>CD </a:t>
            </a:r>
            <a:endParaRPr lang="zh-CN" altLang="en-US" dirty="0">
              <a:effectLst/>
              <a:sym typeface="+mn-ea"/>
            </a:endParaRPr>
          </a:p>
          <a:p>
            <a:r>
              <a:rPr lang="zh-CN" altLang="en-US" dirty="0">
                <a:effectLst/>
                <a:sym typeface="+mn-ea"/>
              </a:rPr>
              <a:t>无论是</a:t>
            </a:r>
            <a:r>
              <a:rPr lang="en-US" altLang="zh-CN" dirty="0">
                <a:effectLst/>
                <a:sym typeface="+mn-ea"/>
              </a:rPr>
              <a:t>GD </a:t>
            </a:r>
            <a:r>
              <a:rPr lang="zh-CN" altLang="en-US" dirty="0">
                <a:effectLst/>
                <a:sym typeface="+mn-ea"/>
              </a:rPr>
              <a:t>还是</a:t>
            </a:r>
            <a:r>
              <a:rPr lang="en-US" altLang="zh-CN" dirty="0">
                <a:effectLst/>
                <a:sym typeface="+mn-ea"/>
              </a:rPr>
              <a:t>CD</a:t>
            </a:r>
            <a:r>
              <a:rPr lang="zh-CN" altLang="en-US" dirty="0">
                <a:effectLst/>
                <a:sym typeface="+mn-ea"/>
              </a:rPr>
              <a:t>组，在积极情绪和消极情绪的信息下，振幅差异不大</a:t>
            </a:r>
            <a:endParaRPr lang="zh-CN" altLang="en-US" dirty="0">
              <a:effectLst/>
              <a:sym typeface="+mn-ea"/>
            </a:endParaRPr>
          </a:p>
          <a:p>
            <a:endParaRPr lang="zh-CN" altLang="en-US" dirty="0">
              <a:effectLst/>
              <a:sym typeface="+mn-ea"/>
            </a:endParaRPr>
          </a:p>
          <a:p>
            <a:r>
              <a:rPr lang="zh-CN" altLang="en-US" dirty="0">
                <a:effectLst/>
                <a:sym typeface="+mn-ea"/>
              </a:rPr>
              <a:t>组别效应不会因为情绪信息的不同而变化，</a:t>
            </a:r>
            <a:r>
              <a:rPr lang="zh-CN" altLang="en-US" dirty="0">
                <a:effectLst/>
                <a:sym typeface="+mn-ea"/>
              </a:rPr>
              <a:t>两者没有交互效应</a:t>
            </a:r>
            <a:endParaRPr lang="zh-CN" altLang="en-US" dirty="0">
              <a:effectLst/>
            </a:endParaRPr>
          </a:p>
          <a:p>
            <a:endParaRPr lang="en-US" altLang="zh-CN" dirty="0">
              <a:effectLst/>
            </a:endParaRPr>
          </a:p>
          <a:p>
            <a:endParaRPr lang="en-US" altLang="zh-CN"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任务相关性和游戏障碍中的反应抑制在之前的结果中有解释，</a:t>
            </a:r>
            <a:endParaRPr kumimoji="1" lang="zh-CN" altLang="en-US" dirty="0"/>
          </a:p>
          <a:p>
            <a:r>
              <a:rPr kumimoji="1" lang="zh-CN" altLang="en-US" dirty="0"/>
              <a:t>任务相关性会影响游戏障碍患者的反应抑制能力，并表现出</a:t>
            </a:r>
            <a:r>
              <a:rPr kumimoji="1" lang="en-US" altLang="zh-CN" dirty="0"/>
              <a:t>nogo-n2</a:t>
            </a:r>
            <a:r>
              <a:rPr kumimoji="1" lang="zh-CN" altLang="en-US" dirty="0"/>
              <a:t>和</a:t>
            </a:r>
            <a:r>
              <a:rPr kumimoji="1" lang="en-US" altLang="zh-CN" dirty="0"/>
              <a:t>nogo-p3</a:t>
            </a:r>
            <a:r>
              <a:rPr kumimoji="1" lang="zh-CN" altLang="en-US" dirty="0"/>
              <a:t>振幅的</a:t>
            </a:r>
            <a:r>
              <a:rPr kumimoji="1" lang="zh-CN" altLang="en-US" dirty="0"/>
              <a:t>不同</a:t>
            </a:r>
            <a:endParaRPr kumimoji="1" lang="zh-CN" altLang="en-US" dirty="0"/>
          </a:p>
          <a:p>
            <a:r>
              <a:rPr kumimoji="1" lang="zh-CN" altLang="en-US" dirty="0"/>
              <a:t>值得注意的是</a:t>
            </a:r>
            <a:r>
              <a:rPr kumimoji="1" lang="en-US" altLang="zh-CN" dirty="0"/>
              <a:t>note</a:t>
            </a:r>
            <a:endParaRPr kumimoji="1" lang="en-US" altLang="zh-CN" dirty="0"/>
          </a:p>
          <a:p>
            <a:r>
              <a:rPr kumimoji="1" lang="zh-CN" altLang="en-US" dirty="0"/>
              <a:t>我们的研究结果是：</a:t>
            </a:r>
            <a:r>
              <a:rPr kumimoji="1" lang="zh-CN" altLang="en-US" dirty="0"/>
              <a:t>相比控制组，更小的</a:t>
            </a:r>
            <a:r>
              <a:rPr kumimoji="1" lang="en-US" altLang="zh-CN" dirty="0"/>
              <a:t>nogo-n2</a:t>
            </a:r>
            <a:r>
              <a:rPr kumimoji="1" lang="zh-CN" altLang="en-US" dirty="0"/>
              <a:t>和更大的</a:t>
            </a:r>
            <a:r>
              <a:rPr kumimoji="1" lang="en-US" altLang="zh-CN" dirty="0"/>
              <a:t>nogo-p3</a:t>
            </a:r>
            <a:r>
              <a:rPr kumimoji="1" lang="zh-CN" altLang="en-US" dirty="0"/>
              <a:t>也就是较弱的冲突检测，较强的反应</a:t>
            </a:r>
            <a:r>
              <a:rPr kumimoji="1" lang="zh-CN" altLang="en-US" dirty="0"/>
              <a:t>评估</a:t>
            </a: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对于情绪效价和游戏障碍患者的反应抑制，补充一个有关情绪和行为表现关系</a:t>
            </a:r>
            <a:r>
              <a:rPr lang="zh-CN" altLang="en-US">
                <a:sym typeface="+mn-ea"/>
              </a:rPr>
              <a:t>的理论模型，有助于我们解释这个研究，</a:t>
            </a:r>
            <a:endParaRPr lang="zh-CN" altLang="en-US">
              <a:sym typeface="+mn-ea"/>
            </a:endParaRPr>
          </a:p>
          <a:p>
            <a:endParaRPr lang="zh-CN" altLang="en-US">
              <a:sym typeface="+mn-ea"/>
            </a:endParaRPr>
          </a:p>
          <a:p>
            <a:r>
              <a:rPr lang="zh-CN" altLang="en-US">
                <a:sym typeface="+mn-ea"/>
              </a:rPr>
              <a:t>本研究，游戏障碍患者</a:t>
            </a:r>
            <a:r>
              <a:rPr lang="zh-CN" altLang="en-US">
                <a:sym typeface="+mn-ea"/>
              </a:rPr>
              <a:t>表现出：有较多消极情绪，行为表现差，反应抑制能力</a:t>
            </a:r>
            <a:r>
              <a:rPr lang="zh-CN" altLang="en-US">
                <a:sym typeface="+mn-ea"/>
              </a:rPr>
              <a:t>受损</a:t>
            </a:r>
            <a:endParaRPr lang="zh-CN" altLang="en-US">
              <a:sym typeface="+mn-ea"/>
            </a:endParaRPr>
          </a:p>
          <a:p>
            <a:r>
              <a:rPr lang="zh-CN" altLang="en-US">
                <a:sym typeface="+mn-ea"/>
              </a:rPr>
              <a:t>与模型所说</a:t>
            </a:r>
            <a:r>
              <a:rPr lang="zh-CN" altLang="en-US">
                <a:sym typeface="+mn-ea"/>
              </a:rPr>
              <a:t>一致。</a:t>
            </a:r>
            <a:endParaRPr lang="zh-CN" altLang="en-US">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反应系统：执行功能</a:t>
            </a:r>
            <a:r>
              <a:rPr kumimoji="1" lang="zh-CN" altLang="en-US" dirty="0"/>
              <a:t>减弱</a:t>
            </a:r>
            <a:endParaRPr kumimoji="1" lang="zh-CN" altLang="en-US" dirty="0"/>
          </a:p>
          <a:p>
            <a:r>
              <a:rPr kumimoji="1" lang="zh-CN" altLang="en-US" dirty="0"/>
              <a:t>对于冲动性，也是之前有研究发现</a:t>
            </a:r>
            <a:r>
              <a:rPr kumimoji="1" lang="en-US" altLang="zh-CN" dirty="0"/>
              <a:t>IGD</a:t>
            </a:r>
            <a:r>
              <a:rPr kumimoji="1" lang="zh-CN" altLang="en-US" dirty="0"/>
              <a:t>，网络游戏成瘾存在决策障碍，倾向于即刻的满足，高冲动性</a:t>
            </a:r>
            <a:r>
              <a:rPr kumimoji="1" lang="zh-CN" altLang="en-US" dirty="0"/>
              <a:t>触发</a:t>
            </a: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nogo-N2 </a:t>
            </a:r>
            <a:r>
              <a:rPr lang="zh-CN" altLang="en-US"/>
              <a:t>：冲突监测，需要意识干预，</a:t>
            </a:r>
            <a:r>
              <a:rPr lang="en-US" altLang="zh-CN"/>
              <a:t>,</a:t>
            </a:r>
            <a:r>
              <a:rPr lang="zh-CN" altLang="en-US"/>
              <a:t>情绪效价需要通过视觉感知——意识，之前的研究只是将情绪作为唯一的被试间变量，也就是说作为在任务相关的条件</a:t>
            </a:r>
            <a:r>
              <a:rPr lang="zh-CN" altLang="en-US"/>
              <a:t>下出现，</a:t>
            </a:r>
            <a:r>
              <a:rPr lang="zh-CN" altLang="en-US"/>
              <a:t>有意识地参与</a:t>
            </a:r>
            <a:endParaRPr lang="zh-CN" altLang="en-US"/>
          </a:p>
          <a:p>
            <a:r>
              <a:rPr lang="zh-CN" altLang="en-US">
                <a:sym typeface="+mn-ea"/>
              </a:rPr>
              <a:t>在任务无关条件下，忽略情绪效价，没有意识参与，</a:t>
            </a:r>
            <a:r>
              <a:rPr lang="en-US" altLang="zh-CN">
                <a:sym typeface="+mn-ea"/>
              </a:rPr>
              <a:t>N2</a:t>
            </a:r>
            <a:r>
              <a:rPr lang="zh-CN" altLang="en-US">
                <a:sym typeface="+mn-ea"/>
              </a:rPr>
              <a:t>振幅在两组比较</a:t>
            </a:r>
            <a:r>
              <a:rPr lang="zh-CN" altLang="en-US">
                <a:sym typeface="+mn-ea"/>
              </a:rPr>
              <a:t>中不显著</a:t>
            </a:r>
            <a:endParaRPr lang="zh-CN" altLang="en-US"/>
          </a:p>
          <a:p>
            <a:r>
              <a:rPr lang="en-US" altLang="zh-CN"/>
              <a:t>nogo-P3</a:t>
            </a:r>
            <a:r>
              <a:rPr lang="zh-CN" altLang="en-US"/>
              <a:t>：</a:t>
            </a:r>
            <a:r>
              <a:rPr lang="en-US" altLang="zh-CN"/>
              <a:t> </a:t>
            </a:r>
            <a:r>
              <a:rPr lang="zh-CN" altLang="en-US"/>
              <a:t>反应抑制的完成</a:t>
            </a:r>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更少的</a:t>
            </a:r>
            <a:r>
              <a:rPr lang="en-US" altLang="zh-CN"/>
              <a:t>n2</a:t>
            </a:r>
            <a:r>
              <a:rPr lang="zh-CN" altLang="en-US"/>
              <a:t>，更多的</a:t>
            </a:r>
            <a:r>
              <a:rPr lang="en-US" altLang="zh-CN"/>
              <a:t>p3</a:t>
            </a:r>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文章中对</a:t>
            </a:r>
            <a:r>
              <a:rPr kumimoji="1" lang="en-US" altLang="zh-CN" dirty="0"/>
              <a:t>nogo-n2</a:t>
            </a:r>
            <a:r>
              <a:rPr kumimoji="1" lang="zh-CN" altLang="en-US" dirty="0"/>
              <a:t>和</a:t>
            </a:r>
            <a:r>
              <a:rPr kumimoji="1" lang="en-US" altLang="zh-CN" dirty="0"/>
              <a:t>nogo-p3</a:t>
            </a:r>
            <a:r>
              <a:rPr kumimoji="1" lang="zh-CN" altLang="en-US" dirty="0"/>
              <a:t>也有一些解释，大家看文章就可以了这里</a:t>
            </a:r>
            <a:r>
              <a:rPr kumimoji="1" lang="zh-CN" altLang="en-US" dirty="0"/>
              <a:t>就不做过多解释了</a:t>
            </a:r>
            <a:endParaRPr kumimoji="1" lang="zh-CN" altLang="en-US" dirty="0"/>
          </a:p>
          <a:p>
            <a:r>
              <a:rPr kumimoji="1" lang="zh-CN" altLang="en-US" dirty="0"/>
              <a:t>要注意的是与之相关的过程，冲突评估和</a:t>
            </a:r>
            <a:r>
              <a:rPr kumimoji="1" lang="zh-CN" altLang="en-US" dirty="0"/>
              <a:t>抑制处理，</a:t>
            </a:r>
            <a:endParaRPr kumimoji="1" lang="zh-CN" altLang="en-US" dirty="0"/>
          </a:p>
          <a:p>
            <a:r>
              <a:rPr kumimoji="1" lang="zh-CN" altLang="en-US" dirty="0"/>
              <a:t>我们可以假设网络</a:t>
            </a:r>
            <a:r>
              <a:rPr kumimoji="1" lang="zh-CN" altLang="en-US" dirty="0"/>
              <a:t>游戏成瘾的反应抑制受损可能会导致这两个过程不正常的激活，同时表现为</a:t>
            </a:r>
            <a:r>
              <a:rPr kumimoji="1" lang="en-US" altLang="zh-CN" dirty="0"/>
              <a:t>nogo-n2</a:t>
            </a:r>
            <a:r>
              <a:rPr kumimoji="1" lang="zh-CN" altLang="en-US" dirty="0"/>
              <a:t>和</a:t>
            </a:r>
            <a:r>
              <a:rPr kumimoji="1" lang="en-US" altLang="zh-CN" dirty="0"/>
              <a:t>p3··</a:t>
            </a: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有研究表示</a:t>
            </a:r>
            <a:endParaRPr lang="zh-CN" altLang="en-US"/>
          </a:p>
          <a:p>
            <a:r>
              <a:rPr lang="zh-CN" altLang="en-US"/>
              <a:t>内在感知系统会产生一种渴求的状态进而加重网络游戏障碍的认知</a:t>
            </a:r>
            <a:r>
              <a:rPr lang="zh-CN" altLang="en-US"/>
              <a:t>障碍</a:t>
            </a:r>
            <a:endParaRPr lang="zh-CN" altLang="en-US"/>
          </a:p>
          <a:p>
            <a:r>
              <a:rPr lang="zh-CN" altLang="en-US"/>
              <a:t>游戏障碍患者，抑郁、焦虑、更弱的情绪管理能力</a:t>
            </a:r>
            <a:r>
              <a:rPr lang="zh-CN" altLang="en-US"/>
              <a:t>等等</a:t>
            </a:r>
            <a:endParaRPr lang="zh-CN" altLang="en-US"/>
          </a:p>
          <a:p>
            <a:r>
              <a:rPr lang="zh-CN" altLang="en-US"/>
              <a:t>网络成瘾障碍</a:t>
            </a:r>
            <a:r>
              <a:rPr lang="en-US" altLang="zh-CN"/>
              <a:t>IAD</a:t>
            </a:r>
            <a:r>
              <a:rPr lang="zh-CN" altLang="en-US"/>
              <a:t>——借此推断我们的研究对象</a:t>
            </a:r>
            <a:r>
              <a:rPr lang="en-US" altLang="zh-CN"/>
              <a:t>GD</a:t>
            </a:r>
            <a:r>
              <a:rPr lang="zh-CN" altLang="en-US"/>
              <a:t>患者是否有类似的的</a:t>
            </a:r>
            <a:r>
              <a:rPr lang="zh-CN" altLang="en-US"/>
              <a:t>注意偏向。</a:t>
            </a:r>
            <a:endParaRPr lang="zh-CN" altLang="en-US"/>
          </a:p>
          <a:p>
            <a:r>
              <a:rPr lang="zh-CN" altLang="en-US"/>
              <a:t>网络游戏障碍患者：比健康组，对愤怒表情的处理上，有更低的背侧前额皮层的激活，更高的岛叶激活——消极情绪信息影响脑区的</a:t>
            </a:r>
            <a:r>
              <a:rPr lang="zh-CN" altLang="en-US"/>
              <a:t>激活</a:t>
            </a:r>
            <a:endParaRPr lang="zh-CN" altLang="en-US"/>
          </a:p>
          <a:p>
            <a:r>
              <a:rPr lang="zh-CN" altLang="en-US"/>
              <a:t>由此可推断，消极刺激对游戏障碍患者的影响主要是：一是在情绪信息处理中占主要地位、</a:t>
            </a:r>
            <a:r>
              <a:rPr lang="zh-CN" altLang="en-US"/>
              <a:t>二是损害患者的</a:t>
            </a:r>
            <a:r>
              <a:rPr lang="zh-CN" altLang="en-US"/>
              <a:t>反应抑制系统</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之前的研究：以往的研究发现，在执行控制范式中，当任务相关和任务无关的情绪信息被使用时，神经激活会出现部分分离</a:t>
            </a:r>
            <a:endParaRPr lang="zh-CN" altLang="en-US"/>
          </a:p>
          <a:p>
            <a:r>
              <a:rPr lang="zh-CN" altLang="en-US"/>
              <a:t>双重竞争模型：情绪信息对执行控制系统的影响主要依赖于：情绪信息与任务的相关性、情绪信息的威胁</a:t>
            </a:r>
            <a:r>
              <a:rPr lang="zh-CN" altLang="en-US"/>
              <a:t>程度</a:t>
            </a:r>
            <a:endParaRPr lang="zh-CN" altLang="en-US"/>
          </a:p>
          <a:p>
            <a:r>
              <a:rPr lang="zh-CN" altLang="en-US"/>
              <a:t>当与任务无关的刺激作用于有高焦虑水平的个体，</a:t>
            </a:r>
            <a:r>
              <a:rPr lang="en-US" altLang="zh-CN"/>
              <a:t>···</a:t>
            </a:r>
            <a:r>
              <a:rPr lang="zh-CN" altLang="en-US"/>
              <a:t>——可以推断任务相关性和情绪对行为表现</a:t>
            </a:r>
            <a:r>
              <a:rPr lang="zh-CN" altLang="en-US"/>
              <a:t>可能有一定影响</a:t>
            </a:r>
            <a:endParaRPr lang="zh-CN" altLang="en-US"/>
          </a:p>
          <a:p>
            <a:r>
              <a:rPr lang="zh-CN" altLang="en-US">
                <a:sym typeface="+mn-ea"/>
              </a:rPr>
              <a:t>由此我们可以推断任相关性与情绪对游戏障碍患者反应抑制的影响。</a:t>
            </a:r>
            <a:endParaRPr lang="zh-CN" altLang="en-US"/>
          </a:p>
          <a:p>
            <a:endParaRPr lang="zh-CN" altLang="en-US"/>
          </a:p>
          <a:p>
            <a:r>
              <a:rPr lang="zh-CN" altLang="en-US"/>
              <a:t>创新点：游戏障碍与任务相关与否，以及消极情绪信息</a:t>
            </a:r>
            <a:r>
              <a:rPr lang="zh-CN" altLang="en-US"/>
              <a:t>联系起来</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联系之前对网络成瘾障碍（消极主义偏见）网络游戏障碍</a:t>
            </a:r>
            <a:r>
              <a:rPr lang="zh-CN" alt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 低背侧前额皮层的激活——与控制有关）</a:t>
            </a:r>
            <a:r>
              <a:rPr lang="zh-CN" altLang="en-US" dirty="0">
                <a:effectLst/>
              </a:rPr>
              <a:t>的研究</a:t>
            </a:r>
            <a:r>
              <a:rPr lang="zh-CN" alt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、双重竞争模型的理论</a:t>
            </a:r>
            <a:endParaRPr lang="zh-CN" altLang="en-US" dirty="0">
              <a:effectLst/>
            </a:endParaRPr>
          </a:p>
          <a:p>
            <a:r>
              <a:rPr lang="zh-CN" altLang="en-US" dirty="0">
                <a:effectLst/>
              </a:rPr>
              <a:t>心理状态可能是一种催化剂的角色，加重</a:t>
            </a:r>
            <a:r>
              <a:rPr lang="en-US" altLang="zh-CN" dirty="0">
                <a:effectLst/>
              </a:rPr>
              <a:t>GD</a:t>
            </a:r>
            <a:r>
              <a:rPr lang="zh-CN" altLang="en-US" dirty="0">
                <a:effectLst/>
              </a:rPr>
              <a:t>的反应抑制障碍，</a:t>
            </a:r>
            <a:endParaRPr lang="zh-CN" altLang="en-US" dirty="0">
              <a:effectLst/>
            </a:endParaRPr>
          </a:p>
          <a:p>
            <a:r>
              <a:rPr lang="zh-CN" altLang="en-US" dirty="0">
                <a:effectLst/>
              </a:rPr>
              <a:t>社会行为情景下的行为过程——之前的研究用中性的刺激，但真实社会</a:t>
            </a:r>
            <a:r>
              <a:rPr lang="zh-CN" altLang="en-US" dirty="0">
                <a:effectLst/>
              </a:rPr>
              <a:t>不是这样的</a:t>
            </a:r>
            <a:endParaRPr lang="zh-CN" altLang="en-US" dirty="0">
              <a:effectLst/>
            </a:endParaRPr>
          </a:p>
          <a:p>
            <a:r>
              <a:rPr lang="zh-CN" altLang="en-US" dirty="0">
                <a:effectLst/>
              </a:rPr>
              <a:t>本研究的</a:t>
            </a:r>
            <a:r>
              <a:rPr lang="zh-CN" altLang="en-US" dirty="0">
                <a:effectLst/>
              </a:rPr>
              <a:t>创新点</a:t>
            </a:r>
            <a:endParaRPr lang="zh-CN" altLang="en-US" dirty="0">
              <a:effectLst/>
            </a:endParaRPr>
          </a:p>
          <a:p>
            <a:r>
              <a:rPr lang="zh-CN" altLang="en-US" dirty="0">
                <a:effectLst/>
              </a:rPr>
              <a:t>加入了心理状态</a:t>
            </a:r>
            <a:r>
              <a:rPr lang="en-US" altLang="zh-CN" dirty="0">
                <a:effectLst/>
              </a:rPr>
              <a:t>--</a:t>
            </a:r>
            <a:r>
              <a:rPr lang="zh-CN" altLang="en-US" dirty="0">
                <a:effectLst/>
              </a:rPr>
              <a:t>情绪的影响，以及将任务相关性与情绪信息的</a:t>
            </a:r>
            <a:r>
              <a:rPr lang="zh-CN" altLang="en-US" dirty="0">
                <a:effectLst/>
              </a:rPr>
              <a:t>结合</a:t>
            </a:r>
            <a:endParaRPr lang="zh-CN" altLang="en-US"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effectLst/>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48AEFD1-4395-45DF-98F4-DFA9F2CE191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FA624-D1E0-4AF0-BF7C-2B992227A09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48AEFD1-4395-45DF-98F4-DFA9F2CE191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142FA624-D1E0-4AF0-BF7C-2B992227A09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slide" Target="slide39.xml"/><Relationship Id="rId6" Type="http://schemas.openxmlformats.org/officeDocument/2006/relationships/slide" Target="slide38.xml"/><Relationship Id="rId5" Type="http://schemas.openxmlformats.org/officeDocument/2006/relationships/slide" Target="slide30.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27.xml"/><Relationship Id="rId1" Type="http://schemas.openxmlformats.org/officeDocument/2006/relationships/slide" Target="slide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1.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slide" Target="slide10.xml"/><Relationship Id="rId2" Type="http://schemas.openxmlformats.org/officeDocument/2006/relationships/image" Target="../media/image9.png"/><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slide" Target="slide43.xml"/><Relationship Id="rId3" Type="http://schemas.openxmlformats.org/officeDocument/2006/relationships/slide" Target="slide10.xml"/><Relationship Id="rId2" Type="http://schemas.openxmlformats.org/officeDocument/2006/relationships/image" Target="../media/image10.png"/><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slide" Target="slide10.xml"/><Relationship Id="rId2" Type="http://schemas.openxmlformats.org/officeDocument/2006/relationships/image" Target="../media/image13.png"/><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slide" Target="slide1.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xml"/><Relationship Id="rId3" Type="http://schemas.openxmlformats.org/officeDocument/2006/relationships/slide" Target="slide41.xml"/><Relationship Id="rId2" Type="http://schemas.openxmlformats.org/officeDocument/2006/relationships/slide" Target="slide10.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slide" Target="slide10.xml"/><Relationship Id="rId2" Type="http://schemas.openxmlformats.org/officeDocument/2006/relationships/image" Target="../media/image18.png"/><Relationship Id="rId1"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 Target="slide1.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xml"/><Relationship Id="rId3" Type="http://schemas.openxmlformats.org/officeDocument/2006/relationships/slide" Target="slide41.xml"/><Relationship Id="rId2" Type="http://schemas.openxmlformats.org/officeDocument/2006/relationships/slide" Target="slide10.xml"/><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1.xml"/><Relationship Id="rId3" Type="http://schemas.openxmlformats.org/officeDocument/2006/relationships/slide" Target="slide10.xml"/><Relationship Id="rId2" Type="http://schemas.openxmlformats.org/officeDocument/2006/relationships/image" Target="../media/image23.png"/><Relationship Id="rId1" Type="http://schemas.openxmlformats.org/officeDocument/2006/relationships/slide" Target="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xml"/><Relationship Id="rId3" Type="http://schemas.openxmlformats.org/officeDocument/2006/relationships/slide" Target="slide38.xml"/><Relationship Id="rId2" Type="http://schemas.openxmlformats.org/officeDocument/2006/relationships/slide" Target="slide34.xml"/><Relationship Id="rId1" Type="http://schemas.openxmlformats.org/officeDocument/2006/relationships/slide" Target="slide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稻壳儿春秋广告/盗版必究        原创来源：http://chn.docer.com/works?userid=199329941#!/work_time"/>
          <p:cNvSpPr/>
          <p:nvPr/>
        </p:nvSpPr>
        <p:spPr>
          <a:xfrm>
            <a:off x="0" y="2117725"/>
            <a:ext cx="683972" cy="2622550"/>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稻壳儿春秋广告/盗版必究        原创来源：http://chn.docer.com/works?userid=199329941#!/work_time"/>
          <p:cNvSpPr/>
          <p:nvPr/>
        </p:nvSpPr>
        <p:spPr>
          <a:xfrm flipH="1">
            <a:off x="11508028" y="2117725"/>
            <a:ext cx="683972" cy="2622550"/>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9" name="稻壳儿春秋广告/盗版必究        原创来源：http://chn.docer.com/works?userid=199329941#!/work_time"/>
          <p:cNvSpPr txBox="1"/>
          <p:nvPr/>
        </p:nvSpPr>
        <p:spPr>
          <a:xfrm>
            <a:off x="923290" y="2117725"/>
            <a:ext cx="10354310" cy="2527935"/>
          </a:xfrm>
          <a:prstGeom prst="rect">
            <a:avLst/>
          </a:prstGeom>
          <a:noFill/>
        </p:spPr>
        <p:txBody>
          <a:bodyPr wrap="square" rtlCol="0">
            <a:noAutofit/>
          </a:bodyPr>
          <a:lstStyle/>
          <a:p>
            <a:pPr algn="ctr"/>
            <a:r>
              <a:rPr lang="en-US" altLang="zh-CN" sz="3600" b="1" dirty="0">
                <a:solidFill>
                  <a:srgbClr val="005CA2"/>
                </a:solidFill>
                <a:latin typeface="Times New Roman Regular" panose="02020603050405020304" charset="0"/>
                <a:ea typeface="微软雅黑" panose="020B0503020204020204" pitchFamily="34" charset="-122"/>
                <a:cs typeface="Times New Roman Regular" panose="02020603050405020304" charset="0"/>
              </a:rPr>
              <a:t>Influence</a:t>
            </a:r>
            <a:r>
              <a:rPr lang="en-US" altLang="zh-CN" sz="3600" b="1" dirty="0">
                <a:solidFill>
                  <a:srgbClr val="005CA2"/>
                </a:solidFill>
                <a:latin typeface="Times New Roman Regular" panose="02020603050405020304" charset="0"/>
                <a:ea typeface="微软雅黑" panose="020B0503020204020204" pitchFamily="34" charset="-122"/>
                <a:cs typeface="Times New Roman Regular" panose="02020603050405020304" charset="0"/>
                <a:sym typeface="OPPOSans M" panose="00020600040101010101" pitchFamily="18" charset="-122"/>
              </a:rPr>
              <a:t>s of Emotional Information on Response Inhibition in Gaming Disorder: Behavioral and ERP Evidence from </a:t>
            </a:r>
            <a:endParaRPr lang="en-US" altLang="zh-CN" sz="3600" b="1" dirty="0">
              <a:solidFill>
                <a:srgbClr val="005CA2"/>
              </a:solidFill>
              <a:latin typeface="Times New Roman Regular" panose="02020603050405020304" charset="0"/>
              <a:ea typeface="微软雅黑" panose="020B0503020204020204" pitchFamily="34" charset="-122"/>
              <a:cs typeface="Times New Roman Regular" panose="02020603050405020304" charset="0"/>
              <a:sym typeface="OPPOSans M" panose="00020600040101010101" pitchFamily="18" charset="-122"/>
            </a:endParaRPr>
          </a:p>
          <a:p>
            <a:pPr algn="ctr"/>
            <a:r>
              <a:rPr lang="en-US" altLang="zh-CN" sz="3600" b="1" dirty="0">
                <a:solidFill>
                  <a:srgbClr val="005CA2"/>
                </a:solidFill>
                <a:latin typeface="Times New Roman Regular" panose="02020603050405020304" charset="0"/>
                <a:ea typeface="微软雅黑" panose="020B0503020204020204" pitchFamily="34" charset="-122"/>
                <a:cs typeface="Times New Roman Regular" panose="02020603050405020304" charset="0"/>
                <a:sym typeface="OPPOSans M" panose="00020600040101010101" pitchFamily="18" charset="-122"/>
              </a:rPr>
              <a:t>Go/Nogo Task</a:t>
            </a:r>
            <a:endParaRPr lang="zh-CN" altLang="en-US" sz="3600" spc="-300" dirty="0">
              <a:solidFill>
                <a:sysClr val="windowText" lastClr="000000"/>
              </a:solidFill>
              <a:latin typeface="Times New Roman Regular" panose="02020603050405020304" charset="0"/>
              <a:ea typeface="OPPOSans M" panose="00020600040101010101" pitchFamily="18" charset="-122"/>
              <a:cs typeface="Times New Roman Regular" panose="02020603050405020304" charset="0"/>
              <a:sym typeface="OPPOSans M" panose="00020600040101010101" pitchFamily="18" charset="-122"/>
            </a:endParaRPr>
          </a:p>
          <a:p>
            <a:pPr algn="ctr"/>
            <a:r>
              <a:rPr lang="en-US" altLang="zh-CN" sz="4000" b="1" dirty="0">
                <a:solidFill>
                  <a:srgbClr val="005CA2"/>
                </a:solidFill>
                <a:latin typeface="Times New Roman Regular" panose="02020603050405020304" charset="0"/>
                <a:ea typeface="微软雅黑" panose="020B0503020204020204" pitchFamily="34" charset="-122"/>
                <a:cs typeface="Times New Roman Regular" panose="02020603050405020304" charset="0"/>
              </a:rPr>
              <a:t> </a:t>
            </a:r>
            <a:endParaRPr lang="en-US" altLang="zh-CN" sz="4000" b="1" dirty="0">
              <a:solidFill>
                <a:srgbClr val="005CA2"/>
              </a:solidFill>
              <a:latin typeface="Times New Roman Regular" panose="02020603050405020304" charset="0"/>
              <a:ea typeface="微软雅黑" panose="020B0503020204020204" pitchFamily="34" charset="-122"/>
              <a:cs typeface="Times New Roman Regular" panose="02020603050405020304" charset="0"/>
            </a:endParaRPr>
          </a:p>
        </p:txBody>
      </p:sp>
      <p:sp>
        <p:nvSpPr>
          <p:cNvPr id="73" name="稻壳儿春秋广告/盗版必究        原创来源：http://chn.docer.com/works?userid=199329941#!/work_time"/>
          <p:cNvSpPr txBox="1"/>
          <p:nvPr/>
        </p:nvSpPr>
        <p:spPr>
          <a:xfrm>
            <a:off x="7840980" y="5443220"/>
            <a:ext cx="2310765" cy="401955"/>
          </a:xfrm>
          <a:prstGeom prst="roundRect">
            <a:avLst/>
          </a:prstGeom>
          <a:solidFill>
            <a:srgbClr val="005CA2"/>
          </a:solidFill>
        </p:spPr>
        <p:txBody>
          <a:bodyPr wrap="square" rtlCol="0">
            <a:no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汇报人：</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姜玲慧</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菱形 3"/>
          <p:cNvSpPr/>
          <p:nvPr/>
        </p:nvSpPr>
        <p:spPr>
          <a:xfrm>
            <a:off x="4411980" y="-1696085"/>
            <a:ext cx="3429000" cy="3429000"/>
          </a:xfrm>
          <a:prstGeom prst="diamond">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p>
            <a:pPr algn="ctr"/>
            <a:endParaRPr lang="zh-CN" altLang="en-US">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
        <p:nvSpPr>
          <p:cNvPr id="64" name="Freeform 5"/>
          <p:cNvSpPr/>
          <p:nvPr/>
        </p:nvSpPr>
        <p:spPr>
          <a:xfrm>
            <a:off x="5466750" y="94512"/>
            <a:ext cx="1319598" cy="937858"/>
          </a:xfrm>
          <a:custGeom>
            <a:avLst/>
            <a:gdLst>
              <a:gd name="T0" fmla="*/ 408 w 423"/>
              <a:gd name="T1" fmla="*/ 187 h 301"/>
              <a:gd name="T2" fmla="*/ 408 w 423"/>
              <a:gd name="T3" fmla="*/ 136 h 301"/>
              <a:gd name="T4" fmla="*/ 423 w 423"/>
              <a:gd name="T5" fmla="*/ 104 h 301"/>
              <a:gd name="T6" fmla="*/ 395 w 423"/>
              <a:gd name="T7" fmla="*/ 64 h 301"/>
              <a:gd name="T8" fmla="*/ 243 w 423"/>
              <a:gd name="T9" fmla="*/ 8 h 301"/>
              <a:gd name="T10" fmla="*/ 179 w 423"/>
              <a:gd name="T11" fmla="*/ 8 h 301"/>
              <a:gd name="T12" fmla="*/ 28 w 423"/>
              <a:gd name="T13" fmla="*/ 64 h 301"/>
              <a:gd name="T14" fmla="*/ 0 w 423"/>
              <a:gd name="T15" fmla="*/ 104 h 301"/>
              <a:gd name="T16" fmla="*/ 28 w 423"/>
              <a:gd name="T17" fmla="*/ 144 h 301"/>
              <a:gd name="T18" fmla="*/ 84 w 423"/>
              <a:gd name="T19" fmla="*/ 165 h 301"/>
              <a:gd name="T20" fmla="*/ 84 w 423"/>
              <a:gd name="T21" fmla="*/ 240 h 301"/>
              <a:gd name="T22" fmla="*/ 211 w 423"/>
              <a:gd name="T23" fmla="*/ 301 h 301"/>
              <a:gd name="T24" fmla="*/ 337 w 423"/>
              <a:gd name="T25" fmla="*/ 240 h 301"/>
              <a:gd name="T26" fmla="*/ 338 w 423"/>
              <a:gd name="T27" fmla="*/ 165 h 301"/>
              <a:gd name="T28" fmla="*/ 387 w 423"/>
              <a:gd name="T29" fmla="*/ 147 h 301"/>
              <a:gd name="T30" fmla="*/ 387 w 423"/>
              <a:gd name="T31" fmla="*/ 187 h 301"/>
              <a:gd name="T32" fmla="*/ 375 w 423"/>
              <a:gd name="T33" fmla="*/ 214 h 301"/>
              <a:gd name="T34" fmla="*/ 397 w 423"/>
              <a:gd name="T35" fmla="*/ 245 h 301"/>
              <a:gd name="T36" fmla="*/ 420 w 423"/>
              <a:gd name="T37" fmla="*/ 214 h 301"/>
              <a:gd name="T38" fmla="*/ 408 w 423"/>
              <a:gd name="T39" fmla="*/ 187 h 301"/>
              <a:gd name="T40" fmla="*/ 117 w 423"/>
              <a:gd name="T41" fmla="*/ 177 h 301"/>
              <a:gd name="T42" fmla="*/ 179 w 423"/>
              <a:gd name="T43" fmla="*/ 201 h 301"/>
              <a:gd name="T44" fmla="*/ 243 w 423"/>
              <a:gd name="T45" fmla="*/ 201 h 301"/>
              <a:gd name="T46" fmla="*/ 305 w 423"/>
              <a:gd name="T47" fmla="*/ 178 h 301"/>
              <a:gd name="T48" fmla="*/ 305 w 423"/>
              <a:gd name="T49" fmla="*/ 238 h 301"/>
              <a:gd name="T50" fmla="*/ 211 w 423"/>
              <a:gd name="T51" fmla="*/ 268 h 301"/>
              <a:gd name="T52" fmla="*/ 117 w 423"/>
              <a:gd name="T53" fmla="*/ 238 h 301"/>
              <a:gd name="T54" fmla="*/ 117 w 423"/>
              <a:gd name="T55" fmla="*/ 177 h 301"/>
              <a:gd name="T56" fmla="*/ 117 w 423"/>
              <a:gd name="T57" fmla="*/ 177 h 301"/>
              <a:gd name="T58" fmla="*/ 195 w 423"/>
              <a:gd name="T59" fmla="*/ 166 h 301"/>
              <a:gd name="T60" fmla="*/ 69 w 423"/>
              <a:gd name="T61" fmla="*/ 119 h 301"/>
              <a:gd name="T62" fmla="*/ 65 w 423"/>
              <a:gd name="T63" fmla="*/ 118 h 301"/>
              <a:gd name="T64" fmla="*/ 44 w 423"/>
              <a:gd name="T65" fmla="*/ 104 h 301"/>
              <a:gd name="T66" fmla="*/ 65 w 423"/>
              <a:gd name="T67" fmla="*/ 91 h 301"/>
              <a:gd name="T68" fmla="*/ 69 w 423"/>
              <a:gd name="T69" fmla="*/ 89 h 301"/>
              <a:gd name="T70" fmla="*/ 195 w 423"/>
              <a:gd name="T71" fmla="*/ 42 h 301"/>
              <a:gd name="T72" fmla="*/ 211 w 423"/>
              <a:gd name="T73" fmla="*/ 39 h 301"/>
              <a:gd name="T74" fmla="*/ 226 w 423"/>
              <a:gd name="T75" fmla="*/ 42 h 301"/>
              <a:gd name="T76" fmla="*/ 354 w 423"/>
              <a:gd name="T77" fmla="*/ 89 h 301"/>
              <a:gd name="T78" fmla="*/ 358 w 423"/>
              <a:gd name="T79" fmla="*/ 90 h 301"/>
              <a:gd name="T80" fmla="*/ 379 w 423"/>
              <a:gd name="T81" fmla="*/ 104 h 301"/>
              <a:gd name="T82" fmla="*/ 354 w 423"/>
              <a:gd name="T83" fmla="*/ 119 h 301"/>
              <a:gd name="T84" fmla="*/ 226 w 423"/>
              <a:gd name="T85" fmla="*/ 166 h 301"/>
              <a:gd name="T86" fmla="*/ 195 w 423"/>
              <a:gd name="T87" fmla="*/ 16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3" h="301">
                <a:moveTo>
                  <a:pt x="408" y="187"/>
                </a:moveTo>
                <a:lnTo>
                  <a:pt x="408" y="136"/>
                </a:lnTo>
                <a:cubicBezTo>
                  <a:pt x="418" y="128"/>
                  <a:pt x="423" y="117"/>
                  <a:pt x="423" y="104"/>
                </a:cubicBezTo>
                <a:cubicBezTo>
                  <a:pt x="423" y="86"/>
                  <a:pt x="412" y="70"/>
                  <a:pt x="395" y="64"/>
                </a:cubicBezTo>
                <a:lnTo>
                  <a:pt x="243" y="8"/>
                </a:lnTo>
                <a:cubicBezTo>
                  <a:pt x="222" y="0"/>
                  <a:pt x="199" y="0"/>
                  <a:pt x="179" y="8"/>
                </a:cubicBezTo>
                <a:lnTo>
                  <a:pt x="28" y="64"/>
                </a:lnTo>
                <a:cubicBezTo>
                  <a:pt x="11" y="71"/>
                  <a:pt x="0" y="87"/>
                  <a:pt x="0" y="104"/>
                </a:cubicBezTo>
                <a:cubicBezTo>
                  <a:pt x="0" y="122"/>
                  <a:pt x="11" y="138"/>
                  <a:pt x="28" y="144"/>
                </a:cubicBezTo>
                <a:lnTo>
                  <a:pt x="84" y="165"/>
                </a:lnTo>
                <a:lnTo>
                  <a:pt x="84" y="240"/>
                </a:lnTo>
                <a:cubicBezTo>
                  <a:pt x="87" y="280"/>
                  <a:pt x="150" y="301"/>
                  <a:pt x="211" y="301"/>
                </a:cubicBezTo>
                <a:cubicBezTo>
                  <a:pt x="272" y="301"/>
                  <a:pt x="335" y="280"/>
                  <a:pt x="337" y="240"/>
                </a:cubicBezTo>
                <a:lnTo>
                  <a:pt x="338" y="165"/>
                </a:lnTo>
                <a:lnTo>
                  <a:pt x="387" y="147"/>
                </a:lnTo>
                <a:lnTo>
                  <a:pt x="387" y="187"/>
                </a:lnTo>
                <a:cubicBezTo>
                  <a:pt x="379" y="192"/>
                  <a:pt x="375" y="203"/>
                  <a:pt x="375" y="214"/>
                </a:cubicBezTo>
                <a:cubicBezTo>
                  <a:pt x="375" y="229"/>
                  <a:pt x="375" y="245"/>
                  <a:pt x="397" y="245"/>
                </a:cubicBezTo>
                <a:cubicBezTo>
                  <a:pt x="420" y="245"/>
                  <a:pt x="420" y="229"/>
                  <a:pt x="420" y="214"/>
                </a:cubicBezTo>
                <a:cubicBezTo>
                  <a:pt x="420" y="203"/>
                  <a:pt x="415" y="192"/>
                  <a:pt x="408" y="187"/>
                </a:cubicBezTo>
                <a:close/>
                <a:moveTo>
                  <a:pt x="117" y="177"/>
                </a:moveTo>
                <a:lnTo>
                  <a:pt x="179" y="201"/>
                </a:lnTo>
                <a:cubicBezTo>
                  <a:pt x="199" y="208"/>
                  <a:pt x="222" y="208"/>
                  <a:pt x="243" y="201"/>
                </a:cubicBezTo>
                <a:lnTo>
                  <a:pt x="305" y="178"/>
                </a:lnTo>
                <a:lnTo>
                  <a:pt x="305" y="238"/>
                </a:lnTo>
                <a:cubicBezTo>
                  <a:pt x="305" y="248"/>
                  <a:pt x="268" y="268"/>
                  <a:pt x="211" y="268"/>
                </a:cubicBezTo>
                <a:cubicBezTo>
                  <a:pt x="154" y="268"/>
                  <a:pt x="117" y="248"/>
                  <a:pt x="117" y="238"/>
                </a:cubicBezTo>
                <a:lnTo>
                  <a:pt x="117" y="177"/>
                </a:lnTo>
                <a:lnTo>
                  <a:pt x="117" y="177"/>
                </a:lnTo>
                <a:close/>
                <a:moveTo>
                  <a:pt x="195" y="166"/>
                </a:moveTo>
                <a:lnTo>
                  <a:pt x="69" y="119"/>
                </a:lnTo>
                <a:cubicBezTo>
                  <a:pt x="68" y="119"/>
                  <a:pt x="66" y="118"/>
                  <a:pt x="65" y="118"/>
                </a:cubicBezTo>
                <a:cubicBezTo>
                  <a:pt x="58" y="115"/>
                  <a:pt x="44" y="111"/>
                  <a:pt x="44" y="104"/>
                </a:cubicBezTo>
                <a:cubicBezTo>
                  <a:pt x="44" y="97"/>
                  <a:pt x="57" y="93"/>
                  <a:pt x="65" y="91"/>
                </a:cubicBezTo>
                <a:cubicBezTo>
                  <a:pt x="66" y="90"/>
                  <a:pt x="68" y="90"/>
                  <a:pt x="69" y="89"/>
                </a:cubicBezTo>
                <a:lnTo>
                  <a:pt x="195" y="42"/>
                </a:lnTo>
                <a:cubicBezTo>
                  <a:pt x="200" y="40"/>
                  <a:pt x="205" y="39"/>
                  <a:pt x="211" y="39"/>
                </a:cubicBezTo>
                <a:cubicBezTo>
                  <a:pt x="216" y="39"/>
                  <a:pt x="221" y="40"/>
                  <a:pt x="226" y="42"/>
                </a:cubicBezTo>
                <a:lnTo>
                  <a:pt x="354" y="89"/>
                </a:lnTo>
                <a:cubicBezTo>
                  <a:pt x="355" y="90"/>
                  <a:pt x="356" y="90"/>
                  <a:pt x="358" y="90"/>
                </a:cubicBezTo>
                <a:cubicBezTo>
                  <a:pt x="364" y="93"/>
                  <a:pt x="379" y="98"/>
                  <a:pt x="379" y="104"/>
                </a:cubicBezTo>
                <a:cubicBezTo>
                  <a:pt x="379" y="107"/>
                  <a:pt x="375" y="111"/>
                  <a:pt x="354" y="119"/>
                </a:cubicBezTo>
                <a:lnTo>
                  <a:pt x="226" y="166"/>
                </a:lnTo>
                <a:cubicBezTo>
                  <a:pt x="216" y="170"/>
                  <a:pt x="205" y="170"/>
                  <a:pt x="195" y="166"/>
                </a:cubicBezTo>
                <a:close/>
              </a:path>
            </a:pathLst>
          </a:custGeom>
          <a:solidFill>
            <a:schemeClr val="bg1"/>
          </a:solidFill>
          <a:ln w="7620" cap="flat">
            <a:noFill/>
            <a:prstDash val="solid"/>
            <a:miter/>
          </a:ln>
        </p:spPr>
        <p:txBody>
          <a:bodyPr wrap="square" lIns="91439" tIns="91439" rIns="91439" bIns="91439" numCol="1"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latin typeface="OPPOSans M" panose="00020600040101010101" pitchFamily="18" charset="-122"/>
              <a:ea typeface="OPPOSans M" panose="00020600040101010101" pitchFamily="18" charset="-122"/>
              <a:cs typeface="OPPOSans M" panose="00020600040101010101" pitchFamily="18" charset="-122"/>
              <a:sym typeface="OPPOSans M" panose="00020600040101010101" pitchFamily="18"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941320" cy="521970"/>
          </a:xfrm>
          <a:prstGeom prst="rect">
            <a:avLst/>
          </a:prstGeom>
          <a:noFill/>
        </p:spPr>
        <p:txBody>
          <a:bodyPr wrap="none" rtlCol="0">
            <a:spAutoFit/>
          </a:bodyPr>
          <a:lstStyle/>
          <a:p>
            <a:pPr algn="l"/>
            <a:r>
              <a:rPr lang="en-US" altLang="zh-CN" sz="2800" dirty="0">
                <a:solidFill>
                  <a:srgbClr val="005CA2"/>
                </a:solidFill>
                <a:latin typeface="微软雅黑" panose="020B0503020204020204" pitchFamily="34" charset="-122"/>
                <a:ea typeface="微软雅黑" panose="020B0503020204020204" pitchFamily="34" charset="-122"/>
              </a:rPr>
              <a:t>1.4. Hypotheses</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8" name="稻壳儿春秋广告/盗版必究        原创来源：http://chn.docer.com/works?userid=199329941#!/work_time"/>
          <p:cNvSpPr>
            <a:spLocks noChangeArrowheads="1"/>
          </p:cNvSpPr>
          <p:nvPr/>
        </p:nvSpPr>
        <p:spPr bwMode="auto">
          <a:xfrm>
            <a:off x="2425700" y="2381885"/>
            <a:ext cx="2166620" cy="1095375"/>
          </a:xfrm>
          <a:prstGeom prst="roundRect">
            <a:avLst/>
          </a:prstGeom>
          <a:noFill/>
          <a:ln w="19050">
            <a:solidFill>
              <a:srgbClr val="005CA2"/>
            </a:solid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ndParaRPr>
          </a:p>
        </p:txBody>
      </p:sp>
      <p:sp>
        <p:nvSpPr>
          <p:cNvPr id="20" name="稻壳儿春秋广告/盗版必究        原创来源：http://chn.docer.com/works?userid=199329941#!/work_time"/>
          <p:cNvSpPr txBox="1"/>
          <p:nvPr/>
        </p:nvSpPr>
        <p:spPr>
          <a:xfrm>
            <a:off x="5033964" y="879233"/>
            <a:ext cx="1901825" cy="52197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This study</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稻壳儿春秋广告/盗版必究        原创来源：http://chn.docer.com/works?userid=199329941#!/work_time"/>
          <p:cNvSpPr txBox="1"/>
          <p:nvPr/>
        </p:nvSpPr>
        <p:spPr>
          <a:xfrm>
            <a:off x="2185035" y="1450340"/>
            <a:ext cx="8019415" cy="45085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p>
            <a:pPr>
              <a:lnSpc>
                <a:spcPct val="130000"/>
              </a:lnSpc>
            </a:pPr>
            <a:r>
              <a:rPr dirty="0">
                <a:solidFill>
                  <a:schemeClr val="tx1">
                    <a:lumMod val="85000"/>
                    <a:lumOff val="15000"/>
                  </a:schemeClr>
                </a:solidFill>
                <a:latin typeface="Times New Roman Regular" panose="02020603050405020304" charset="0"/>
                <a:ea typeface="黑体" charset="0"/>
                <a:cs typeface="Times New Roman Regular" panose="02020603050405020304" charset="0"/>
              </a:rPr>
              <a:t>2 (group:</a:t>
            </a:r>
            <a:r>
              <a:rPr lang="en-US" dirty="0">
                <a:solidFill>
                  <a:schemeClr val="tx1">
                    <a:lumMod val="85000"/>
                    <a:lumOff val="15000"/>
                  </a:schemeClr>
                </a:solidFill>
                <a:latin typeface="Times New Roman Regular" panose="02020603050405020304" charset="0"/>
                <a:ea typeface="黑体" charset="0"/>
                <a:cs typeface="Times New Roman Regular" panose="02020603050405020304" charset="0"/>
              </a:rPr>
              <a:t> </a:t>
            </a:r>
            <a:r>
              <a:rPr dirty="0">
                <a:solidFill>
                  <a:schemeClr val="tx1">
                    <a:lumMod val="85000"/>
                    <a:lumOff val="15000"/>
                  </a:schemeClr>
                </a:solidFill>
                <a:latin typeface="Times New Roman Regular" panose="02020603050405020304" charset="0"/>
                <a:ea typeface="黑体" charset="0"/>
                <a:cs typeface="Times New Roman Regular" panose="02020603050405020304" charset="0"/>
              </a:rPr>
              <a:t>GD</a:t>
            </a:r>
            <a:r>
              <a:rPr lang="en-US" dirty="0">
                <a:solidFill>
                  <a:schemeClr val="tx1">
                    <a:lumMod val="85000"/>
                    <a:lumOff val="15000"/>
                  </a:schemeClr>
                </a:solidFill>
                <a:latin typeface="Times New Roman Regular" panose="02020603050405020304" charset="0"/>
                <a:ea typeface="黑体" charset="0"/>
                <a:cs typeface="Times New Roman Regular" panose="02020603050405020304" charset="0"/>
              </a:rPr>
              <a:t>, </a:t>
            </a:r>
            <a:r>
              <a:rPr dirty="0">
                <a:solidFill>
                  <a:schemeClr val="tx1">
                    <a:lumMod val="85000"/>
                    <a:lumOff val="15000"/>
                  </a:schemeClr>
                </a:solidFill>
                <a:latin typeface="Times New Roman Regular" panose="02020603050405020304" charset="0"/>
                <a:ea typeface="黑体" charset="0"/>
                <a:cs typeface="Times New Roman Regular" panose="02020603050405020304" charset="0"/>
              </a:rPr>
              <a:t>control) × 2 (task: unrelated,</a:t>
            </a:r>
            <a:r>
              <a:rPr lang="en-US" dirty="0">
                <a:solidFill>
                  <a:schemeClr val="tx1">
                    <a:lumMod val="85000"/>
                    <a:lumOff val="15000"/>
                  </a:schemeClr>
                </a:solidFill>
                <a:latin typeface="Times New Roman Regular" panose="02020603050405020304" charset="0"/>
                <a:ea typeface="黑体" charset="0"/>
                <a:cs typeface="Times New Roman Regular" panose="02020603050405020304" charset="0"/>
              </a:rPr>
              <a:t> </a:t>
            </a:r>
            <a:r>
              <a:rPr dirty="0">
                <a:solidFill>
                  <a:schemeClr val="tx1">
                    <a:lumMod val="85000"/>
                    <a:lumOff val="15000"/>
                  </a:schemeClr>
                </a:solidFill>
                <a:latin typeface="Times New Roman Regular" panose="02020603050405020304" charset="0"/>
                <a:ea typeface="黑体" charset="0"/>
                <a:cs typeface="Times New Roman Regular" panose="02020603050405020304" charset="0"/>
              </a:rPr>
              <a:t>related) × 2 (valence: negative, positive)</a:t>
            </a:r>
            <a:endParaRPr dirty="0">
              <a:solidFill>
                <a:schemeClr val="tx1">
                  <a:lumMod val="85000"/>
                  <a:lumOff val="15000"/>
                </a:schemeClr>
              </a:solidFill>
              <a:latin typeface="Times New Roman Regular" panose="02020603050405020304" charset="0"/>
              <a:ea typeface="黑体" charset="0"/>
              <a:cs typeface="Times New Roman Regular" panose="02020603050405020304" charset="0"/>
            </a:endParaRPr>
          </a:p>
        </p:txBody>
      </p:sp>
      <p:sp>
        <p:nvSpPr>
          <p:cNvPr id="12" name="稻壳儿春秋广告/盗版必究        原创来源：http://chn.docer.com/works?userid=199329941#!/work_time"/>
          <p:cNvSpPr>
            <a:spLocks noChangeArrowheads="1"/>
          </p:cNvSpPr>
          <p:nvPr/>
        </p:nvSpPr>
        <p:spPr bwMode="auto">
          <a:xfrm>
            <a:off x="5593715" y="2051050"/>
            <a:ext cx="6189345" cy="1021080"/>
          </a:xfrm>
          <a:prstGeom prst="roundRect">
            <a:avLst/>
          </a:prstGeom>
          <a:noFill/>
          <a:ln w="19050">
            <a:solidFill>
              <a:srgbClr val="005CA2"/>
            </a:solidFill>
          </a:ln>
        </p:spPr>
        <p:txBody>
          <a:bodyPr vert="horz" wrap="square" lIns="91440" tIns="45720" rIns="91440" bIns="45720" numCol="1" anchor="t" anchorCtr="0" compatLnSpc="1"/>
          <a:p>
            <a:endParaRPr lang="en-US">
              <a:solidFill>
                <a:schemeClr val="tx1">
                  <a:lumMod val="75000"/>
                  <a:lumOff val="25000"/>
                </a:schemeClr>
              </a:solidFill>
              <a:latin typeface="微软雅黑" panose="020B0503020204020204" pitchFamily="34" charset="-122"/>
            </a:endParaRPr>
          </a:p>
        </p:txBody>
      </p:sp>
      <p:sp>
        <p:nvSpPr>
          <p:cNvPr id="16" name="稻壳儿春秋广告/盗版必究        原创来源：http://chn.docer.com/works?userid=199329941#!/work_time"/>
          <p:cNvSpPr>
            <a:spLocks noChangeArrowheads="1"/>
          </p:cNvSpPr>
          <p:nvPr/>
        </p:nvSpPr>
        <p:spPr bwMode="auto">
          <a:xfrm>
            <a:off x="4962818" y="2180199"/>
            <a:ext cx="735210" cy="735210"/>
          </a:xfrm>
          <a:prstGeom prst="ellipse">
            <a:avLst/>
          </a:prstGeom>
          <a:solidFill>
            <a:srgbClr val="005CA2"/>
          </a:solidFill>
          <a:ln>
            <a:noFill/>
          </a:ln>
        </p:spPr>
        <p:txBody>
          <a:bodyPr vert="horz" wrap="square" lIns="91440" tIns="45720" rIns="91440" bIns="45720" numCol="1" anchor="ctr" anchorCtr="0" compatLnSpc="1"/>
          <a:p>
            <a:pPr algn="ctr"/>
            <a:r>
              <a:rPr lang="en-US" sz="2800" dirty="0">
                <a:solidFill>
                  <a:schemeClr val="bg1">
                    <a:lumMod val="95000"/>
                  </a:schemeClr>
                </a:solidFill>
                <a:latin typeface="微软雅黑" panose="020B0503020204020204" pitchFamily="34" charset="-122"/>
              </a:rPr>
              <a:t>1</a:t>
            </a:r>
            <a:endParaRPr lang="en-US" sz="2800" dirty="0">
              <a:solidFill>
                <a:schemeClr val="bg1">
                  <a:lumMod val="95000"/>
                </a:schemeClr>
              </a:solidFill>
              <a:latin typeface="微软雅黑" panose="020B0503020204020204" pitchFamily="34" charset="-122"/>
            </a:endParaRPr>
          </a:p>
        </p:txBody>
      </p:sp>
      <p:sp>
        <p:nvSpPr>
          <p:cNvPr id="21" name="稻壳儿春秋广告/盗版必究        原创来源：http://chn.docer.com/works?userid=199329941#!/work_time"/>
          <p:cNvSpPr txBox="1"/>
          <p:nvPr/>
        </p:nvSpPr>
        <p:spPr>
          <a:xfrm>
            <a:off x="5692140" y="1950085"/>
            <a:ext cx="6304915" cy="495300"/>
          </a:xfrm>
          <a:prstGeom prst="rect">
            <a:avLst/>
          </a:prstGeom>
          <a:noFill/>
        </p:spPr>
        <p:txBody>
          <a:bodyPr wrap="square" rtlCol="0">
            <a:noAutofit/>
          </a:bodyPr>
          <a:p>
            <a:pPr>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This effect might be </a:t>
            </a:r>
            <a:r>
              <a:rPr lang="en-US" altLang="zh-CN" dirty="0">
                <a:solidFill>
                  <a:srgbClr val="C00000"/>
                </a:solidFill>
                <a:latin typeface="微软雅黑" panose="020B0503020204020204" pitchFamily="34" charset="-122"/>
                <a:ea typeface="微软雅黑" panose="020B0503020204020204" pitchFamily="34" charset="-122"/>
              </a:rPr>
              <a:t>stronger</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when processing </a:t>
            </a:r>
            <a:r>
              <a:rPr lang="en-US" altLang="zh-CN" dirty="0">
                <a:solidFill>
                  <a:srgbClr val="C00000"/>
                </a:solidFill>
                <a:latin typeface="微软雅黑" panose="020B0503020204020204" pitchFamily="34" charset="-122"/>
                <a:ea typeface="微软雅黑" panose="020B0503020204020204" pitchFamily="34" charset="-122"/>
              </a:rPr>
              <a:t>task-unrelated</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emotional information rather than task-related information.</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稻壳儿春秋广告/盗版必究        原创来源：http://chn.docer.com/works?userid=199329941#!/work_time"/>
          <p:cNvSpPr>
            <a:spLocks noChangeArrowheads="1"/>
          </p:cNvSpPr>
          <p:nvPr/>
        </p:nvSpPr>
        <p:spPr bwMode="auto">
          <a:xfrm>
            <a:off x="5575806" y="3206619"/>
            <a:ext cx="6206619" cy="735210"/>
          </a:xfrm>
          <a:prstGeom prst="roundRect">
            <a:avLst/>
          </a:prstGeom>
          <a:noFill/>
          <a:ln w="19050">
            <a:solidFill>
              <a:srgbClr val="005CA2"/>
            </a:solidFill>
          </a:ln>
        </p:spPr>
        <p:txBody>
          <a:bodyPr vert="horz" wrap="square" lIns="91440" tIns="45720" rIns="91440" bIns="45720" numCol="1" anchor="t" anchorCtr="0" compatLnSpc="1"/>
          <a:p>
            <a:endParaRPr lang="en-US">
              <a:solidFill>
                <a:schemeClr val="tx1">
                  <a:lumMod val="75000"/>
                  <a:lumOff val="25000"/>
                </a:schemeClr>
              </a:solidFill>
              <a:latin typeface="微软雅黑" panose="020B0503020204020204" pitchFamily="34" charset="-122"/>
            </a:endParaRPr>
          </a:p>
        </p:txBody>
      </p:sp>
      <p:sp>
        <p:nvSpPr>
          <p:cNvPr id="23" name="稻壳儿春秋广告/盗版必究        原创来源：http://chn.docer.com/works?userid=199329941#!/work_time"/>
          <p:cNvSpPr>
            <a:spLocks noChangeArrowheads="1"/>
          </p:cNvSpPr>
          <p:nvPr/>
        </p:nvSpPr>
        <p:spPr bwMode="auto">
          <a:xfrm>
            <a:off x="4962622" y="3205532"/>
            <a:ext cx="735210" cy="735210"/>
          </a:xfrm>
          <a:prstGeom prst="ellipse">
            <a:avLst/>
          </a:prstGeom>
          <a:solidFill>
            <a:srgbClr val="005CA2"/>
          </a:solidFill>
          <a:ln>
            <a:noFill/>
          </a:ln>
        </p:spPr>
        <p:txBody>
          <a:bodyPr vert="horz" wrap="square" lIns="91440" tIns="45720" rIns="91440" bIns="45720" numCol="1" anchor="ctr" anchorCtr="0" compatLnSpc="1"/>
          <a:p>
            <a:pPr algn="ctr"/>
            <a:r>
              <a:rPr lang="en-US" sz="2800" dirty="0">
                <a:solidFill>
                  <a:schemeClr val="bg1">
                    <a:lumMod val="95000"/>
                  </a:schemeClr>
                </a:solidFill>
                <a:latin typeface="微软雅黑" panose="020B0503020204020204" pitchFamily="34" charset="-122"/>
              </a:rPr>
              <a:t>2</a:t>
            </a:r>
            <a:endParaRPr lang="en-US" sz="2800" dirty="0">
              <a:solidFill>
                <a:schemeClr val="bg1">
                  <a:lumMod val="95000"/>
                </a:schemeClr>
              </a:solidFill>
              <a:latin typeface="微软雅黑" panose="020B0503020204020204" pitchFamily="34" charset="-122"/>
            </a:endParaRPr>
          </a:p>
        </p:txBody>
      </p:sp>
      <p:sp>
        <p:nvSpPr>
          <p:cNvPr id="24" name="稻壳儿春秋广告/盗版必究        原创来源：http://chn.docer.com/works?userid=199329941#!/work_time"/>
          <p:cNvSpPr txBox="1"/>
          <p:nvPr/>
        </p:nvSpPr>
        <p:spPr>
          <a:xfrm>
            <a:off x="5593715" y="3178810"/>
            <a:ext cx="6306185" cy="810260"/>
          </a:xfrm>
          <a:prstGeom prst="rect">
            <a:avLst/>
          </a:prstGeom>
          <a:noFill/>
        </p:spPr>
        <p:txBody>
          <a:bodyPr wrap="square" rtlCol="0">
            <a:spAutoFit/>
          </a:bodyPr>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This effect might be </a:t>
            </a:r>
            <a:r>
              <a:rPr lang="zh-CN" altLang="en-US" dirty="0">
                <a:solidFill>
                  <a:srgbClr val="C00000"/>
                </a:solidFill>
                <a:latin typeface="微软雅黑" panose="020B0503020204020204" pitchFamily="34" charset="-122"/>
                <a:ea typeface="微软雅黑" panose="020B0503020204020204" pitchFamily="34" charset="-122"/>
              </a:rPr>
              <a:t>stronger</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when processing</a:t>
            </a:r>
            <a:r>
              <a:rPr lang="zh-CN" altLang="en-US" dirty="0">
                <a:solidFill>
                  <a:srgbClr val="C00000"/>
                </a:solidFill>
                <a:latin typeface="微软雅黑" panose="020B0503020204020204" pitchFamily="34" charset="-122"/>
                <a:ea typeface="微软雅黑" panose="020B0503020204020204" pitchFamily="34" charset="-122"/>
              </a:rPr>
              <a:t> negative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emotional stimuli</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than positive emotional stimuli</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稻壳儿春秋广告/盗版必究        原创来源：http://chn.docer.com/works?userid=199329941#!/work_time"/>
          <p:cNvSpPr>
            <a:spLocks noChangeArrowheads="1"/>
          </p:cNvSpPr>
          <p:nvPr/>
        </p:nvSpPr>
        <p:spPr bwMode="auto">
          <a:xfrm>
            <a:off x="5593080" y="4114165"/>
            <a:ext cx="6188710" cy="1021080"/>
          </a:xfrm>
          <a:prstGeom prst="roundRect">
            <a:avLst/>
          </a:prstGeom>
          <a:noFill/>
          <a:ln w="19050">
            <a:solidFill>
              <a:srgbClr val="005CA2"/>
            </a:solid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ndParaRPr>
          </a:p>
        </p:txBody>
      </p:sp>
      <p:sp>
        <p:nvSpPr>
          <p:cNvPr id="26" name="稻壳儿春秋广告/盗版必究        原创来源：http://chn.docer.com/works?userid=199329941#!/work_time"/>
          <p:cNvSpPr>
            <a:spLocks noChangeArrowheads="1"/>
          </p:cNvSpPr>
          <p:nvPr/>
        </p:nvSpPr>
        <p:spPr bwMode="auto">
          <a:xfrm>
            <a:off x="4957103" y="4201404"/>
            <a:ext cx="735210" cy="735210"/>
          </a:xfrm>
          <a:prstGeom prst="ellipse">
            <a:avLst/>
          </a:prstGeom>
          <a:solidFill>
            <a:srgbClr val="005CA2"/>
          </a:solidFill>
          <a:ln>
            <a:noFill/>
          </a:ln>
        </p:spPr>
        <p:txBody>
          <a:bodyPr vert="horz" wrap="square" lIns="91440" tIns="45720" rIns="91440" bIns="45720" numCol="1" anchor="ctr" anchorCtr="0" compatLnSpc="1"/>
          <a:lstStyle/>
          <a:p>
            <a:pPr algn="ctr"/>
            <a:r>
              <a:rPr lang="en-US" sz="2800" dirty="0">
                <a:solidFill>
                  <a:schemeClr val="bg1">
                    <a:lumMod val="95000"/>
                  </a:schemeClr>
                </a:solidFill>
                <a:latin typeface="微软雅黑" panose="020B0503020204020204" pitchFamily="34" charset="-122"/>
              </a:rPr>
              <a:t>3</a:t>
            </a:r>
            <a:endParaRPr lang="en-US" sz="2800" dirty="0">
              <a:solidFill>
                <a:schemeClr val="bg1">
                  <a:lumMod val="95000"/>
                </a:schemeClr>
              </a:solidFill>
              <a:latin typeface="微软雅黑" panose="020B0503020204020204" pitchFamily="34" charset="-122"/>
            </a:endParaRPr>
          </a:p>
        </p:txBody>
      </p:sp>
      <p:sp>
        <p:nvSpPr>
          <p:cNvPr id="27" name="稻壳儿春秋广告/盗版必究        原创来源：http://chn.docer.com/works?userid=199329941#!/work_time"/>
          <p:cNvSpPr txBox="1"/>
          <p:nvPr/>
        </p:nvSpPr>
        <p:spPr>
          <a:xfrm>
            <a:off x="5593715" y="4011930"/>
            <a:ext cx="6207125" cy="474345"/>
          </a:xfrm>
          <a:prstGeom prst="rect">
            <a:avLst/>
          </a:prstGeom>
          <a:noFill/>
        </p:spPr>
        <p:txBody>
          <a:bodyPr wrap="square" rtlCol="0">
            <a:noAutofit/>
          </a:bodyPr>
          <a:lstStyle/>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This effect might be </a:t>
            </a:r>
            <a:r>
              <a:rPr lang="zh-CN" altLang="en-US" dirty="0">
                <a:solidFill>
                  <a:srgbClr val="C00000"/>
                </a:solidFill>
                <a:latin typeface="微软雅黑" panose="020B0503020204020204" pitchFamily="34" charset="-122"/>
                <a:ea typeface="微软雅黑" panose="020B0503020204020204" pitchFamily="34" charset="-122"/>
              </a:rPr>
              <a:t>stronger</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when</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processing </a:t>
            </a:r>
            <a:r>
              <a:rPr lang="zh-CN" altLang="en-US" dirty="0">
                <a:solidFill>
                  <a:srgbClr val="C00000"/>
                </a:solidFill>
                <a:latin typeface="微软雅黑" panose="020B0503020204020204" pitchFamily="34" charset="-122"/>
                <a:ea typeface="微软雅黑" panose="020B0503020204020204" pitchFamily="34" charset="-122"/>
              </a:rPr>
              <a:t>task-unrelated</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emotional information rather than task-related information.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稻壳儿春秋广告/盗版必究        原创来源：http://chn.docer.com/works?userid=199329941#!/work_time"/>
          <p:cNvSpPr>
            <a:spLocks noChangeArrowheads="1"/>
          </p:cNvSpPr>
          <p:nvPr/>
        </p:nvSpPr>
        <p:spPr bwMode="auto">
          <a:xfrm>
            <a:off x="5581650" y="5306695"/>
            <a:ext cx="6216650" cy="981075"/>
          </a:xfrm>
          <a:prstGeom prst="roundRect">
            <a:avLst/>
          </a:prstGeom>
          <a:noFill/>
          <a:ln w="19050">
            <a:solidFill>
              <a:srgbClr val="005CA2"/>
            </a:solid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ndParaRPr>
          </a:p>
        </p:txBody>
      </p:sp>
      <p:sp>
        <p:nvSpPr>
          <p:cNvPr id="29" name="稻壳儿春秋广告/盗版必究        原创来源：http://chn.docer.com/works?userid=199329941#!/work_time"/>
          <p:cNvSpPr>
            <a:spLocks noChangeArrowheads="1"/>
          </p:cNvSpPr>
          <p:nvPr/>
        </p:nvSpPr>
        <p:spPr bwMode="auto">
          <a:xfrm>
            <a:off x="4968337" y="5305477"/>
            <a:ext cx="735210" cy="735210"/>
          </a:xfrm>
          <a:prstGeom prst="ellipse">
            <a:avLst/>
          </a:prstGeom>
          <a:solidFill>
            <a:srgbClr val="005CA2"/>
          </a:solidFill>
          <a:ln>
            <a:noFill/>
          </a:ln>
        </p:spPr>
        <p:txBody>
          <a:bodyPr vert="horz" wrap="square" lIns="91440" tIns="45720" rIns="91440" bIns="45720" numCol="1" anchor="ctr" anchorCtr="0" compatLnSpc="1"/>
          <a:lstStyle/>
          <a:p>
            <a:pPr algn="ctr"/>
            <a:r>
              <a:rPr lang="en-US" sz="2800" dirty="0">
                <a:solidFill>
                  <a:schemeClr val="bg1">
                    <a:lumMod val="95000"/>
                  </a:schemeClr>
                </a:solidFill>
                <a:latin typeface="微软雅黑" panose="020B0503020204020204" pitchFamily="34" charset="-122"/>
              </a:rPr>
              <a:t>4</a:t>
            </a:r>
            <a:endParaRPr lang="en-US" sz="2800" dirty="0">
              <a:solidFill>
                <a:schemeClr val="bg1">
                  <a:lumMod val="95000"/>
                </a:schemeClr>
              </a:solidFill>
              <a:latin typeface="微软雅黑" panose="020B0503020204020204" pitchFamily="34" charset="-122"/>
            </a:endParaRPr>
          </a:p>
        </p:txBody>
      </p:sp>
      <p:sp>
        <p:nvSpPr>
          <p:cNvPr id="30" name="稻壳儿春秋广告/盗版必究        原创来源：http://chn.docer.com/works?userid=199329941#!/work_time"/>
          <p:cNvSpPr txBox="1"/>
          <p:nvPr/>
        </p:nvSpPr>
        <p:spPr>
          <a:xfrm>
            <a:off x="5596890" y="5196840"/>
            <a:ext cx="5969000" cy="1170305"/>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This effect might be </a:t>
            </a:r>
            <a:r>
              <a:rPr lang="zh-CN" altLang="en-US" dirty="0">
                <a:solidFill>
                  <a:srgbClr val="C00000"/>
                </a:solidFill>
                <a:latin typeface="微软雅黑" panose="020B0503020204020204" pitchFamily="34" charset="-122"/>
                <a:ea typeface="微软雅黑" panose="020B0503020204020204" pitchFamily="34" charset="-122"/>
              </a:rPr>
              <a:t>stronger</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when</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processing </a:t>
            </a:r>
            <a:r>
              <a:rPr lang="zh-CN" altLang="en-US" dirty="0">
                <a:solidFill>
                  <a:srgbClr val="C00000"/>
                </a:solidFill>
                <a:latin typeface="微软雅黑" panose="020B0503020204020204" pitchFamily="34" charset="-122"/>
                <a:ea typeface="微软雅黑" panose="020B0503020204020204" pitchFamily="34" charset="-122"/>
              </a:rPr>
              <a:t>negative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emotional stimuli rather than positive emotional stimuli.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15570" y="3573145"/>
            <a:ext cx="1930400" cy="1021080"/>
          </a:xfrm>
          <a:prstGeom prst="rect">
            <a:avLst/>
          </a:prstGeom>
          <a:solidFill>
            <a:schemeClr val="accent1">
              <a:lumMod val="75000"/>
            </a:schemeClr>
          </a:solidFill>
        </p:spPr>
        <p:txBody>
          <a:bodyPr wrap="square" rtlCol="0">
            <a:noAutofit/>
          </a:bodyPr>
          <a:p>
            <a:pPr algn="l">
              <a:buClrTx/>
              <a:buSzTx/>
              <a:buFontTx/>
            </a:pPr>
            <a:r>
              <a:rPr sz="2000" dirty="0">
                <a:solidFill>
                  <a:schemeClr val="bg1"/>
                </a:solidFill>
                <a:latin typeface="微软雅黑" panose="020B0503020204020204" pitchFamily="34" charset="-122"/>
                <a:ea typeface="微软雅黑" panose="020B0503020204020204" pitchFamily="34" charset="-122"/>
              </a:rPr>
              <a:t>Compared to the control group:</a:t>
            </a:r>
            <a:r>
              <a:rPr lang="en-US" sz="2000" dirty="0">
                <a:solidFill>
                  <a:schemeClr val="bg1"/>
                </a:solidFill>
                <a:latin typeface="微软雅黑" panose="020B0503020204020204" pitchFamily="34" charset="-122"/>
                <a:ea typeface="微软雅黑" panose="020B0503020204020204" pitchFamily="34" charset="-122"/>
              </a:rPr>
              <a:t> </a:t>
            </a:r>
            <a:endParaRPr lang="en-US" sz="2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432050" y="2426335"/>
            <a:ext cx="2241550" cy="1050925"/>
          </a:xfrm>
          <a:prstGeom prst="rect">
            <a:avLst/>
          </a:prstGeom>
          <a:noFill/>
        </p:spPr>
        <p:txBody>
          <a:bodyPr wrap="square" rtlCol="0">
            <a:noAutofit/>
          </a:bodyPr>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GD group shows </a:t>
            </a:r>
            <a:r>
              <a:rPr lang="zh-CN" altLang="en-US" dirty="0">
                <a:solidFill>
                  <a:srgbClr val="C00000"/>
                </a:solidFill>
                <a:latin typeface="微软雅黑" panose="020B0503020204020204" pitchFamily="34" charset="-122"/>
                <a:ea typeface="微软雅黑" panose="020B0503020204020204" pitchFamily="34" charset="-122"/>
                <a:sym typeface="+mn-ea"/>
              </a:rPr>
              <a:t>impaired response</a:t>
            </a:r>
            <a:r>
              <a:rPr lang="en-US" altLang="zh-CN" dirty="0">
                <a:solidFill>
                  <a:srgbClr val="C00000"/>
                </a:solidFill>
                <a:latin typeface="微软雅黑" panose="020B0503020204020204" pitchFamily="34" charset="-122"/>
                <a:ea typeface="微软雅黑" panose="020B0503020204020204" pitchFamily="34" charset="-122"/>
                <a:sym typeface="+mn-ea"/>
              </a:rPr>
              <a:t> </a:t>
            </a:r>
            <a:r>
              <a:rPr lang="zh-CN" altLang="en-US" dirty="0">
                <a:solidFill>
                  <a:srgbClr val="C00000"/>
                </a:solidFill>
                <a:latin typeface="微软雅黑" panose="020B0503020204020204" pitchFamily="34" charset="-122"/>
                <a:ea typeface="微软雅黑" panose="020B0503020204020204" pitchFamily="34" charset="-122"/>
                <a:sym typeface="+mn-ea"/>
              </a:rPr>
              <a:t>inhibition</a:t>
            </a:r>
            <a:r>
              <a:rPr lang="en-US" altLang="zh-CN" dirty="0">
                <a:solidFill>
                  <a:srgbClr val="C00000"/>
                </a:solidFill>
                <a:latin typeface="微软雅黑" panose="020B0503020204020204" pitchFamily="34" charset="-122"/>
                <a:ea typeface="微软雅黑" panose="020B0503020204020204" pitchFamily="34" charset="-122"/>
                <a:sym typeface="+mn-ea"/>
              </a:rPr>
              <a:t>.</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a:p>
        </p:txBody>
      </p:sp>
      <p:sp>
        <p:nvSpPr>
          <p:cNvPr id="34" name="文本框 33"/>
          <p:cNvSpPr txBox="1"/>
          <p:nvPr/>
        </p:nvSpPr>
        <p:spPr>
          <a:xfrm>
            <a:off x="2432685" y="4418330"/>
            <a:ext cx="2409825" cy="1476375"/>
          </a:xfrm>
          <a:prstGeom prst="rect">
            <a:avLst/>
          </a:prstGeom>
          <a:noFill/>
        </p:spPr>
        <p:txBody>
          <a:bodyPr wrap="square" rtlCol="0">
            <a:spAutoFit/>
          </a:bodyPr>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GD group shows </a:t>
            </a:r>
            <a:r>
              <a:rPr lang="zh-CN" altLang="en-US" dirty="0">
                <a:solidFill>
                  <a:srgbClr val="C00000"/>
                </a:solidFill>
                <a:latin typeface="微软雅黑" panose="020B0503020204020204" pitchFamily="34" charset="-122"/>
                <a:ea typeface="微软雅黑" panose="020B0503020204020204" pitchFamily="34" charset="-122"/>
                <a:sym typeface="+mn-ea"/>
              </a:rPr>
              <a:t>differences in nogo-N2 and</a:t>
            </a:r>
            <a:r>
              <a:rPr lang="en-US" altLang="zh-CN" dirty="0">
                <a:solidFill>
                  <a:srgbClr val="C00000"/>
                </a:solidFill>
                <a:latin typeface="微软雅黑" panose="020B0503020204020204" pitchFamily="34" charset="-122"/>
                <a:ea typeface="微软雅黑" panose="020B0503020204020204" pitchFamily="34" charset="-122"/>
                <a:sym typeface="+mn-ea"/>
              </a:rPr>
              <a:t> </a:t>
            </a:r>
            <a:r>
              <a:rPr lang="zh-CN" altLang="en-US" dirty="0">
                <a:solidFill>
                  <a:srgbClr val="C00000"/>
                </a:solidFill>
                <a:latin typeface="微软雅黑" panose="020B0503020204020204" pitchFamily="34" charset="-122"/>
                <a:ea typeface="微软雅黑" panose="020B0503020204020204" pitchFamily="34" charset="-122"/>
                <a:sym typeface="+mn-ea"/>
              </a:rPr>
              <a:t>nogo-P3</a:t>
            </a:r>
            <a:r>
              <a:rPr lang="en-US" altLang="zh-CN" dirty="0">
                <a:solidFill>
                  <a:srgbClr val="C00000"/>
                </a:solidFill>
                <a:latin typeface="微软雅黑" panose="020B0503020204020204" pitchFamily="34" charset="-122"/>
                <a:ea typeface="微软雅黑" panose="020B0503020204020204" pitchFamily="34" charset="-122"/>
                <a:sym typeface="+mn-ea"/>
              </a:rPr>
              <a:t> </a:t>
            </a:r>
            <a:r>
              <a:rPr lang="zh-CN" altLang="en-US" dirty="0">
                <a:solidFill>
                  <a:srgbClr val="C00000"/>
                </a:solidFill>
                <a:latin typeface="微软雅黑" panose="020B0503020204020204" pitchFamily="34" charset="-122"/>
                <a:ea typeface="微软雅黑" panose="020B0503020204020204" pitchFamily="34" charset="-122"/>
                <a:sym typeface="+mn-ea"/>
              </a:rPr>
              <a:t>amplitudes</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 during </a:t>
            </a:r>
            <a:r>
              <a:rPr lang="zh-CN" altLang="en-US" dirty="0">
                <a:solidFill>
                  <a:srgbClr val="C00000"/>
                </a:solidFill>
                <a:latin typeface="微软雅黑" panose="020B0503020204020204" pitchFamily="34" charset="-122"/>
                <a:ea typeface="微软雅黑" panose="020B0503020204020204" pitchFamily="34" charset="-122"/>
                <a:sym typeface="+mn-ea"/>
              </a:rPr>
              <a:t>response inhibition</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zh-CN" altLang="en-US"/>
          </a:p>
        </p:txBody>
      </p:sp>
      <p:sp>
        <p:nvSpPr>
          <p:cNvPr id="43" name="稻壳儿春秋广告/盗版必究        原创来源：http://chn.docer.com/works?userid=199329941#!/work_time"/>
          <p:cNvSpPr>
            <a:spLocks noChangeArrowheads="1"/>
          </p:cNvSpPr>
          <p:nvPr/>
        </p:nvSpPr>
        <p:spPr bwMode="auto">
          <a:xfrm>
            <a:off x="2443480" y="4232275"/>
            <a:ext cx="2304415" cy="1850390"/>
          </a:xfrm>
          <a:prstGeom prst="roundRect">
            <a:avLst/>
          </a:prstGeom>
          <a:noFill/>
          <a:ln w="19050">
            <a:solidFill>
              <a:srgbClr val="005CA2"/>
            </a:solidFill>
          </a:ln>
        </p:spPr>
        <p:txBody>
          <a:bodyPr vert="horz" wrap="square" lIns="91440" tIns="45720" rIns="91440" bIns="45720" numCol="1" anchor="t" anchorCtr="0" compatLnSpc="1"/>
          <a:p>
            <a:endParaRPr lang="en-US">
              <a:solidFill>
                <a:schemeClr val="tx1">
                  <a:lumMod val="75000"/>
                  <a:lumOff val="25000"/>
                </a:schemeClr>
              </a:solidFill>
              <a:latin typeface="微软雅黑" panose="020B0503020204020204" pitchFamily="34" charset="-122"/>
            </a:endParaRPr>
          </a:p>
        </p:txBody>
      </p:sp>
      <p:cxnSp>
        <p:nvCxnSpPr>
          <p:cNvPr id="44" name="直接箭头连接符 43"/>
          <p:cNvCxnSpPr>
            <a:endCxn id="16" idx="2"/>
          </p:cNvCxnSpPr>
          <p:nvPr/>
        </p:nvCxnSpPr>
        <p:spPr>
          <a:xfrm flipV="1">
            <a:off x="4643120" y="2547620"/>
            <a:ext cx="319405" cy="18859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5" name="直接箭头连接符 44"/>
          <p:cNvCxnSpPr>
            <a:endCxn id="23" idx="2"/>
          </p:cNvCxnSpPr>
          <p:nvPr/>
        </p:nvCxnSpPr>
        <p:spPr>
          <a:xfrm>
            <a:off x="4643120" y="3353435"/>
            <a:ext cx="319405" cy="21971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6" name="直接箭头连接符 45"/>
          <p:cNvCxnSpPr/>
          <p:nvPr/>
        </p:nvCxnSpPr>
        <p:spPr>
          <a:xfrm flipV="1">
            <a:off x="4829810" y="4703445"/>
            <a:ext cx="129540" cy="12954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47" name="直接箭头连接符 46"/>
          <p:cNvCxnSpPr>
            <a:endCxn id="29" idx="2"/>
          </p:cNvCxnSpPr>
          <p:nvPr/>
        </p:nvCxnSpPr>
        <p:spPr>
          <a:xfrm>
            <a:off x="4815205" y="5637530"/>
            <a:ext cx="153035" cy="3556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7165340" y="991870"/>
            <a:ext cx="1737360" cy="336550"/>
          </a:xfrm>
          <a:prstGeom prst="rect">
            <a:avLst/>
          </a:prstGeom>
          <a:solidFill>
            <a:schemeClr val="accent1">
              <a:lumMod val="20000"/>
              <a:lumOff val="80000"/>
            </a:schemeClr>
          </a:solidFill>
          <a:ln>
            <a:solidFill>
              <a:schemeClr val="accent1">
                <a:lumMod val="20000"/>
                <a:lumOff val="80000"/>
              </a:schemeClr>
            </a:solidFill>
          </a:ln>
        </p:spPr>
        <p:txBody>
          <a:bodyPr wrap="square" rtlCol="0">
            <a:noAutofit/>
          </a:bodyPr>
          <a:p>
            <a:pPr algn="l">
              <a:buClrTx/>
              <a:buSzTx/>
              <a:buFontTx/>
            </a:pPr>
            <a:r>
              <a:rPr lang="en-US" altLang="zh-CN" sz="2000" dirty="0">
                <a:solidFill>
                  <a:srgbClr val="C00000"/>
                </a:solidFill>
                <a:latin typeface="微软雅黑" panose="020B0503020204020204" pitchFamily="34" charset="-122"/>
                <a:ea typeface="微软雅黑" panose="020B0503020204020204" pitchFamily="34" charset="-122"/>
              </a:rPr>
              <a:t>three factor</a:t>
            </a:r>
            <a:endParaRPr lang="en-US" altLang="zh-CN" sz="2000" dirty="0">
              <a:latin typeface="微软雅黑" panose="020B0503020204020204" pitchFamily="34" charset="-122"/>
              <a:ea typeface="微软雅黑" panose="020B0503020204020204" pitchFamily="34" charset="-122"/>
            </a:endParaRPr>
          </a:p>
        </p:txBody>
      </p:sp>
      <p:sp>
        <p:nvSpPr>
          <p:cNvPr id="3" name="左大括号 2"/>
          <p:cNvSpPr/>
          <p:nvPr/>
        </p:nvSpPr>
        <p:spPr>
          <a:xfrm>
            <a:off x="2113280" y="2840355"/>
            <a:ext cx="205740" cy="255270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5" name="文本框 4"/>
          <p:cNvSpPr txBox="1"/>
          <p:nvPr/>
        </p:nvSpPr>
        <p:spPr>
          <a:xfrm>
            <a:off x="675640" y="6297930"/>
            <a:ext cx="551815" cy="398145"/>
          </a:xfrm>
          <a:prstGeom prst="rect">
            <a:avLst/>
          </a:prstGeom>
          <a:noFill/>
        </p:spPr>
        <p:txBody>
          <a:bodyPr wrap="square" rtlCol="0">
            <a:noAutofit/>
          </a:bodyPr>
          <a:p>
            <a:r>
              <a:rPr lang="zh-CN" altLang="en-US">
                <a:hlinkClick r:id="rId1" action="ppaction://hlinksldjump"/>
              </a:rPr>
              <a:t>H1</a:t>
            </a:r>
            <a:endParaRPr lang="zh-CN" altLang="en-US"/>
          </a:p>
        </p:txBody>
      </p:sp>
      <p:sp>
        <p:nvSpPr>
          <p:cNvPr id="6" name="文本框 5"/>
          <p:cNvSpPr txBox="1"/>
          <p:nvPr/>
        </p:nvSpPr>
        <p:spPr>
          <a:xfrm>
            <a:off x="1285240" y="6300470"/>
            <a:ext cx="551815" cy="322580"/>
          </a:xfrm>
          <a:prstGeom prst="rect">
            <a:avLst/>
          </a:prstGeom>
          <a:noFill/>
        </p:spPr>
        <p:txBody>
          <a:bodyPr wrap="square" rtlCol="0">
            <a:noAutofit/>
          </a:bodyPr>
          <a:p>
            <a:r>
              <a:rPr lang="zh-CN" altLang="en-US">
                <a:hlinkClick r:id="rId2" action="ppaction://hlinksldjump"/>
              </a:rPr>
              <a:t>H2</a:t>
            </a:r>
            <a:endParaRPr lang="zh-CN" altLang="en-US"/>
          </a:p>
        </p:txBody>
      </p:sp>
      <p:sp>
        <p:nvSpPr>
          <p:cNvPr id="7" name="文本框 6"/>
          <p:cNvSpPr txBox="1"/>
          <p:nvPr/>
        </p:nvSpPr>
        <p:spPr>
          <a:xfrm>
            <a:off x="2642870" y="6297930"/>
            <a:ext cx="431165" cy="325120"/>
          </a:xfrm>
          <a:prstGeom prst="rect">
            <a:avLst/>
          </a:prstGeom>
          <a:noFill/>
        </p:spPr>
        <p:txBody>
          <a:bodyPr wrap="square" rtlCol="0">
            <a:noAutofit/>
          </a:bodyPr>
          <a:p>
            <a:r>
              <a:rPr lang="zh-CN" altLang="en-US">
                <a:hlinkClick r:id="rId3" action="ppaction://hlinksldjump"/>
              </a:rPr>
              <a:t>H3</a:t>
            </a:r>
            <a:endParaRPr lang="en-US" altLang="zh-CN"/>
          </a:p>
        </p:txBody>
      </p:sp>
      <p:sp>
        <p:nvSpPr>
          <p:cNvPr id="9" name="文本框 8"/>
          <p:cNvSpPr txBox="1"/>
          <p:nvPr/>
        </p:nvSpPr>
        <p:spPr>
          <a:xfrm>
            <a:off x="3984625" y="6297930"/>
            <a:ext cx="423545" cy="325120"/>
          </a:xfrm>
          <a:prstGeom prst="rect">
            <a:avLst/>
          </a:prstGeom>
          <a:noFill/>
        </p:spPr>
        <p:txBody>
          <a:bodyPr wrap="square" rtlCol="0">
            <a:noAutofit/>
          </a:bodyPr>
          <a:p>
            <a:r>
              <a:rPr lang="zh-CN" altLang="en-US">
                <a:hlinkClick r:id="rId4" action="ppaction://hlinksldjump"/>
              </a:rPr>
              <a:t>H4</a:t>
            </a:r>
            <a:endParaRPr lang="zh-CN" altLang="en-US"/>
          </a:p>
        </p:txBody>
      </p:sp>
      <p:sp>
        <p:nvSpPr>
          <p:cNvPr id="11" name="文本框 10"/>
          <p:cNvSpPr txBox="1"/>
          <p:nvPr/>
        </p:nvSpPr>
        <p:spPr>
          <a:xfrm>
            <a:off x="1777365" y="6297930"/>
            <a:ext cx="866140" cy="322580"/>
          </a:xfrm>
          <a:prstGeom prst="rect">
            <a:avLst/>
          </a:prstGeom>
          <a:noFill/>
        </p:spPr>
        <p:txBody>
          <a:bodyPr wrap="square" rtlCol="0">
            <a:noAutofit/>
          </a:bodyPr>
          <a:p>
            <a:r>
              <a:rPr lang="zh-CN" altLang="en-US">
                <a:hlinkClick r:id="rId5" action="ppaction://hlinksldjump"/>
              </a:rPr>
              <a:t>H2 GO</a:t>
            </a:r>
            <a:endParaRPr lang="zh-CN" altLang="en-US"/>
          </a:p>
        </p:txBody>
      </p:sp>
      <p:sp>
        <p:nvSpPr>
          <p:cNvPr id="13" name="文本框 12"/>
          <p:cNvSpPr txBox="1"/>
          <p:nvPr/>
        </p:nvSpPr>
        <p:spPr>
          <a:xfrm>
            <a:off x="3176905" y="6300470"/>
            <a:ext cx="1096010" cy="322580"/>
          </a:xfrm>
          <a:prstGeom prst="rect">
            <a:avLst/>
          </a:prstGeom>
          <a:noFill/>
        </p:spPr>
        <p:txBody>
          <a:bodyPr wrap="square" rtlCol="0">
            <a:noAutofit/>
          </a:bodyPr>
          <a:p>
            <a:r>
              <a:rPr lang="zh-CN" altLang="en-US">
                <a:hlinkClick r:id="rId6" action="ppaction://hlinksldjump"/>
              </a:rPr>
              <a:t>H3 P3</a:t>
            </a:r>
            <a:endParaRPr lang="zh-CN" altLang="en-US"/>
          </a:p>
        </p:txBody>
      </p:sp>
      <p:sp>
        <p:nvSpPr>
          <p:cNvPr id="14" name="文本框 13"/>
          <p:cNvSpPr txBox="1"/>
          <p:nvPr/>
        </p:nvSpPr>
        <p:spPr>
          <a:xfrm>
            <a:off x="4544695" y="6296025"/>
            <a:ext cx="901700" cy="389255"/>
          </a:xfrm>
          <a:prstGeom prst="rect">
            <a:avLst/>
          </a:prstGeom>
          <a:noFill/>
        </p:spPr>
        <p:txBody>
          <a:bodyPr wrap="square" rtlCol="0">
            <a:noAutofit/>
          </a:bodyPr>
          <a:p>
            <a:r>
              <a:rPr lang="zh-CN" altLang="en-US">
                <a:hlinkClick r:id="rId7" action="ppaction://hlinksldjump"/>
              </a:rPr>
              <a:t>H4 P3</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a:off x="5211745" y="0"/>
            <a:ext cx="6980255" cy="685800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1" name="稻壳儿春秋广告/盗版必究        原创来源：http://chn.docer.com/works?userid=199329941#!/work_time"/>
          <p:cNvSpPr/>
          <p:nvPr/>
        </p:nvSpPr>
        <p:spPr>
          <a:xfrm>
            <a:off x="4908277" y="4917543"/>
            <a:ext cx="606935" cy="1940457"/>
          </a:xfrm>
          <a:custGeom>
            <a:avLst/>
            <a:gdLst>
              <a:gd name="connsiteX0" fmla="*/ 683972 w 1367944"/>
              <a:gd name="connsiteY0" fmla="*/ 0 h 4373510"/>
              <a:gd name="connsiteX1" fmla="*/ 1367944 w 1367944"/>
              <a:gd name="connsiteY1" fmla="*/ 278627 h 4373510"/>
              <a:gd name="connsiteX2" fmla="*/ 1367944 w 1367944"/>
              <a:gd name="connsiteY2" fmla="*/ 1469537 h 4373510"/>
              <a:gd name="connsiteX3" fmla="*/ 1367944 w 1367944"/>
              <a:gd name="connsiteY3" fmla="*/ 1469538 h 4373510"/>
              <a:gd name="connsiteX4" fmla="*/ 1367944 w 1367944"/>
              <a:gd name="connsiteY4" fmla="*/ 4373510 h 4373510"/>
              <a:gd name="connsiteX5" fmla="*/ 0 w 1367944"/>
              <a:gd name="connsiteY5" fmla="*/ 4373510 h 4373510"/>
              <a:gd name="connsiteX6" fmla="*/ 0 w 1367944"/>
              <a:gd name="connsiteY6" fmla="*/ 1469538 h 4373510"/>
              <a:gd name="connsiteX7" fmla="*/ 0 w 1367944"/>
              <a:gd name="connsiteY7" fmla="*/ 1469537 h 4373510"/>
              <a:gd name="connsiteX8" fmla="*/ 0 w 1367944"/>
              <a:gd name="connsiteY8" fmla="*/ 278627 h 43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44" h="4373510">
                <a:moveTo>
                  <a:pt x="683972" y="0"/>
                </a:moveTo>
                <a:lnTo>
                  <a:pt x="1367944" y="278627"/>
                </a:lnTo>
                <a:lnTo>
                  <a:pt x="1367944" y="1469537"/>
                </a:lnTo>
                <a:lnTo>
                  <a:pt x="1367944" y="1469538"/>
                </a:lnTo>
                <a:lnTo>
                  <a:pt x="1367944" y="4373510"/>
                </a:lnTo>
                <a:lnTo>
                  <a:pt x="0" y="4373510"/>
                </a:lnTo>
                <a:lnTo>
                  <a:pt x="0" y="1469538"/>
                </a:lnTo>
                <a:lnTo>
                  <a:pt x="0" y="1469537"/>
                </a:lnTo>
                <a:lnTo>
                  <a:pt x="0" y="27862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稻壳儿春秋广告/盗版必究        原创来源：http://chn.docer.com/works?userid=199329941#!/work_time"/>
          <p:cNvSpPr/>
          <p:nvPr/>
        </p:nvSpPr>
        <p:spPr>
          <a:xfrm flipV="1">
            <a:off x="4908277" y="0"/>
            <a:ext cx="606935" cy="1940457"/>
          </a:xfrm>
          <a:custGeom>
            <a:avLst/>
            <a:gdLst>
              <a:gd name="connsiteX0" fmla="*/ 683972 w 1367944"/>
              <a:gd name="connsiteY0" fmla="*/ 0 h 4373510"/>
              <a:gd name="connsiteX1" fmla="*/ 1367944 w 1367944"/>
              <a:gd name="connsiteY1" fmla="*/ 278627 h 4373510"/>
              <a:gd name="connsiteX2" fmla="*/ 1367944 w 1367944"/>
              <a:gd name="connsiteY2" fmla="*/ 1469537 h 4373510"/>
              <a:gd name="connsiteX3" fmla="*/ 1367944 w 1367944"/>
              <a:gd name="connsiteY3" fmla="*/ 1469538 h 4373510"/>
              <a:gd name="connsiteX4" fmla="*/ 1367944 w 1367944"/>
              <a:gd name="connsiteY4" fmla="*/ 4373510 h 4373510"/>
              <a:gd name="connsiteX5" fmla="*/ 0 w 1367944"/>
              <a:gd name="connsiteY5" fmla="*/ 4373510 h 4373510"/>
              <a:gd name="connsiteX6" fmla="*/ 0 w 1367944"/>
              <a:gd name="connsiteY6" fmla="*/ 1469538 h 4373510"/>
              <a:gd name="connsiteX7" fmla="*/ 0 w 1367944"/>
              <a:gd name="connsiteY7" fmla="*/ 1469537 h 4373510"/>
              <a:gd name="connsiteX8" fmla="*/ 0 w 1367944"/>
              <a:gd name="connsiteY8" fmla="*/ 278627 h 43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44" h="4373510">
                <a:moveTo>
                  <a:pt x="683972" y="0"/>
                </a:moveTo>
                <a:lnTo>
                  <a:pt x="1367944" y="278627"/>
                </a:lnTo>
                <a:lnTo>
                  <a:pt x="1367944" y="1469537"/>
                </a:lnTo>
                <a:lnTo>
                  <a:pt x="1367944" y="1469538"/>
                </a:lnTo>
                <a:lnTo>
                  <a:pt x="1367944" y="4373510"/>
                </a:lnTo>
                <a:lnTo>
                  <a:pt x="0" y="4373510"/>
                </a:lnTo>
                <a:lnTo>
                  <a:pt x="0" y="1469538"/>
                </a:lnTo>
                <a:lnTo>
                  <a:pt x="0" y="1469537"/>
                </a:lnTo>
                <a:lnTo>
                  <a:pt x="0" y="27862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稻壳儿春秋广告/盗版必究        原创来源：http://chn.docer.com/works?userid=199329941#!/work_time"/>
          <p:cNvSpPr txBox="1"/>
          <p:nvPr/>
        </p:nvSpPr>
        <p:spPr>
          <a:xfrm>
            <a:off x="1286956" y="3734089"/>
            <a:ext cx="3545903" cy="953135"/>
          </a:xfrm>
          <a:prstGeom prst="rect">
            <a:avLst/>
          </a:prstGeom>
          <a:noFill/>
        </p:spPr>
        <p:txBody>
          <a:bodyPr wrap="square" rtlCol="0">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Materials and Methods</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稻壳儿春秋广告/盗版必究        原创来源：http://chn.docer.com/works?userid=199329941#!/work_time"/>
          <p:cNvSpPr txBox="1"/>
          <p:nvPr/>
        </p:nvSpPr>
        <p:spPr>
          <a:xfrm>
            <a:off x="1286956" y="2934480"/>
            <a:ext cx="3545903" cy="830997"/>
          </a:xfrm>
          <a:prstGeom prst="rect">
            <a:avLst/>
          </a:prstGeom>
          <a:noFill/>
        </p:spPr>
        <p:txBody>
          <a:bodyPr wrap="square" rtlCol="0">
            <a:spAutoFit/>
          </a:bodyPr>
          <a:lstStyle/>
          <a:p>
            <a:r>
              <a:rPr lang="en-US" altLang="zh-CN" sz="4800" b="1" dirty="0">
                <a:solidFill>
                  <a:srgbClr val="005CA2"/>
                </a:solidFill>
                <a:latin typeface="微软雅黑" panose="020B0503020204020204" pitchFamily="34" charset="-122"/>
                <a:ea typeface="微软雅黑" panose="020B0503020204020204" pitchFamily="34" charset="-122"/>
              </a:rPr>
              <a:t>PART 02</a:t>
            </a:r>
            <a:endParaRPr lang="zh-CN" altLang="en-US" sz="4800" b="1" dirty="0">
              <a:solidFill>
                <a:srgbClr val="005CA2"/>
              </a:solidFill>
              <a:latin typeface="微软雅黑" panose="020B0503020204020204" pitchFamily="34" charset="-122"/>
              <a:ea typeface="微软雅黑" panose="020B0503020204020204" pitchFamily="34" charset="-122"/>
            </a:endParaRPr>
          </a:p>
        </p:txBody>
      </p:sp>
      <p:sp>
        <p:nvSpPr>
          <p:cNvPr id="57" name="稻壳儿春秋广告/盗版必究        原创来源：http://chn.docer.com/works?userid=199329941#!/work_time"/>
          <p:cNvSpPr>
            <a:spLocks noEditPoints="1"/>
          </p:cNvSpPr>
          <p:nvPr/>
        </p:nvSpPr>
        <p:spPr bwMode="auto">
          <a:xfrm>
            <a:off x="1446408" y="2355081"/>
            <a:ext cx="522288" cy="523875"/>
          </a:xfrm>
          <a:custGeom>
            <a:avLst/>
            <a:gdLst>
              <a:gd name="T0" fmla="*/ 85 w 252"/>
              <a:gd name="T1" fmla="*/ 167 h 252"/>
              <a:gd name="T2" fmla="*/ 118 w 252"/>
              <a:gd name="T3" fmla="*/ 167 h 252"/>
              <a:gd name="T4" fmla="*/ 196 w 252"/>
              <a:gd name="T5" fmla="*/ 89 h 252"/>
              <a:gd name="T6" fmla="*/ 163 w 252"/>
              <a:gd name="T7" fmla="*/ 56 h 252"/>
              <a:gd name="T8" fmla="*/ 85 w 252"/>
              <a:gd name="T9" fmla="*/ 134 h 252"/>
              <a:gd name="T10" fmla="*/ 85 w 252"/>
              <a:gd name="T11" fmla="*/ 167 h 252"/>
              <a:gd name="T12" fmla="*/ 141 w 252"/>
              <a:gd name="T13" fmla="*/ 33 h 252"/>
              <a:gd name="T14" fmla="*/ 107 w 252"/>
              <a:gd name="T15" fmla="*/ 0 h 252"/>
              <a:gd name="T16" fmla="*/ 29 w 252"/>
              <a:gd name="T17" fmla="*/ 78 h 252"/>
              <a:gd name="T18" fmla="*/ 29 w 252"/>
              <a:gd name="T19" fmla="*/ 111 h 252"/>
              <a:gd name="T20" fmla="*/ 63 w 252"/>
              <a:gd name="T21" fmla="*/ 111 h 252"/>
              <a:gd name="T22" fmla="*/ 141 w 252"/>
              <a:gd name="T23" fmla="*/ 33 h 252"/>
              <a:gd name="T24" fmla="*/ 121 w 252"/>
              <a:gd name="T25" fmla="*/ 217 h 252"/>
              <a:gd name="T26" fmla="*/ 77 w 252"/>
              <a:gd name="T27" fmla="*/ 224 h 252"/>
              <a:gd name="T28" fmla="*/ 67 w 252"/>
              <a:gd name="T29" fmla="*/ 185 h 252"/>
              <a:gd name="T30" fmla="*/ 28 w 252"/>
              <a:gd name="T31" fmla="*/ 175 h 252"/>
              <a:gd name="T32" fmla="*/ 35 w 252"/>
              <a:gd name="T33" fmla="*/ 131 h 252"/>
              <a:gd name="T34" fmla="*/ 21 w 252"/>
              <a:gd name="T35" fmla="*/ 118 h 252"/>
              <a:gd name="T36" fmla="*/ 0 w 252"/>
              <a:gd name="T37" fmla="*/ 252 h 252"/>
              <a:gd name="T38" fmla="*/ 134 w 252"/>
              <a:gd name="T39" fmla="*/ 231 h 252"/>
              <a:gd name="T40" fmla="*/ 134 w 252"/>
              <a:gd name="T41" fmla="*/ 231 h 252"/>
              <a:gd name="T42" fmla="*/ 121 w 252"/>
              <a:gd name="T43" fmla="*/ 217 h 252"/>
              <a:gd name="T44" fmla="*/ 252 w 252"/>
              <a:gd name="T45" fmla="*/ 145 h 252"/>
              <a:gd name="T46" fmla="*/ 219 w 252"/>
              <a:gd name="T47" fmla="*/ 111 h 252"/>
              <a:gd name="T48" fmla="*/ 141 w 252"/>
              <a:gd name="T49" fmla="*/ 189 h 252"/>
              <a:gd name="T50" fmla="*/ 141 w 252"/>
              <a:gd name="T51" fmla="*/ 190 h 252"/>
              <a:gd name="T52" fmla="*/ 141 w 252"/>
              <a:gd name="T53" fmla="*/ 224 h 252"/>
              <a:gd name="T54" fmla="*/ 175 w 252"/>
              <a:gd name="T55" fmla="*/ 224 h 252"/>
              <a:gd name="T56" fmla="*/ 174 w 252"/>
              <a:gd name="T57" fmla="*/ 223 h 252"/>
              <a:gd name="T58" fmla="*/ 252 w 252"/>
              <a:gd name="T59" fmla="*/ 14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2" h="252">
                <a:moveTo>
                  <a:pt x="85" y="167"/>
                </a:moveTo>
                <a:cubicBezTo>
                  <a:pt x="118" y="167"/>
                  <a:pt x="118" y="167"/>
                  <a:pt x="118" y="167"/>
                </a:cubicBezTo>
                <a:cubicBezTo>
                  <a:pt x="196" y="89"/>
                  <a:pt x="196" y="89"/>
                  <a:pt x="196" y="89"/>
                </a:cubicBezTo>
                <a:cubicBezTo>
                  <a:pt x="163" y="56"/>
                  <a:pt x="163" y="56"/>
                  <a:pt x="163" y="56"/>
                </a:cubicBezTo>
                <a:cubicBezTo>
                  <a:pt x="85" y="134"/>
                  <a:pt x="85" y="134"/>
                  <a:pt x="85" y="134"/>
                </a:cubicBezTo>
                <a:lnTo>
                  <a:pt x="85" y="167"/>
                </a:lnTo>
                <a:close/>
                <a:moveTo>
                  <a:pt x="141" y="33"/>
                </a:moveTo>
                <a:cubicBezTo>
                  <a:pt x="107" y="0"/>
                  <a:pt x="107" y="0"/>
                  <a:pt x="107" y="0"/>
                </a:cubicBezTo>
                <a:cubicBezTo>
                  <a:pt x="29" y="78"/>
                  <a:pt x="29" y="78"/>
                  <a:pt x="29" y="78"/>
                </a:cubicBezTo>
                <a:cubicBezTo>
                  <a:pt x="29" y="111"/>
                  <a:pt x="29" y="111"/>
                  <a:pt x="29" y="111"/>
                </a:cubicBezTo>
                <a:cubicBezTo>
                  <a:pt x="63" y="111"/>
                  <a:pt x="63" y="111"/>
                  <a:pt x="63" y="111"/>
                </a:cubicBezTo>
                <a:lnTo>
                  <a:pt x="141" y="33"/>
                </a:lnTo>
                <a:close/>
                <a:moveTo>
                  <a:pt x="121" y="217"/>
                </a:moveTo>
                <a:cubicBezTo>
                  <a:pt x="77" y="224"/>
                  <a:pt x="77" y="224"/>
                  <a:pt x="77" y="224"/>
                </a:cubicBezTo>
                <a:cubicBezTo>
                  <a:pt x="81" y="210"/>
                  <a:pt x="77" y="196"/>
                  <a:pt x="67" y="185"/>
                </a:cubicBezTo>
                <a:cubicBezTo>
                  <a:pt x="56" y="175"/>
                  <a:pt x="42" y="171"/>
                  <a:pt x="28" y="175"/>
                </a:cubicBezTo>
                <a:cubicBezTo>
                  <a:pt x="35" y="131"/>
                  <a:pt x="35" y="131"/>
                  <a:pt x="35" y="131"/>
                </a:cubicBezTo>
                <a:cubicBezTo>
                  <a:pt x="21" y="118"/>
                  <a:pt x="21" y="118"/>
                  <a:pt x="21" y="118"/>
                </a:cubicBezTo>
                <a:cubicBezTo>
                  <a:pt x="0" y="252"/>
                  <a:pt x="0" y="252"/>
                  <a:pt x="0" y="252"/>
                </a:cubicBezTo>
                <a:cubicBezTo>
                  <a:pt x="134" y="231"/>
                  <a:pt x="134" y="231"/>
                  <a:pt x="134" y="231"/>
                </a:cubicBezTo>
                <a:cubicBezTo>
                  <a:pt x="134" y="231"/>
                  <a:pt x="134" y="231"/>
                  <a:pt x="134" y="231"/>
                </a:cubicBezTo>
                <a:lnTo>
                  <a:pt x="121" y="217"/>
                </a:lnTo>
                <a:close/>
                <a:moveTo>
                  <a:pt x="252" y="145"/>
                </a:moveTo>
                <a:cubicBezTo>
                  <a:pt x="219" y="111"/>
                  <a:pt x="219" y="111"/>
                  <a:pt x="219" y="111"/>
                </a:cubicBezTo>
                <a:cubicBezTo>
                  <a:pt x="141" y="189"/>
                  <a:pt x="141" y="189"/>
                  <a:pt x="141" y="189"/>
                </a:cubicBezTo>
                <a:cubicBezTo>
                  <a:pt x="141" y="190"/>
                  <a:pt x="141" y="190"/>
                  <a:pt x="141" y="190"/>
                </a:cubicBezTo>
                <a:cubicBezTo>
                  <a:pt x="141" y="224"/>
                  <a:pt x="141" y="224"/>
                  <a:pt x="141" y="224"/>
                </a:cubicBezTo>
                <a:cubicBezTo>
                  <a:pt x="175" y="224"/>
                  <a:pt x="175" y="224"/>
                  <a:pt x="175" y="224"/>
                </a:cubicBezTo>
                <a:cubicBezTo>
                  <a:pt x="174" y="223"/>
                  <a:pt x="174" y="223"/>
                  <a:pt x="174" y="223"/>
                </a:cubicBezTo>
                <a:lnTo>
                  <a:pt x="252" y="145"/>
                </a:ln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稻壳儿春秋广告/盗版必究        原创来源：http://chn.docer.com/works?userid=199329941#!/work_time"/>
          <p:cNvSpPr txBox="1"/>
          <p:nvPr/>
        </p:nvSpPr>
        <p:spPr>
          <a:xfrm>
            <a:off x="6297135" y="1554248"/>
            <a:ext cx="2812415" cy="460375"/>
          </a:xfrm>
          <a:prstGeom prst="rect">
            <a:avLst/>
          </a:prstGeom>
          <a:noFill/>
        </p:spPr>
        <p:txBody>
          <a:bodyPr wrap="none" rtlCol="0">
            <a:spAutoFit/>
          </a:bodyPr>
          <a:lstStyle/>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2.1. Participants</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9" name="稻壳儿春秋广告/盗版必究        原创来源：http://chn.docer.com/works?userid=199329941#!/work_time"/>
          <p:cNvSpPr txBox="1"/>
          <p:nvPr/>
        </p:nvSpPr>
        <p:spPr>
          <a:xfrm>
            <a:off x="6297135" y="2244398"/>
            <a:ext cx="4194810" cy="460375"/>
          </a:xfrm>
          <a:prstGeom prst="rect">
            <a:avLst/>
          </a:prstGeom>
          <a:noFill/>
        </p:spPr>
        <p:txBody>
          <a:bodyPr wrap="none" rtlCol="0">
            <a:spAutoFit/>
          </a:bodyPr>
          <a:lstStyle/>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2.2. Procedure and Tasks</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0" name="稻壳儿春秋广告/盗版必究        原创来源：http://chn.docer.com/works?userid=199329941#!/work_time"/>
          <p:cNvSpPr txBox="1"/>
          <p:nvPr/>
        </p:nvSpPr>
        <p:spPr>
          <a:xfrm>
            <a:off x="6297134" y="2934445"/>
            <a:ext cx="4431030" cy="460375"/>
          </a:xfrm>
          <a:prstGeom prst="rect">
            <a:avLst/>
          </a:prstGeom>
          <a:noFill/>
        </p:spPr>
        <p:txBody>
          <a:bodyPr wrap="none" rtlCol="0">
            <a:spAutoFit/>
          </a:bodyPr>
          <a:lstStyle/>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2.3. Experimental Materials</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稻壳儿春秋广告/盗版必究        原创来源：http://chn.docer.com/works?userid=199329941#!/work_time"/>
          <p:cNvSpPr txBox="1"/>
          <p:nvPr/>
        </p:nvSpPr>
        <p:spPr>
          <a:xfrm>
            <a:off x="6297295" y="3722370"/>
            <a:ext cx="5895340" cy="829945"/>
          </a:xfrm>
          <a:prstGeom prst="rect">
            <a:avLst/>
          </a:prstGeom>
          <a:noFill/>
        </p:spPr>
        <p:txBody>
          <a:bodyPr wrap="square" rtlCol="0">
            <a:spAutoFit/>
          </a:bodyPr>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2.4. Electrophysiological Recording and Preprocessing</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稻壳儿春秋广告/盗版必究        原创来源：http://chn.docer.com/works?userid=199329941#!/work_time"/>
          <p:cNvSpPr txBox="1"/>
          <p:nvPr/>
        </p:nvSpPr>
        <p:spPr>
          <a:xfrm>
            <a:off x="6297134" y="4687045"/>
            <a:ext cx="3792220" cy="460375"/>
          </a:xfrm>
          <a:prstGeom prst="rect">
            <a:avLst/>
          </a:prstGeom>
          <a:noFill/>
        </p:spPr>
        <p:txBody>
          <a:bodyPr wrap="none" rtlCol="0">
            <a:spAutoFit/>
          </a:bodyPr>
          <a:lstStyle/>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2.5. Statistical Analysis</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913380" cy="521970"/>
          </a:xfrm>
          <a:prstGeom prst="rect">
            <a:avLst/>
          </a:prstGeom>
          <a:noFill/>
        </p:spPr>
        <p:txBody>
          <a:bodyPr wrap="none" rtlCol="0">
            <a:spAutoFit/>
          </a:bodyPr>
          <a:lstStyle/>
          <a:p>
            <a:r>
              <a:rPr lang="en-US" altLang="zh-CN" sz="2800" dirty="0">
                <a:solidFill>
                  <a:srgbClr val="005CA2"/>
                </a:solidFill>
                <a:latin typeface="微软雅黑" panose="020B0503020204020204" pitchFamily="34" charset="-122"/>
                <a:ea typeface="微软雅黑" panose="020B0503020204020204" pitchFamily="34" charset="-122"/>
              </a:rPr>
              <a:t>2.1. Participants</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20" name="稻壳儿春秋广告/盗版必究        原创来源：http://chn.docer.com/works?userid=199329941#!/work_time"/>
          <p:cNvSpPr/>
          <p:nvPr/>
        </p:nvSpPr>
        <p:spPr>
          <a:xfrm>
            <a:off x="4497573" y="1"/>
            <a:ext cx="7694428" cy="6858000"/>
          </a:xfrm>
          <a:prstGeom prst="rect">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稻壳儿春秋广告/盗版必究        原创来源：http://chn.docer.com/works?userid=199329941#!/work_time"/>
          <p:cNvSpPr/>
          <p:nvPr/>
        </p:nvSpPr>
        <p:spPr>
          <a:xfrm>
            <a:off x="4497573" y="1"/>
            <a:ext cx="7694428" cy="6858000"/>
          </a:xfrm>
          <a:prstGeom prst="rect">
            <a:avLst/>
          </a:prstGeom>
          <a:gradFill>
            <a:gsLst>
              <a:gs pos="0">
                <a:srgbClr val="005CA2">
                  <a:alpha val="60000"/>
                </a:srgbClr>
              </a:gs>
              <a:gs pos="100000">
                <a:srgbClr val="005CA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稻壳儿春秋广告/盗版必究        原创来源：http://chn.docer.com/works?userid=199329941#!/work_time"/>
          <p:cNvSpPr txBox="1"/>
          <p:nvPr/>
        </p:nvSpPr>
        <p:spPr>
          <a:xfrm>
            <a:off x="330200" y="1914525"/>
            <a:ext cx="4003675" cy="2971800"/>
          </a:xfrm>
          <a:prstGeom prst="rect">
            <a:avLst/>
          </a:prstGeom>
          <a:noFill/>
          <a:effectLst/>
        </p:spPr>
        <p:txBody>
          <a:bodyPr wrap="square" rtlCol="0">
            <a:spAutoFit/>
          </a:bodyPr>
          <a:lstStyle/>
          <a:p>
            <a:pPr marL="171450" indent="-171450">
              <a:lnSpc>
                <a:spcPct val="130000"/>
              </a:lnSpc>
              <a:buFont typeface="Arial" panose="020B0604020202090204" pitchFamily="34" charset="0"/>
              <a:buChar char="•"/>
            </a:pP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Online Questionnaire</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 the Internet Addiction Test (IAT)</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
            </a:pP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the Internet Game Disorder Questionnaire (IGD)</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
            </a:pPr>
            <a:r>
              <a:rPr lang="en-US" altLang="zh-CN" sz="2000" dirty="0">
                <a:solidFill>
                  <a:srgbClr val="C00000"/>
                </a:solidFill>
                <a:latin typeface="微软雅黑" panose="020B0503020204020204" pitchFamily="34" charset="-122"/>
                <a:ea typeface="微软雅黑" panose="020B0503020204020204" pitchFamily="34" charset="-122"/>
              </a:rPr>
              <a:t>a self-prepared online basic information questionnaire</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29" name="稻壳儿春秋广告/盗版必究        原创来源：http://chn.docer.com/works?userid=199329941#!/work_time"/>
          <p:cNvSpPr txBox="1"/>
          <p:nvPr/>
        </p:nvSpPr>
        <p:spPr>
          <a:xfrm>
            <a:off x="643890" y="5262245"/>
            <a:ext cx="2773680" cy="1170305"/>
          </a:xfrm>
          <a:prstGeom prst="rect">
            <a:avLst/>
          </a:prstGeom>
          <a:solidFill>
            <a:schemeClr val="accent5">
              <a:lumMod val="20000"/>
              <a:lumOff val="80000"/>
            </a:schemeClr>
          </a:solidFill>
          <a:ln>
            <a:solidFill>
              <a:schemeClr val="accent1">
                <a:lumMod val="20000"/>
                <a:lumOff val="80000"/>
              </a:schemeClr>
            </a:solidFill>
          </a:ln>
          <a:effectLst/>
        </p:spPr>
        <p:txBody>
          <a:bodyPr wrap="square" rtlCol="0">
            <a:spAutoFit/>
          </a:bodyPr>
          <a:lstStyle/>
          <a:p>
            <a:pPr marL="171450" indent="-171450">
              <a:lnSpc>
                <a:spcPct val="130000"/>
              </a:lnSpc>
              <a:buFont typeface="Arial" panose="020B0604020202090204" pitchFamily="34" charset="0"/>
              <a:buChar char="•"/>
            </a:pPr>
            <a:r>
              <a:rPr lang="en-US" altLang="zh-CN" dirty="0">
                <a:solidFill>
                  <a:schemeClr val="tx1">
                    <a:lumMod val="85000"/>
                    <a:lumOff val="15000"/>
                  </a:schemeClr>
                </a:solidFill>
                <a:uFillTx/>
                <a:latin typeface="微软雅黑" panose="020B0503020204020204" pitchFamily="34" charset="-122"/>
                <a:ea typeface="微软雅黑" panose="020B0503020204020204" pitchFamily="34" charset="-122"/>
              </a:rPr>
              <a:t>normal </a:t>
            </a:r>
            <a:r>
              <a:rPr lang="en-US" altLang="zh-CN" dirty="0">
                <a:solidFill>
                  <a:srgbClr val="C00000"/>
                </a:solidFill>
                <a:uFillTx/>
                <a:latin typeface="微软雅黑" panose="020B0503020204020204" pitchFamily="34" charset="-122"/>
                <a:ea typeface="微软雅黑" panose="020B0503020204020204" pitchFamily="34" charset="-122"/>
              </a:rPr>
              <a:t>vision</a:t>
            </a:r>
            <a:r>
              <a:rPr lang="en-US" altLang="zh-CN" dirty="0">
                <a:solidFill>
                  <a:schemeClr val="tx1">
                    <a:lumMod val="85000"/>
                    <a:lumOff val="15000"/>
                  </a:schemeClr>
                </a:solidFill>
                <a:uFillTx/>
                <a:latin typeface="微软雅黑" panose="020B0503020204020204" pitchFamily="34" charset="-122"/>
                <a:ea typeface="微软雅黑" panose="020B0503020204020204" pitchFamily="34" charset="-122"/>
              </a:rPr>
              <a:t> or corrected vision and were </a:t>
            </a:r>
            <a:r>
              <a:rPr lang="en-US" altLang="zh-CN" dirty="0">
                <a:solidFill>
                  <a:srgbClr val="C00000"/>
                </a:solidFill>
                <a:uFillTx/>
                <a:latin typeface="微软雅黑" panose="020B0503020204020204" pitchFamily="34" charset="-122"/>
                <a:ea typeface="微软雅黑" panose="020B0503020204020204" pitchFamily="34" charset="-122"/>
              </a:rPr>
              <a:t>right-handed</a:t>
            </a:r>
            <a:endParaRPr lang="en-US" altLang="zh-CN" dirty="0">
              <a:solidFill>
                <a:srgbClr val="C00000"/>
              </a:solidFill>
              <a:uFillTx/>
              <a:latin typeface="微软雅黑" panose="020B0503020204020204" pitchFamily="34" charset="-122"/>
              <a:ea typeface="微软雅黑" panose="020B0503020204020204" pitchFamily="34" charset="-122"/>
            </a:endParaRPr>
          </a:p>
        </p:txBody>
      </p:sp>
      <p:sp>
        <p:nvSpPr>
          <p:cNvPr id="30" name="稻壳儿春秋广告/盗版必究        原创来源：http://chn.docer.com/works?userid=199329941#!/work_time"/>
          <p:cNvSpPr txBox="1"/>
          <p:nvPr/>
        </p:nvSpPr>
        <p:spPr>
          <a:xfrm flipH="1">
            <a:off x="4643120" y="1914525"/>
            <a:ext cx="7038975" cy="420370"/>
          </a:xfrm>
          <a:prstGeom prst="rect">
            <a:avLst/>
          </a:prstGeom>
          <a:noFill/>
        </p:spPr>
        <p:txBody>
          <a:bodyPr wrap="square" rtlCol="0">
            <a:noAutofit/>
          </a:body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sym typeface="+mn-ea"/>
              </a:rPr>
              <a:t>sample size</a:t>
            </a:r>
            <a:r>
              <a:rPr lang="en-US" altLang="zh-CN" sz="2400" dirty="0">
                <a:solidFill>
                  <a:schemeClr val="bg1">
                    <a:lumMod val="95000"/>
                  </a:schemeClr>
                </a:solidFill>
                <a:latin typeface="微软雅黑" panose="020B0503020204020204" pitchFamily="34" charset="-122"/>
                <a:ea typeface="微软雅黑" panose="020B0503020204020204" pitchFamily="34" charset="-122"/>
                <a:sym typeface="+mn-ea"/>
              </a:rPr>
              <a:t>: </a:t>
            </a:r>
            <a:r>
              <a:rPr lang="zh-CN" altLang="en-US" sz="2400" dirty="0">
                <a:solidFill>
                  <a:schemeClr val="bg1">
                    <a:lumMod val="95000"/>
                  </a:schemeClr>
                </a:solidFill>
                <a:latin typeface="微软雅黑" panose="020B0503020204020204" pitchFamily="34" charset="-122"/>
                <a:ea typeface="微软雅黑" panose="020B0503020204020204" pitchFamily="34" charset="-122"/>
                <a:sym typeface="+mn-ea"/>
              </a:rPr>
              <a:t>145 volunteers recruited online</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1" name="稻壳儿春秋广告/盗版必究        原创来源：http://chn.docer.com/works?userid=199329941#!/work_time"/>
          <p:cNvSpPr txBox="1"/>
          <p:nvPr/>
        </p:nvSpPr>
        <p:spPr>
          <a:xfrm flipH="1">
            <a:off x="4643120" y="2334895"/>
            <a:ext cx="7549515" cy="4030980"/>
          </a:xfrm>
          <a:prstGeom prst="rect">
            <a:avLst/>
          </a:prstGeom>
          <a:noFill/>
        </p:spPr>
        <p:txBody>
          <a:bodyPr wrap="square" rtlCol="0">
            <a:spAutoFit/>
          </a:bodyPr>
          <a:lstStyle/>
          <a:p>
            <a:pPr>
              <a:lnSpc>
                <a:spcPct val="200000"/>
              </a:lnSpc>
            </a:pPr>
            <a:r>
              <a:rPr lang="en-US" altLang="zh-CN" sz="2000" dirty="0">
                <a:solidFill>
                  <a:srgbClr val="FFFF00"/>
                </a:solidFill>
                <a:latin typeface="微软雅黑" panose="020B0503020204020204" pitchFamily="34" charset="-122"/>
                <a:ea typeface="微软雅黑" panose="020B0503020204020204" pitchFamily="34" charset="-122"/>
              </a:rPr>
              <a:t>S</a:t>
            </a:r>
            <a:r>
              <a:rPr lang="zh-CN" altLang="en-US" sz="2000" dirty="0">
                <a:solidFill>
                  <a:srgbClr val="FFFF00"/>
                </a:solidFill>
                <a:latin typeface="微软雅黑" panose="020B0503020204020204" pitchFamily="34" charset="-122"/>
                <a:ea typeface="微软雅黑" panose="020B0503020204020204" pitchFamily="34" charset="-122"/>
              </a:rPr>
              <a:t>creening criteria</a:t>
            </a:r>
            <a:r>
              <a:rPr lang="zh-CN" altLang="en-US" dirty="0">
                <a:solidFill>
                  <a:srgbClr val="FFFF00"/>
                </a:solidFill>
                <a:latin typeface="微软雅黑" panose="020B0503020204020204" pitchFamily="34" charset="-122"/>
                <a:ea typeface="微软雅黑" panose="020B0503020204020204" pitchFamily="34" charset="-122"/>
              </a:rPr>
              <a:t>: </a:t>
            </a:r>
            <a:endParaRPr lang="zh-CN" altLang="en-US" dirty="0">
              <a:solidFill>
                <a:srgbClr val="FFFF00"/>
              </a:solidFill>
              <a:latin typeface="微软雅黑" panose="020B0503020204020204" pitchFamily="34" charset="-122"/>
              <a:ea typeface="微软雅黑" panose="020B0503020204020204" pitchFamily="34" charset="-122"/>
            </a:endParaRPr>
          </a:p>
          <a:p>
            <a:pPr>
              <a:lnSpc>
                <a:spcPct val="20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GD group</a:t>
            </a:r>
            <a:r>
              <a:rPr lang="en-US" altLang="zh-CN" dirty="0">
                <a:solidFill>
                  <a:schemeClr val="bg1">
                    <a:lumMod val="95000"/>
                  </a:schemeClr>
                </a:solidFill>
                <a:latin typeface="微软雅黑" panose="020B0503020204020204" pitchFamily="34" charset="-122"/>
                <a:ea typeface="微软雅黑" panose="020B0503020204020204" pitchFamily="34" charset="-122"/>
              </a:rPr>
              <a:t>: </a:t>
            </a:r>
            <a:r>
              <a:rPr lang="zh-CN" altLang="en-US" dirty="0">
                <a:solidFill>
                  <a:schemeClr val="bg1">
                    <a:lumMod val="95000"/>
                  </a:schemeClr>
                </a:solidFill>
                <a:latin typeface="微软雅黑" panose="020B0503020204020204" pitchFamily="34" charset="-122"/>
                <a:ea typeface="微软雅黑" panose="020B0503020204020204" pitchFamily="34" charset="-122"/>
              </a:rPr>
              <a:t>26 participants </a:t>
            </a:r>
            <a:r>
              <a:rPr lang="en-US" altLang="zh-CN" dirty="0">
                <a:solidFill>
                  <a:schemeClr val="bg1">
                    <a:lumMod val="95000"/>
                  </a:schemeClr>
                </a:solidFill>
                <a:latin typeface="微软雅黑" panose="020B0503020204020204" pitchFamily="34" charset="-122"/>
                <a:ea typeface="微软雅黑" panose="020B0503020204020204" pitchFamily="34" charset="-122"/>
              </a:rPr>
              <a:t>(</a:t>
            </a:r>
            <a:r>
              <a:rPr lang="zh-CN" altLang="en-US" dirty="0">
                <a:solidFill>
                  <a:schemeClr val="bg1">
                    <a:lumMod val="95000"/>
                  </a:schemeClr>
                </a:solidFill>
                <a:latin typeface="微软雅黑" panose="020B0503020204020204" pitchFamily="34" charset="-122"/>
                <a:ea typeface="微软雅黑" panose="020B0503020204020204" pitchFamily="34" charset="-122"/>
              </a:rPr>
              <a:t>14 males</a:t>
            </a:r>
            <a:r>
              <a:rPr lang="en-US" altLang="zh-CN" dirty="0">
                <a:solidFill>
                  <a:schemeClr val="bg1">
                    <a:lumMod val="95000"/>
                  </a:schemeClr>
                </a:solidFill>
                <a:latin typeface="微软雅黑" panose="020B0503020204020204" pitchFamily="34" charset="-122"/>
                <a:ea typeface="微软雅黑" panose="020B0503020204020204" pitchFamily="34" charset="-122"/>
              </a:rPr>
              <a:t>) </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200000"/>
              </a:lnSpc>
            </a:pPr>
            <a:r>
              <a:rPr lang="zh-CN" altLang="en-US" dirty="0">
                <a:solidFill>
                  <a:schemeClr val="accent2"/>
                </a:solidFill>
                <a:latin typeface="微软雅黑" panose="020B0503020204020204" pitchFamily="34" charset="-122"/>
                <a:ea typeface="微软雅黑" panose="020B0503020204020204" pitchFamily="34" charset="-122"/>
                <a:sym typeface="+mn-ea"/>
              </a:rPr>
              <a:t> Internet addiction questionnaire</a:t>
            </a:r>
            <a:r>
              <a:rPr lang="en-US" altLang="zh-CN" dirty="0">
                <a:solidFill>
                  <a:schemeClr val="accent2"/>
                </a:solidFill>
                <a:latin typeface="微软雅黑" panose="020B0503020204020204" pitchFamily="34" charset="-122"/>
                <a:ea typeface="微软雅黑" panose="020B0503020204020204" pitchFamily="34" charset="-122"/>
                <a:sym typeface="+mn-ea"/>
              </a:rPr>
              <a:t>: </a:t>
            </a:r>
            <a:r>
              <a:rPr lang="zh-CN" altLang="en-US" dirty="0">
                <a:solidFill>
                  <a:schemeClr val="bg1">
                    <a:lumMod val="95000"/>
                  </a:schemeClr>
                </a:solidFill>
                <a:latin typeface="微软雅黑" panose="020B0503020204020204" pitchFamily="34" charset="-122"/>
                <a:ea typeface="微软雅黑" panose="020B0503020204020204" pitchFamily="34" charset="-122"/>
              </a:rPr>
              <a:t>≥ 50 points ,</a:t>
            </a:r>
            <a:r>
              <a:rPr lang="zh-CN" altLang="en-US" dirty="0">
                <a:solidFill>
                  <a:schemeClr val="accent2"/>
                </a:solidFill>
                <a:latin typeface="微软雅黑" panose="020B0503020204020204" pitchFamily="34" charset="-122"/>
                <a:ea typeface="微软雅黑" panose="020B0503020204020204" pitchFamily="34" charset="-122"/>
                <a:sym typeface="+mn-ea"/>
              </a:rPr>
              <a:t>DSM-5</a:t>
            </a:r>
            <a:r>
              <a:rPr lang="en-US" altLang="zh-CN" dirty="0">
                <a:solidFill>
                  <a:schemeClr val="accent2"/>
                </a:solidFill>
                <a:latin typeface="微软雅黑" panose="020B0503020204020204" pitchFamily="34" charset="-122"/>
                <a:ea typeface="微软雅黑" panose="020B0503020204020204" pitchFamily="34" charset="-122"/>
                <a:sym typeface="+mn-ea"/>
              </a:rPr>
              <a:t>: </a:t>
            </a:r>
            <a:r>
              <a:rPr lang="zh-CN" altLang="en-US" dirty="0">
                <a:solidFill>
                  <a:schemeClr val="bg1">
                    <a:lumMod val="95000"/>
                  </a:schemeClr>
                </a:solidFill>
                <a:latin typeface="微软雅黑" panose="020B0503020204020204" pitchFamily="34" charset="-122"/>
                <a:ea typeface="微软雅黑" panose="020B0503020204020204" pitchFamily="34" charset="-122"/>
              </a:rPr>
              <a:t>≥ 5 criteria</a:t>
            </a:r>
            <a:r>
              <a:rPr lang="en-US" altLang="zh-CN" dirty="0">
                <a:solidFill>
                  <a:schemeClr val="bg1">
                    <a:lumMod val="95000"/>
                  </a:schemeClr>
                </a:solidFill>
                <a:latin typeface="微软雅黑" panose="020B0503020204020204" pitchFamily="34" charset="-122"/>
                <a:ea typeface="微软雅黑" panose="020B0503020204020204" pitchFamily="34" charset="-122"/>
              </a:rPr>
              <a:t>, </a:t>
            </a:r>
            <a:r>
              <a:rPr lang="zh-CN" altLang="en-US" dirty="0">
                <a:solidFill>
                  <a:schemeClr val="bg1">
                    <a:lumMod val="95000"/>
                  </a:schemeClr>
                </a:solidFill>
                <a:latin typeface="微软雅黑" panose="020B0503020204020204" pitchFamily="34" charset="-122"/>
                <a:ea typeface="微软雅黑" panose="020B0503020204020204" pitchFamily="34" charset="-122"/>
              </a:rPr>
              <a:t> and </a:t>
            </a:r>
            <a:r>
              <a:rPr lang="zh-CN" altLang="en-US" dirty="0">
                <a:solidFill>
                  <a:schemeClr val="accent2"/>
                </a:solidFill>
                <a:latin typeface="微软雅黑" panose="020B0503020204020204" pitchFamily="34" charset="-122"/>
                <a:ea typeface="微软雅黑" panose="020B0503020204020204" pitchFamily="34" charset="-122"/>
              </a:rPr>
              <a:t>played games</a:t>
            </a:r>
            <a:r>
              <a:rPr lang="zh-CN" altLang="en-US" dirty="0">
                <a:solidFill>
                  <a:schemeClr val="bg1">
                    <a:lumMod val="95000"/>
                  </a:schemeClr>
                </a:solidFill>
                <a:latin typeface="微软雅黑" panose="020B0503020204020204" pitchFamily="34" charset="-122"/>
                <a:ea typeface="微软雅黑" panose="020B0503020204020204" pitchFamily="34" charset="-122"/>
              </a:rPr>
              <a:t> for &gt;14 h per week for &gt;1 year</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a:lnSpc>
                <a:spcPct val="200000"/>
              </a:lnSpc>
            </a:pPr>
            <a:r>
              <a:rPr lang="en-US" altLang="zh-CN" dirty="0">
                <a:solidFill>
                  <a:schemeClr val="bg1">
                    <a:lumMod val="95000"/>
                  </a:schemeClr>
                </a:solidFill>
                <a:latin typeface="微软雅黑" panose="020B0503020204020204" pitchFamily="34" charset="-122"/>
                <a:ea typeface="微软雅黑" panose="020B0503020204020204" pitchFamily="34" charset="-122"/>
              </a:rPr>
              <a:t>Control group: 24 participants (12 males)</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200000"/>
              </a:lnSpc>
            </a:pPr>
            <a:r>
              <a:rPr lang="en-US" altLang="zh-CN" dirty="0">
                <a:solidFill>
                  <a:schemeClr val="accent2"/>
                </a:solidFill>
                <a:latin typeface="微软雅黑" panose="020B0503020204020204" pitchFamily="34" charset="-122"/>
                <a:ea typeface="微软雅黑" panose="020B0503020204020204" pitchFamily="34" charset="-122"/>
                <a:sym typeface="+mn-ea"/>
              </a:rPr>
              <a:t>Internet addiction questionnaire:</a:t>
            </a:r>
            <a:r>
              <a:rPr lang="en-US" altLang="zh-CN" dirty="0">
                <a:solidFill>
                  <a:schemeClr val="bg1">
                    <a:lumMod val="95000"/>
                  </a:schemeClr>
                </a:solidFill>
                <a:latin typeface="微软雅黑" panose="020B0503020204020204" pitchFamily="34" charset="-122"/>
                <a:ea typeface="微软雅黑" panose="020B0503020204020204" pitchFamily="34" charset="-122"/>
              </a:rPr>
              <a:t> &lt;50 points, </a:t>
            </a:r>
            <a:r>
              <a:rPr lang="en-US" altLang="zh-CN" dirty="0">
                <a:solidFill>
                  <a:schemeClr val="accent2"/>
                </a:solidFill>
                <a:latin typeface="微软雅黑" panose="020B0503020204020204" pitchFamily="34" charset="-122"/>
                <a:ea typeface="微软雅黑" panose="020B0503020204020204" pitchFamily="34" charset="-122"/>
                <a:sym typeface="+mn-ea"/>
              </a:rPr>
              <a:t>DSM-5: </a:t>
            </a:r>
            <a:r>
              <a:rPr lang="en-US" altLang="zh-CN" dirty="0">
                <a:solidFill>
                  <a:schemeClr val="bg1">
                    <a:lumMod val="95000"/>
                  </a:schemeClr>
                </a:solidFill>
                <a:latin typeface="微软雅黑" panose="020B0503020204020204" pitchFamily="34" charset="-122"/>
                <a:ea typeface="微软雅黑" panose="020B0503020204020204" pitchFamily="34" charset="-122"/>
              </a:rPr>
              <a:t>≤ 4 criteria, and </a:t>
            </a:r>
            <a:r>
              <a:rPr lang="en-US" altLang="zh-CN" dirty="0">
                <a:solidFill>
                  <a:schemeClr val="accent2"/>
                </a:solidFill>
                <a:latin typeface="微软雅黑" panose="020B0503020204020204" pitchFamily="34" charset="-122"/>
                <a:ea typeface="微软雅黑" panose="020B0503020204020204" pitchFamily="34" charset="-122"/>
              </a:rPr>
              <a:t>played games</a:t>
            </a:r>
            <a:r>
              <a:rPr lang="en-US" altLang="zh-CN" dirty="0">
                <a:solidFill>
                  <a:schemeClr val="bg1">
                    <a:lumMod val="95000"/>
                  </a:schemeClr>
                </a:solidFill>
                <a:latin typeface="微软雅黑" panose="020B0503020204020204" pitchFamily="34" charset="-122"/>
                <a:ea typeface="微软雅黑" panose="020B0503020204020204" pitchFamily="34" charset="-122"/>
              </a:rPr>
              <a:t> for &lt;2 h per week</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稻壳儿春秋广告/盗版必究        原创来源：http://chn.docer.com/works?userid=199329941#!/work_time"/>
          <p:cNvSpPr>
            <a:spLocks noEditPoints="1"/>
          </p:cNvSpPr>
          <p:nvPr/>
        </p:nvSpPr>
        <p:spPr bwMode="auto">
          <a:xfrm>
            <a:off x="4643153" y="1139056"/>
            <a:ext cx="931245" cy="703410"/>
          </a:xfrm>
          <a:custGeom>
            <a:avLst/>
            <a:gdLst>
              <a:gd name="T0" fmla="*/ 219 w 322"/>
              <a:gd name="T1" fmla="*/ 140 h 243"/>
              <a:gd name="T2" fmla="*/ 60 w 322"/>
              <a:gd name="T3" fmla="*/ 140 h 243"/>
              <a:gd name="T4" fmla="*/ 60 w 322"/>
              <a:gd name="T5" fmla="*/ 163 h 243"/>
              <a:gd name="T6" fmla="*/ 219 w 322"/>
              <a:gd name="T7" fmla="*/ 163 h 243"/>
              <a:gd name="T8" fmla="*/ 219 w 322"/>
              <a:gd name="T9" fmla="*/ 140 h 243"/>
              <a:gd name="T10" fmla="*/ 303 w 322"/>
              <a:gd name="T11" fmla="*/ 201 h 243"/>
              <a:gd name="T12" fmla="*/ 303 w 322"/>
              <a:gd name="T13" fmla="*/ 21 h 243"/>
              <a:gd name="T14" fmla="*/ 281 w 322"/>
              <a:gd name="T15" fmla="*/ 0 h 243"/>
              <a:gd name="T16" fmla="*/ 41 w 322"/>
              <a:gd name="T17" fmla="*/ 0 h 243"/>
              <a:gd name="T18" fmla="*/ 18 w 322"/>
              <a:gd name="T19" fmla="*/ 21 h 243"/>
              <a:gd name="T20" fmla="*/ 18 w 322"/>
              <a:gd name="T21" fmla="*/ 201 h 243"/>
              <a:gd name="T22" fmla="*/ 0 w 322"/>
              <a:gd name="T23" fmla="*/ 201 h 243"/>
              <a:gd name="T24" fmla="*/ 0 w 322"/>
              <a:gd name="T25" fmla="*/ 222 h 243"/>
              <a:gd name="T26" fmla="*/ 20 w 322"/>
              <a:gd name="T27" fmla="*/ 243 h 243"/>
              <a:gd name="T28" fmla="*/ 302 w 322"/>
              <a:gd name="T29" fmla="*/ 243 h 243"/>
              <a:gd name="T30" fmla="*/ 322 w 322"/>
              <a:gd name="T31" fmla="*/ 222 h 243"/>
              <a:gd name="T32" fmla="*/ 322 w 322"/>
              <a:gd name="T33" fmla="*/ 201 h 243"/>
              <a:gd name="T34" fmla="*/ 303 w 322"/>
              <a:gd name="T35" fmla="*/ 201 h 243"/>
              <a:gd name="T36" fmla="*/ 161 w 322"/>
              <a:gd name="T37" fmla="*/ 10 h 243"/>
              <a:gd name="T38" fmla="*/ 171 w 322"/>
              <a:gd name="T39" fmla="*/ 20 h 243"/>
              <a:gd name="T40" fmla="*/ 161 w 322"/>
              <a:gd name="T41" fmla="*/ 30 h 243"/>
              <a:gd name="T42" fmla="*/ 151 w 322"/>
              <a:gd name="T43" fmla="*/ 20 h 243"/>
              <a:gd name="T44" fmla="*/ 161 w 322"/>
              <a:gd name="T45" fmla="*/ 10 h 243"/>
              <a:gd name="T46" fmla="*/ 182 w 322"/>
              <a:gd name="T47" fmla="*/ 224 h 243"/>
              <a:gd name="T48" fmla="*/ 140 w 322"/>
              <a:gd name="T49" fmla="*/ 224 h 243"/>
              <a:gd name="T50" fmla="*/ 140 w 322"/>
              <a:gd name="T51" fmla="*/ 201 h 243"/>
              <a:gd name="T52" fmla="*/ 182 w 322"/>
              <a:gd name="T53" fmla="*/ 201 h 243"/>
              <a:gd name="T54" fmla="*/ 182 w 322"/>
              <a:gd name="T55" fmla="*/ 224 h 243"/>
              <a:gd name="T56" fmla="*/ 280 w 322"/>
              <a:gd name="T57" fmla="*/ 182 h 243"/>
              <a:gd name="T58" fmla="*/ 42 w 322"/>
              <a:gd name="T59" fmla="*/ 182 h 243"/>
              <a:gd name="T60" fmla="*/ 42 w 322"/>
              <a:gd name="T61" fmla="*/ 42 h 243"/>
              <a:gd name="T62" fmla="*/ 280 w 322"/>
              <a:gd name="T63" fmla="*/ 42 h 243"/>
              <a:gd name="T64" fmla="*/ 280 w 322"/>
              <a:gd name="T65" fmla="*/ 182 h 243"/>
              <a:gd name="T66" fmla="*/ 261 w 322"/>
              <a:gd name="T67" fmla="*/ 103 h 243"/>
              <a:gd name="T68" fmla="*/ 60 w 322"/>
              <a:gd name="T69" fmla="*/ 103 h 243"/>
              <a:gd name="T70" fmla="*/ 60 w 322"/>
              <a:gd name="T71" fmla="*/ 121 h 243"/>
              <a:gd name="T72" fmla="*/ 261 w 322"/>
              <a:gd name="T73" fmla="*/ 121 h 243"/>
              <a:gd name="T74" fmla="*/ 261 w 322"/>
              <a:gd name="T75" fmla="*/ 103 h 243"/>
              <a:gd name="T76" fmla="*/ 261 w 322"/>
              <a:gd name="T77" fmla="*/ 60 h 243"/>
              <a:gd name="T78" fmla="*/ 60 w 322"/>
              <a:gd name="T79" fmla="*/ 60 h 243"/>
              <a:gd name="T80" fmla="*/ 60 w 322"/>
              <a:gd name="T81" fmla="*/ 79 h 243"/>
              <a:gd name="T82" fmla="*/ 261 w 322"/>
              <a:gd name="T83" fmla="*/ 79 h 243"/>
              <a:gd name="T84" fmla="*/ 261 w 322"/>
              <a:gd name="T85" fmla="*/ 6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2" h="243">
                <a:moveTo>
                  <a:pt x="219" y="140"/>
                </a:moveTo>
                <a:cubicBezTo>
                  <a:pt x="60" y="140"/>
                  <a:pt x="60" y="140"/>
                  <a:pt x="60" y="140"/>
                </a:cubicBezTo>
                <a:cubicBezTo>
                  <a:pt x="60" y="163"/>
                  <a:pt x="60" y="163"/>
                  <a:pt x="60" y="163"/>
                </a:cubicBezTo>
                <a:cubicBezTo>
                  <a:pt x="219" y="163"/>
                  <a:pt x="219" y="163"/>
                  <a:pt x="219" y="163"/>
                </a:cubicBezTo>
                <a:lnTo>
                  <a:pt x="219" y="140"/>
                </a:lnTo>
                <a:close/>
                <a:moveTo>
                  <a:pt x="303" y="201"/>
                </a:moveTo>
                <a:cubicBezTo>
                  <a:pt x="303" y="21"/>
                  <a:pt x="303" y="21"/>
                  <a:pt x="303" y="21"/>
                </a:cubicBezTo>
                <a:cubicBezTo>
                  <a:pt x="303" y="9"/>
                  <a:pt x="292" y="0"/>
                  <a:pt x="281" y="0"/>
                </a:cubicBezTo>
                <a:cubicBezTo>
                  <a:pt x="41" y="0"/>
                  <a:pt x="41" y="0"/>
                  <a:pt x="41" y="0"/>
                </a:cubicBezTo>
                <a:cubicBezTo>
                  <a:pt x="29" y="0"/>
                  <a:pt x="18" y="9"/>
                  <a:pt x="18" y="21"/>
                </a:cubicBezTo>
                <a:cubicBezTo>
                  <a:pt x="18" y="201"/>
                  <a:pt x="18" y="201"/>
                  <a:pt x="18" y="201"/>
                </a:cubicBezTo>
                <a:cubicBezTo>
                  <a:pt x="0" y="201"/>
                  <a:pt x="0" y="201"/>
                  <a:pt x="0" y="201"/>
                </a:cubicBezTo>
                <a:cubicBezTo>
                  <a:pt x="0" y="222"/>
                  <a:pt x="0" y="222"/>
                  <a:pt x="0" y="222"/>
                </a:cubicBezTo>
                <a:cubicBezTo>
                  <a:pt x="0" y="233"/>
                  <a:pt x="9" y="243"/>
                  <a:pt x="20" y="243"/>
                </a:cubicBezTo>
                <a:cubicBezTo>
                  <a:pt x="302" y="243"/>
                  <a:pt x="302" y="243"/>
                  <a:pt x="302" y="243"/>
                </a:cubicBezTo>
                <a:cubicBezTo>
                  <a:pt x="313" y="243"/>
                  <a:pt x="322" y="233"/>
                  <a:pt x="322" y="222"/>
                </a:cubicBezTo>
                <a:cubicBezTo>
                  <a:pt x="322" y="201"/>
                  <a:pt x="322" y="201"/>
                  <a:pt x="322" y="201"/>
                </a:cubicBezTo>
                <a:lnTo>
                  <a:pt x="303" y="201"/>
                </a:lnTo>
                <a:close/>
                <a:moveTo>
                  <a:pt x="161" y="10"/>
                </a:moveTo>
                <a:cubicBezTo>
                  <a:pt x="166" y="10"/>
                  <a:pt x="171" y="14"/>
                  <a:pt x="171" y="20"/>
                </a:cubicBezTo>
                <a:cubicBezTo>
                  <a:pt x="171" y="26"/>
                  <a:pt x="166" y="30"/>
                  <a:pt x="161" y="30"/>
                </a:cubicBezTo>
                <a:cubicBezTo>
                  <a:pt x="155" y="30"/>
                  <a:pt x="151" y="26"/>
                  <a:pt x="151" y="20"/>
                </a:cubicBezTo>
                <a:cubicBezTo>
                  <a:pt x="151" y="14"/>
                  <a:pt x="155" y="10"/>
                  <a:pt x="161" y="10"/>
                </a:cubicBezTo>
                <a:close/>
                <a:moveTo>
                  <a:pt x="182" y="224"/>
                </a:moveTo>
                <a:cubicBezTo>
                  <a:pt x="140" y="224"/>
                  <a:pt x="140" y="224"/>
                  <a:pt x="140" y="224"/>
                </a:cubicBezTo>
                <a:cubicBezTo>
                  <a:pt x="140" y="201"/>
                  <a:pt x="140" y="201"/>
                  <a:pt x="140" y="201"/>
                </a:cubicBezTo>
                <a:cubicBezTo>
                  <a:pt x="182" y="201"/>
                  <a:pt x="182" y="201"/>
                  <a:pt x="182" y="201"/>
                </a:cubicBezTo>
                <a:lnTo>
                  <a:pt x="182" y="224"/>
                </a:lnTo>
                <a:close/>
                <a:moveTo>
                  <a:pt x="280" y="182"/>
                </a:moveTo>
                <a:cubicBezTo>
                  <a:pt x="42" y="182"/>
                  <a:pt x="42" y="182"/>
                  <a:pt x="42" y="182"/>
                </a:cubicBezTo>
                <a:cubicBezTo>
                  <a:pt x="42" y="42"/>
                  <a:pt x="42" y="42"/>
                  <a:pt x="42" y="42"/>
                </a:cubicBezTo>
                <a:cubicBezTo>
                  <a:pt x="280" y="42"/>
                  <a:pt x="280" y="42"/>
                  <a:pt x="280" y="42"/>
                </a:cubicBezTo>
                <a:lnTo>
                  <a:pt x="280" y="182"/>
                </a:lnTo>
                <a:close/>
                <a:moveTo>
                  <a:pt x="261" y="103"/>
                </a:moveTo>
                <a:cubicBezTo>
                  <a:pt x="60" y="103"/>
                  <a:pt x="60" y="103"/>
                  <a:pt x="60" y="103"/>
                </a:cubicBezTo>
                <a:cubicBezTo>
                  <a:pt x="60" y="121"/>
                  <a:pt x="60" y="121"/>
                  <a:pt x="60" y="121"/>
                </a:cubicBezTo>
                <a:cubicBezTo>
                  <a:pt x="261" y="121"/>
                  <a:pt x="261" y="121"/>
                  <a:pt x="261" y="121"/>
                </a:cubicBezTo>
                <a:lnTo>
                  <a:pt x="261" y="103"/>
                </a:lnTo>
                <a:close/>
                <a:moveTo>
                  <a:pt x="261" y="60"/>
                </a:moveTo>
                <a:cubicBezTo>
                  <a:pt x="60" y="60"/>
                  <a:pt x="60" y="60"/>
                  <a:pt x="60" y="60"/>
                </a:cubicBezTo>
                <a:cubicBezTo>
                  <a:pt x="60" y="79"/>
                  <a:pt x="60" y="79"/>
                  <a:pt x="60" y="79"/>
                </a:cubicBezTo>
                <a:cubicBezTo>
                  <a:pt x="261" y="79"/>
                  <a:pt x="261" y="79"/>
                  <a:pt x="261" y="79"/>
                </a:cubicBezTo>
                <a:lnTo>
                  <a:pt x="261" y="60"/>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4526915" cy="521970"/>
          </a:xfrm>
          <a:prstGeom prst="rect">
            <a:avLst/>
          </a:prstGeom>
          <a:noFill/>
        </p:spPr>
        <p:txBody>
          <a:bodyPr wrap="none" rtlCol="0">
            <a:spAutoFit/>
          </a:bodyPr>
          <a:lstStyle/>
          <a:p>
            <a:r>
              <a:rPr lang="en-US" altLang="zh-CN" sz="2800" dirty="0">
                <a:solidFill>
                  <a:srgbClr val="005CA2"/>
                </a:solidFill>
                <a:latin typeface="微软雅黑" panose="020B0503020204020204" pitchFamily="34" charset="-122"/>
                <a:ea typeface="微软雅黑" panose="020B0503020204020204" pitchFamily="34" charset="-122"/>
              </a:rPr>
              <a:t>2.2. Procedure and Tasks</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8" name="稻壳儿春秋广告/盗版必究        原创来源：http://chn.docer.com/works?userid=199329941#!/work_time"/>
          <p:cNvSpPr>
            <a:spLocks noChangeArrowheads="1"/>
          </p:cNvSpPr>
          <p:nvPr/>
        </p:nvSpPr>
        <p:spPr bwMode="auto">
          <a:xfrm>
            <a:off x="2911475" y="1894205"/>
            <a:ext cx="6731635" cy="1066800"/>
          </a:xfrm>
          <a:prstGeom prst="roundRect">
            <a:avLst/>
          </a:prstGeom>
          <a:noFill/>
          <a:ln w="19050">
            <a:solidFill>
              <a:srgbClr val="005CA2"/>
            </a:solid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ndParaRPr>
          </a:p>
        </p:txBody>
      </p:sp>
      <p:sp>
        <p:nvSpPr>
          <p:cNvPr id="9" name="稻壳儿春秋广告/盗版必究        原创来源：http://chn.docer.com/works?userid=199329941#!/work_time"/>
          <p:cNvSpPr>
            <a:spLocks noChangeArrowheads="1"/>
          </p:cNvSpPr>
          <p:nvPr/>
        </p:nvSpPr>
        <p:spPr bwMode="auto">
          <a:xfrm>
            <a:off x="2348523" y="2055492"/>
            <a:ext cx="735210" cy="735210"/>
          </a:xfrm>
          <a:prstGeom prst="ellipse">
            <a:avLst/>
          </a:prstGeom>
          <a:solidFill>
            <a:srgbClr val="005CA2"/>
          </a:solidFill>
          <a:ln>
            <a:noFill/>
          </a:ln>
        </p:spPr>
        <p:txBody>
          <a:bodyPr vert="horz" wrap="square" lIns="91440" tIns="45720" rIns="91440" bIns="45720" numCol="1" anchor="ctr" anchorCtr="0" compatLnSpc="1"/>
          <a:lstStyle/>
          <a:p>
            <a:pPr algn="ctr"/>
            <a:r>
              <a:rPr lang="en-US" sz="2800" dirty="0">
                <a:solidFill>
                  <a:schemeClr val="bg1">
                    <a:lumMod val="95000"/>
                  </a:schemeClr>
                </a:solidFill>
                <a:latin typeface="微软雅黑" panose="020B0503020204020204" pitchFamily="34" charset="-122"/>
              </a:rPr>
              <a:t>1</a:t>
            </a:r>
            <a:endParaRPr lang="en-US" sz="2800" dirty="0">
              <a:solidFill>
                <a:schemeClr val="bg1">
                  <a:lumMod val="95000"/>
                </a:schemeClr>
              </a:solidFill>
              <a:latin typeface="微软雅黑" panose="020B0503020204020204" pitchFamily="34" charset="-122"/>
            </a:endParaRPr>
          </a:p>
        </p:txBody>
      </p:sp>
      <p:sp>
        <p:nvSpPr>
          <p:cNvPr id="10" name="稻壳儿春秋广告/盗版必究        原创来源：http://chn.docer.com/works?userid=199329941#!/work_time"/>
          <p:cNvSpPr txBox="1"/>
          <p:nvPr/>
        </p:nvSpPr>
        <p:spPr>
          <a:xfrm>
            <a:off x="3083560" y="1827530"/>
            <a:ext cx="6579870" cy="1170305"/>
          </a:xfrm>
          <a:prstGeom prst="rect">
            <a:avLst/>
          </a:prstGeom>
          <a:noFill/>
        </p:spPr>
        <p:txBody>
          <a:bodyPr wrap="square" rtlCol="0">
            <a:spAutoFit/>
          </a:bodyPr>
          <a:lstStyle/>
          <a:p>
            <a:pPr>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Write informed consent,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wear an EEG cap;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press (or not press) keys according to the instructions;</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nSpc>
                <a:spcPct val="130000"/>
              </a:lnSpc>
            </a:pPr>
            <a:r>
              <a:rPr lang="en-US" altLang="zh-CN" dirty="0">
                <a:solidFill>
                  <a:srgbClr val="C00000"/>
                </a:solidFill>
                <a:latin typeface="微软雅黑" panose="020B0503020204020204" pitchFamily="34" charset="-122"/>
                <a:ea typeface="微软雅黑" panose="020B0503020204020204" pitchFamily="34" charset="-122"/>
                <a:sym typeface="+mn-ea"/>
              </a:rPr>
              <a:t>E-prime 2.0 on a CRT monitor</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 (a refresh rate of 60 Hz). </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稻壳儿春秋广告/盗版必究        原创来源：http://chn.docer.com/works?userid=199329941#!/work_time"/>
          <p:cNvSpPr>
            <a:spLocks noChangeArrowheads="1"/>
          </p:cNvSpPr>
          <p:nvPr/>
        </p:nvSpPr>
        <p:spPr bwMode="auto">
          <a:xfrm>
            <a:off x="2967355" y="3092450"/>
            <a:ext cx="6734175" cy="1727835"/>
          </a:xfrm>
          <a:prstGeom prst="roundRect">
            <a:avLst/>
          </a:prstGeom>
          <a:noFill/>
          <a:ln w="19050">
            <a:solidFill>
              <a:srgbClr val="005CA2"/>
            </a:solid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ndParaRPr>
          </a:p>
        </p:txBody>
      </p:sp>
      <p:sp>
        <p:nvSpPr>
          <p:cNvPr id="14" name="稻壳儿春秋广告/盗版必究        原创来源：http://chn.docer.com/works?userid=199329941#!/work_time"/>
          <p:cNvSpPr>
            <a:spLocks noChangeArrowheads="1"/>
          </p:cNvSpPr>
          <p:nvPr/>
        </p:nvSpPr>
        <p:spPr bwMode="auto">
          <a:xfrm>
            <a:off x="2315845" y="3478530"/>
            <a:ext cx="767715" cy="735330"/>
          </a:xfrm>
          <a:prstGeom prst="ellipse">
            <a:avLst/>
          </a:prstGeom>
          <a:solidFill>
            <a:srgbClr val="005CA2"/>
          </a:solidFill>
          <a:ln>
            <a:noFill/>
          </a:ln>
        </p:spPr>
        <p:txBody>
          <a:bodyPr vert="horz" wrap="square" lIns="91440" tIns="45720" rIns="91440" bIns="45720" numCol="1" anchor="ctr" anchorCtr="0" compatLnSpc="1"/>
          <a:lstStyle/>
          <a:p>
            <a:pPr algn="ctr"/>
            <a:r>
              <a:rPr lang="en-US" sz="2800" dirty="0">
                <a:solidFill>
                  <a:schemeClr val="bg1">
                    <a:lumMod val="95000"/>
                  </a:schemeClr>
                </a:solidFill>
                <a:latin typeface="微软雅黑" panose="020B0503020204020204" pitchFamily="34" charset="-122"/>
              </a:rPr>
              <a:t>2</a:t>
            </a:r>
            <a:endParaRPr lang="en-US" sz="2800" dirty="0">
              <a:solidFill>
                <a:schemeClr val="bg1">
                  <a:lumMod val="95000"/>
                </a:schemeClr>
              </a:solidFill>
              <a:latin typeface="微软雅黑" panose="020B0503020204020204" pitchFamily="34" charset="-122"/>
            </a:endParaRPr>
          </a:p>
        </p:txBody>
      </p:sp>
      <p:sp>
        <p:nvSpPr>
          <p:cNvPr id="15" name="稻壳儿春秋广告/盗版必究        原创来源：http://chn.docer.com/works?userid=199329941#!/work_time"/>
          <p:cNvSpPr txBox="1"/>
          <p:nvPr/>
        </p:nvSpPr>
        <p:spPr>
          <a:xfrm>
            <a:off x="3083560" y="2997835"/>
            <a:ext cx="6585585" cy="1504950"/>
          </a:xfrm>
          <a:prstGeom prst="rect">
            <a:avLst/>
          </a:prstGeom>
          <a:noFill/>
        </p:spPr>
        <p:txBody>
          <a:bodyPr wrap="square" rtlCol="0">
            <a:noAutofit/>
          </a:bodyPr>
          <a:lstStyle/>
          <a:p>
            <a:pPr>
              <a:lnSpc>
                <a:spcPct val="130000"/>
              </a:lnSpc>
            </a:pPr>
            <a:r>
              <a:rPr lang="en-US" altLang="zh-CN" dirty="0">
                <a:solidFill>
                  <a:srgbClr val="C00000"/>
                </a:solidFill>
                <a:latin typeface="微软雅黑" panose="020B0503020204020204" pitchFamily="34" charset="-122"/>
                <a:ea typeface="微软雅黑" panose="020B0503020204020204" pitchFamily="34" charset="-122"/>
              </a:rPr>
              <a:t>An emotional face go/nogo task</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identify the </a:t>
            </a:r>
            <a:r>
              <a:rPr lang="en-US" altLang="zh-CN" dirty="0">
                <a:solidFill>
                  <a:srgbClr val="C00000"/>
                </a:solidFill>
                <a:latin typeface="微软雅黑" panose="020B0503020204020204" pitchFamily="34" charset="-122"/>
                <a:ea typeface="微软雅黑" panose="020B0503020204020204" pitchFamily="34" charset="-122"/>
              </a:rPr>
              <a:t>gender</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or </a:t>
            </a:r>
            <a:r>
              <a:rPr lang="en-US" altLang="zh-CN" dirty="0">
                <a:solidFill>
                  <a:srgbClr val="C00000"/>
                </a:solidFill>
                <a:latin typeface="微软雅黑" panose="020B0503020204020204" pitchFamily="34" charset="-122"/>
                <a:ea typeface="微软雅黑" panose="020B0503020204020204" pitchFamily="34" charset="-122"/>
              </a:rPr>
              <a:t>emotional valence</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of faces, which was the </a:t>
            </a:r>
            <a:r>
              <a:rPr lang="en-US" altLang="zh-CN" dirty="0">
                <a:solidFill>
                  <a:srgbClr val="C00000"/>
                </a:solidFill>
                <a:latin typeface="微软雅黑" panose="020B0503020204020204" pitchFamily="34" charset="-122"/>
                <a:ea typeface="微软雅黑" panose="020B0503020204020204" pitchFamily="34" charset="-122"/>
              </a:rPr>
              <a:t>task-unrelated</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and </a:t>
            </a:r>
            <a:r>
              <a:rPr lang="en-US" altLang="zh-CN" dirty="0">
                <a:solidFill>
                  <a:srgbClr val="C00000"/>
                </a:solidFill>
                <a:latin typeface="微软雅黑" panose="020B0503020204020204" pitchFamily="34" charset="-122"/>
                <a:ea typeface="微软雅黑" panose="020B0503020204020204" pitchFamily="34" charset="-122"/>
              </a:rPr>
              <a:t>task-related</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processing of emotional information.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Each participant completed </a:t>
            </a:r>
            <a:r>
              <a:rPr lang="en-US" altLang="zh-CN" dirty="0">
                <a:solidFill>
                  <a:srgbClr val="C00000"/>
                </a:solidFill>
                <a:latin typeface="微软雅黑" panose="020B0503020204020204" pitchFamily="34" charset="-122"/>
                <a:ea typeface="微软雅黑" panose="020B0503020204020204" pitchFamily="34" charset="-122"/>
              </a:rPr>
              <a:t>both</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the unrelated and related conditions.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稻壳儿春秋广告/盗版必究        原创来源：http://chn.docer.com/works?userid=199329941#!/work_time"/>
          <p:cNvSpPr>
            <a:spLocks noChangeArrowheads="1"/>
          </p:cNvSpPr>
          <p:nvPr/>
        </p:nvSpPr>
        <p:spPr bwMode="auto">
          <a:xfrm>
            <a:off x="2967355" y="4903470"/>
            <a:ext cx="6676390" cy="1254125"/>
          </a:xfrm>
          <a:prstGeom prst="roundRect">
            <a:avLst/>
          </a:prstGeom>
          <a:noFill/>
          <a:ln w="19050">
            <a:solidFill>
              <a:srgbClr val="005CA2"/>
            </a:solid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ndParaRPr>
          </a:p>
        </p:txBody>
      </p:sp>
      <p:sp>
        <p:nvSpPr>
          <p:cNvPr id="18" name="稻壳儿春秋广告/盗版必究        原创来源：http://chn.docer.com/works?userid=199329941#!/work_time"/>
          <p:cNvSpPr>
            <a:spLocks noChangeArrowheads="1"/>
          </p:cNvSpPr>
          <p:nvPr/>
        </p:nvSpPr>
        <p:spPr bwMode="auto">
          <a:xfrm>
            <a:off x="2399665" y="4902200"/>
            <a:ext cx="735965" cy="718185"/>
          </a:xfrm>
          <a:prstGeom prst="ellipse">
            <a:avLst/>
          </a:prstGeom>
          <a:solidFill>
            <a:srgbClr val="005CA2"/>
          </a:solidFill>
          <a:ln>
            <a:noFill/>
          </a:ln>
        </p:spPr>
        <p:txBody>
          <a:bodyPr vert="horz" wrap="square" lIns="91440" tIns="45720" rIns="91440" bIns="45720" numCol="1" anchor="ctr" anchorCtr="0" compatLnSpc="1"/>
          <a:lstStyle/>
          <a:p>
            <a:pPr algn="ctr"/>
            <a:r>
              <a:rPr lang="en-US" sz="2800" dirty="0">
                <a:solidFill>
                  <a:schemeClr val="bg1">
                    <a:lumMod val="95000"/>
                  </a:schemeClr>
                </a:solidFill>
                <a:latin typeface="微软雅黑" panose="020B0503020204020204" pitchFamily="34" charset="-122"/>
              </a:rPr>
              <a:t>3</a:t>
            </a:r>
            <a:endParaRPr lang="en-US" sz="2800" dirty="0">
              <a:solidFill>
                <a:schemeClr val="bg1">
                  <a:lumMod val="95000"/>
                </a:schemeClr>
              </a:solidFill>
              <a:latin typeface="微软雅黑" panose="020B0503020204020204" pitchFamily="34" charset="-122"/>
            </a:endParaRPr>
          </a:p>
        </p:txBody>
      </p:sp>
      <p:sp>
        <p:nvSpPr>
          <p:cNvPr id="19" name="稻壳儿春秋广告/盗版必究        原创来源：http://chn.docer.com/works?userid=199329941#!/work_time"/>
          <p:cNvSpPr txBox="1"/>
          <p:nvPr/>
        </p:nvSpPr>
        <p:spPr>
          <a:xfrm>
            <a:off x="3115945" y="4872355"/>
            <a:ext cx="6273800" cy="1439545"/>
          </a:xfrm>
          <a:prstGeom prst="rect">
            <a:avLst/>
          </a:prstGeom>
          <a:noFill/>
        </p:spPr>
        <p:txBody>
          <a:bodyPr wrap="square" rtlCol="0">
            <a:noAutofit/>
          </a:bodyPr>
          <a:lstStyle/>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The experimental session lasted for</a:t>
            </a:r>
            <a:r>
              <a:rPr lang="zh-CN" altLang="en-US" dirty="0">
                <a:solidFill>
                  <a:srgbClr val="C00000"/>
                </a:solidFill>
                <a:latin typeface="微软雅黑" panose="020B0503020204020204" pitchFamily="34" charset="-122"/>
                <a:ea typeface="微软雅黑" panose="020B0503020204020204" pitchFamily="34" charset="-122"/>
              </a:rPr>
              <a:t> 60–70 min</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and the participants</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were compensated with 60 CNY after</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finishing the experiment.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稻壳儿春秋广告/盗版必究        原创来源：http://chn.docer.com/works?userid=199329941#!/work_time"/>
          <p:cNvSpPr txBox="1"/>
          <p:nvPr/>
        </p:nvSpPr>
        <p:spPr>
          <a:xfrm>
            <a:off x="5253039" y="1175143"/>
            <a:ext cx="1685925" cy="4603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rPr>
              <a:t>Procedure</a:t>
            </a:r>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4798060" cy="460375"/>
          </a:xfrm>
          <a:prstGeom prst="rect">
            <a:avLst/>
          </a:prstGeom>
          <a:noFill/>
        </p:spPr>
        <p:txBody>
          <a:bodyPr wrap="none" rtlCol="0">
            <a:spAutoFit/>
          </a:bodyPr>
          <a:lstStyle/>
          <a:p>
            <a:r>
              <a:rPr lang="en-US" altLang="zh-CN" sz="2400" dirty="0">
                <a:solidFill>
                  <a:srgbClr val="005CA2"/>
                </a:solidFill>
                <a:latin typeface="微软雅黑" panose="020B0503020204020204" pitchFamily="34" charset="-122"/>
                <a:ea typeface="微软雅黑" panose="020B0503020204020204" pitchFamily="34" charset="-122"/>
              </a:rPr>
              <a:t>2.2.1. Task-Unrelated Condition</a:t>
            </a:r>
            <a:endParaRPr lang="en-US" altLang="zh-CN" sz="2400" dirty="0">
              <a:solidFill>
                <a:srgbClr val="005CA2"/>
              </a:solidFill>
              <a:latin typeface="微软雅黑" panose="020B0503020204020204" pitchFamily="34" charset="-122"/>
              <a:ea typeface="微软雅黑" panose="020B0503020204020204" pitchFamily="34" charset="-122"/>
            </a:endParaRPr>
          </a:p>
        </p:txBody>
      </p:sp>
      <p:sp>
        <p:nvSpPr>
          <p:cNvPr id="20" name="稻壳儿春秋广告/盗版必究        原创来源：http://chn.docer.com/works?userid=199329941#!/work_time"/>
          <p:cNvSpPr/>
          <p:nvPr/>
        </p:nvSpPr>
        <p:spPr>
          <a:xfrm>
            <a:off x="1445260" y="1593215"/>
            <a:ext cx="4908550" cy="4710430"/>
          </a:xfrm>
          <a:prstGeom prst="rect">
            <a:avLst/>
          </a:prstGeom>
          <a:solidFill>
            <a:srgbClr val="005C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稻壳儿春秋广告/盗版必究        原创来源：http://chn.docer.com/works?userid=199329941#!/work_time"/>
          <p:cNvSpPr txBox="1"/>
          <p:nvPr/>
        </p:nvSpPr>
        <p:spPr>
          <a:xfrm>
            <a:off x="1445260" y="1593215"/>
            <a:ext cx="4908550" cy="4710430"/>
          </a:xfrm>
          <a:prstGeom prst="rect">
            <a:avLst/>
          </a:prstGeom>
          <a:noFill/>
          <a:effectLst/>
        </p:spPr>
        <p:txBody>
          <a:bodyPr wrap="square" rtlCol="0">
            <a:noAutofit/>
          </a:bodyPr>
          <a:lstStyle/>
          <a:p>
            <a:pPr algn="just">
              <a:lnSpc>
                <a:spcPct val="150000"/>
              </a:lnSpc>
            </a:pPr>
            <a:r>
              <a:rPr lang="en-US" altLang="zh-CN" dirty="0">
                <a:solidFill>
                  <a:schemeClr val="bg1">
                    <a:lumMod val="95000"/>
                  </a:schemeClr>
                </a:solidFill>
                <a:latin typeface="微软雅黑" panose="020B0503020204020204" pitchFamily="34" charset="-122"/>
                <a:ea typeface="微软雅黑" panose="020B0503020204020204" pitchFamily="34" charset="-122"/>
              </a:rPr>
              <a:t>(1) Divided into two blocks:</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charset="0"/>
              <a:buChar char=""/>
            </a:pPr>
            <a:r>
              <a:rPr lang="en-US" altLang="zh-CN" dirty="0">
                <a:solidFill>
                  <a:schemeClr val="accent2"/>
                </a:solidFill>
                <a:latin typeface="微软雅黑" panose="020B0503020204020204" pitchFamily="34" charset="-122"/>
                <a:ea typeface="微软雅黑" panose="020B0503020204020204" pitchFamily="34" charset="-122"/>
                <a:sym typeface="+mn-ea"/>
              </a:rPr>
              <a:t>press </a:t>
            </a:r>
            <a:r>
              <a:rPr lang="en-US" altLang="zh-CN" dirty="0">
                <a:solidFill>
                  <a:schemeClr val="bg1"/>
                </a:solidFill>
                <a:latin typeface="微软雅黑" panose="020B0503020204020204" pitchFamily="34" charset="-122"/>
                <a:ea typeface="微软雅黑" panose="020B0503020204020204" pitchFamily="34" charset="-122"/>
                <a:sym typeface="+mn-ea"/>
              </a:rPr>
              <a:t>a button when they saw a</a:t>
            </a:r>
            <a:r>
              <a:rPr lang="en-US" altLang="zh-CN" dirty="0">
                <a:solidFill>
                  <a:schemeClr val="accent2"/>
                </a:solidFill>
                <a:latin typeface="微软雅黑" panose="020B0503020204020204" pitchFamily="34" charset="-122"/>
                <a:ea typeface="微软雅黑" panose="020B0503020204020204" pitchFamily="34" charset="-122"/>
                <a:sym typeface="+mn-ea"/>
              </a:rPr>
              <a:t> female face</a:t>
            </a:r>
            <a:r>
              <a:rPr lang="en-US" altLang="zh-CN" dirty="0">
                <a:solidFill>
                  <a:schemeClr val="bg1"/>
                </a:solidFill>
                <a:latin typeface="微软雅黑" panose="020B0503020204020204" pitchFamily="34" charset="-122"/>
                <a:ea typeface="微软雅黑" panose="020B0503020204020204" pitchFamily="34" charset="-122"/>
                <a:sym typeface="+mn-ea"/>
              </a:rPr>
              <a:t> (go trial) and </a:t>
            </a:r>
            <a:r>
              <a:rPr lang="en-US" altLang="zh-CN" dirty="0">
                <a:solidFill>
                  <a:schemeClr val="accent2"/>
                </a:solidFill>
                <a:latin typeface="微软雅黑" panose="020B0503020204020204" pitchFamily="34" charset="-122"/>
                <a:ea typeface="微软雅黑" panose="020B0503020204020204" pitchFamily="34" charset="-122"/>
                <a:sym typeface="+mn-ea"/>
              </a:rPr>
              <a:t>not to press</a:t>
            </a:r>
            <a:r>
              <a:rPr lang="en-US" altLang="zh-CN" dirty="0">
                <a:solidFill>
                  <a:schemeClr val="bg1"/>
                </a:solidFill>
                <a:latin typeface="微软雅黑" panose="020B0503020204020204" pitchFamily="34" charset="-122"/>
                <a:ea typeface="微软雅黑" panose="020B0503020204020204" pitchFamily="34" charset="-122"/>
                <a:sym typeface="+mn-ea"/>
              </a:rPr>
              <a:t> the button when they saw a male face (nogo trial)</a:t>
            </a:r>
            <a:endParaRPr lang="en-US" altLang="zh-CN" dirty="0">
              <a:solidFill>
                <a:schemeClr val="bg1"/>
              </a:solidFill>
              <a:latin typeface="微软雅黑" panose="020B0503020204020204" pitchFamily="34" charset="-122"/>
              <a:ea typeface="微软雅黑" panose="020B0503020204020204" pitchFamily="34" charset="-122"/>
              <a:sym typeface="+mn-ea"/>
            </a:endParaRPr>
          </a:p>
          <a:p>
            <a:pPr marL="285750" indent="-285750" algn="just">
              <a:lnSpc>
                <a:spcPct val="150000"/>
              </a:lnSpc>
              <a:buFont typeface="Wingdings" panose="05000000000000000000" charset="0"/>
              <a:buChar char=""/>
            </a:pPr>
            <a:r>
              <a:rPr lang="en-US" altLang="zh-CN" dirty="0">
                <a:solidFill>
                  <a:schemeClr val="accent2"/>
                </a:solidFill>
                <a:latin typeface="微软雅黑" panose="020B0503020204020204" pitchFamily="34" charset="-122"/>
                <a:ea typeface="微软雅黑" panose="020B0503020204020204" pitchFamily="34" charset="-122"/>
                <a:sym typeface="+mn-ea"/>
              </a:rPr>
              <a:t>press</a:t>
            </a:r>
            <a:r>
              <a:rPr lang="en-US" altLang="zh-CN" dirty="0">
                <a:solidFill>
                  <a:schemeClr val="bg1"/>
                </a:solidFill>
                <a:latin typeface="微软雅黑" panose="020B0503020204020204" pitchFamily="34" charset="-122"/>
                <a:ea typeface="微软雅黑" panose="020B0503020204020204" pitchFamily="34" charset="-122"/>
                <a:sym typeface="+mn-ea"/>
              </a:rPr>
              <a:t> a button when they saw a </a:t>
            </a:r>
            <a:r>
              <a:rPr lang="en-US" altLang="zh-CN" dirty="0">
                <a:solidFill>
                  <a:schemeClr val="accent2"/>
                </a:solidFill>
                <a:latin typeface="微软雅黑" panose="020B0503020204020204" pitchFamily="34" charset="-122"/>
                <a:ea typeface="微软雅黑" panose="020B0503020204020204" pitchFamily="34" charset="-122"/>
                <a:sym typeface="+mn-ea"/>
              </a:rPr>
              <a:t>male face</a:t>
            </a:r>
            <a:r>
              <a:rPr lang="en-US" altLang="zh-CN" dirty="0">
                <a:solidFill>
                  <a:schemeClr val="bg1"/>
                </a:solidFill>
                <a:latin typeface="微软雅黑" panose="020B0503020204020204" pitchFamily="34" charset="-122"/>
                <a:ea typeface="微软雅黑" panose="020B0503020204020204" pitchFamily="34" charset="-122"/>
                <a:sym typeface="+mn-ea"/>
              </a:rPr>
              <a:t> (go trial) and </a:t>
            </a:r>
            <a:r>
              <a:rPr lang="en-US" altLang="zh-CN" dirty="0">
                <a:solidFill>
                  <a:schemeClr val="accent2"/>
                </a:solidFill>
                <a:latin typeface="微软雅黑" panose="020B0503020204020204" pitchFamily="34" charset="-122"/>
                <a:ea typeface="微软雅黑" panose="020B0503020204020204" pitchFamily="34" charset="-122"/>
                <a:sym typeface="+mn-ea"/>
              </a:rPr>
              <a:t>not to press</a:t>
            </a:r>
            <a:r>
              <a:rPr lang="en-US" altLang="zh-CN" dirty="0">
                <a:solidFill>
                  <a:schemeClr val="bg1"/>
                </a:solidFill>
                <a:latin typeface="微软雅黑" panose="020B0503020204020204" pitchFamily="34" charset="-122"/>
                <a:ea typeface="微软雅黑" panose="020B0503020204020204" pitchFamily="34" charset="-122"/>
                <a:sym typeface="+mn-ea"/>
              </a:rPr>
              <a:t> the button when they saw a female face (nogo trial)</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800" dirty="0">
                <a:solidFill>
                  <a:schemeClr val="bg1">
                    <a:lumMod val="95000"/>
                  </a:schemeClr>
                </a:solidFill>
                <a:latin typeface="微软雅黑" panose="020B0503020204020204" pitchFamily="34" charset="-122"/>
                <a:ea typeface="微软雅黑" panose="020B0503020204020204" pitchFamily="34" charset="-122"/>
              </a:rPr>
              <a:t>(2) </a:t>
            </a:r>
            <a:r>
              <a:rPr lang="en-US" altLang="zh-CN" sz="1800" dirty="0">
                <a:solidFill>
                  <a:schemeClr val="bg1">
                    <a:lumMod val="95000"/>
                  </a:schemeClr>
                </a:solidFill>
                <a:latin typeface="微软雅黑" panose="020B0503020204020204" pitchFamily="34" charset="-122"/>
                <a:ea typeface="微软雅黑" panose="020B0503020204020204" pitchFamily="34" charset="-122"/>
                <a:sym typeface="+mn-ea"/>
              </a:rPr>
              <a:t>240 trials per block, including 168 go trials (70%) and 72 nogo trials (30%)</a:t>
            </a:r>
            <a:endParaRPr lang="en-US" altLang="zh-CN" sz="1800" dirty="0">
              <a:solidFill>
                <a:schemeClr val="bg1">
                  <a:lumMod val="95000"/>
                </a:schemeClr>
              </a:solidFill>
              <a:latin typeface="微软雅黑" panose="020B0503020204020204" pitchFamily="34" charset="-122"/>
              <a:ea typeface="微软雅黑" panose="020B0503020204020204" pitchFamily="34" charset="-122"/>
              <a:sym typeface="+mn-ea"/>
            </a:endParaRPr>
          </a:p>
          <a:p>
            <a:pPr algn="just">
              <a:lnSpc>
                <a:spcPct val="150000"/>
              </a:lnSpc>
            </a:pPr>
            <a:endParaRPr lang="en-US" altLang="zh-CN" sz="18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稻壳儿春秋广告/盗版必究        原创来源：http://chn.docer.com/works?userid=199329941#!/work_time"/>
          <p:cNvSpPr/>
          <p:nvPr/>
        </p:nvSpPr>
        <p:spPr>
          <a:xfrm>
            <a:off x="6764020" y="1593215"/>
            <a:ext cx="4631690" cy="4710430"/>
          </a:xfrm>
          <a:prstGeom prst="rect">
            <a:avLst/>
          </a:prstGeom>
          <a:solidFill>
            <a:srgbClr val="005C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5" name="稻壳儿春秋广告/盗版必究        原创来源：http://chn.docer.com/works?userid=199329941#!/work_time"/>
          <p:cNvSpPr txBox="1"/>
          <p:nvPr/>
        </p:nvSpPr>
        <p:spPr>
          <a:xfrm>
            <a:off x="6856730" y="1673225"/>
            <a:ext cx="4445635" cy="4630420"/>
          </a:xfrm>
          <a:prstGeom prst="rect">
            <a:avLst/>
          </a:prstGeom>
          <a:noFill/>
          <a:effectLst/>
        </p:spPr>
        <p:txBody>
          <a:bodyPr wrap="square" rtlCol="0">
            <a:noAutofit/>
          </a:bodyPr>
          <a:p>
            <a:pPr algn="just">
              <a:lnSpc>
                <a:spcPct val="150000"/>
              </a:lnSpc>
            </a:pPr>
            <a:r>
              <a:rPr lang="en-US" altLang="zh-CN" dirty="0">
                <a:solidFill>
                  <a:schemeClr val="bg1">
                    <a:lumMod val="95000"/>
                  </a:schemeClr>
                </a:solidFill>
                <a:latin typeface="微软雅黑" panose="020B0503020204020204" pitchFamily="34" charset="-122"/>
                <a:ea typeface="微软雅黑" panose="020B0503020204020204" pitchFamily="34" charset="-122"/>
              </a:rPr>
              <a:t>(3) Go and nogo trials were </a:t>
            </a:r>
            <a:r>
              <a:rPr lang="en-US" altLang="zh-CN" dirty="0">
                <a:solidFill>
                  <a:schemeClr val="accent2"/>
                </a:solidFill>
                <a:latin typeface="微软雅黑" panose="020B0503020204020204" pitchFamily="34" charset="-122"/>
                <a:ea typeface="微软雅黑" panose="020B0503020204020204" pitchFamily="34" charset="-122"/>
              </a:rPr>
              <a:t>pseudo-random</a:t>
            </a:r>
            <a:r>
              <a:rPr lang="en-US" altLang="zh-CN" dirty="0">
                <a:solidFill>
                  <a:schemeClr val="bg1">
                    <a:lumMod val="95000"/>
                  </a:schemeClr>
                </a:solidFill>
                <a:latin typeface="微软雅黑" panose="020B0503020204020204" pitchFamily="34" charset="-122"/>
                <a:ea typeface="微软雅黑" panose="020B0503020204020204" pitchFamily="34" charset="-122"/>
              </a:rPr>
              <a:t>, and the go trials always </a:t>
            </a:r>
            <a:r>
              <a:rPr lang="en-US" altLang="zh-CN" dirty="0">
                <a:solidFill>
                  <a:schemeClr val="accent2"/>
                </a:solidFill>
                <a:latin typeface="微软雅黑" panose="020B0503020204020204" pitchFamily="34" charset="-122"/>
                <a:ea typeface="微软雅黑" panose="020B0503020204020204" pitchFamily="34" charset="-122"/>
              </a:rPr>
              <a:t>preceded</a:t>
            </a:r>
            <a:r>
              <a:rPr lang="en-US" altLang="zh-CN" dirty="0">
                <a:solidFill>
                  <a:schemeClr val="bg1">
                    <a:lumMod val="95000"/>
                  </a:schemeClr>
                </a:solidFill>
                <a:latin typeface="微软雅黑" panose="020B0503020204020204" pitchFamily="34" charset="-122"/>
                <a:ea typeface="微软雅黑" panose="020B0503020204020204" pitchFamily="34" charset="-122"/>
              </a:rPr>
              <a:t> the nogo trials to elicit </a:t>
            </a:r>
            <a:r>
              <a:rPr lang="en-US" altLang="zh-CN" dirty="0">
                <a:solidFill>
                  <a:schemeClr val="accent2"/>
                </a:solidFill>
                <a:latin typeface="微软雅黑" panose="020B0503020204020204" pitchFamily="34" charset="-122"/>
                <a:ea typeface="微软雅黑" panose="020B0503020204020204" pitchFamily="34" charset="-122"/>
              </a:rPr>
              <a:t>dominant motor responses</a:t>
            </a:r>
            <a:r>
              <a:rPr lang="en-US" altLang="zh-CN" dirty="0">
                <a:solidFill>
                  <a:schemeClr val="bg1">
                    <a:lumMod val="95000"/>
                  </a:schemeClr>
                </a:solidFill>
                <a:latin typeface="微软雅黑" panose="020B0503020204020204" pitchFamily="34" charset="-122"/>
                <a:ea typeface="微软雅黑" panose="020B0503020204020204" pitchFamily="34" charset="-122"/>
              </a:rPr>
              <a:t> and </a:t>
            </a:r>
            <a:r>
              <a:rPr lang="en-US" altLang="zh-CN" dirty="0">
                <a:solidFill>
                  <a:schemeClr val="accent2"/>
                </a:solidFill>
                <a:latin typeface="微软雅黑" panose="020B0503020204020204" pitchFamily="34" charset="-122"/>
                <a:ea typeface="微软雅黑" panose="020B0503020204020204" pitchFamily="34" charset="-122"/>
              </a:rPr>
              <a:t>apparent conflicts </a:t>
            </a:r>
            <a:r>
              <a:rPr lang="en-US" altLang="zh-CN" dirty="0">
                <a:solidFill>
                  <a:schemeClr val="bg1">
                    <a:lumMod val="95000"/>
                  </a:schemeClr>
                </a:solidFill>
                <a:latin typeface="微软雅黑" panose="020B0503020204020204" pitchFamily="34" charset="-122"/>
                <a:ea typeface="微软雅黑" panose="020B0503020204020204" pitchFamily="34" charset="-122"/>
              </a:rPr>
              <a:t>during response suppression.</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(4) Instructions: press or not press the “</a:t>
            </a:r>
            <a:r>
              <a:rPr lang="en-US" altLang="zh-CN" dirty="0">
                <a:solidFill>
                  <a:schemeClr val="accent2"/>
                </a:solidFill>
                <a:latin typeface="微软雅黑" panose="020B0503020204020204" pitchFamily="34" charset="-122"/>
                <a:ea typeface="微软雅黑" panose="020B0503020204020204" pitchFamily="34" charset="-122"/>
                <a:sym typeface="+mn-ea"/>
              </a:rPr>
              <a:t>J</a:t>
            </a: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 key with their right hand, depending on the </a:t>
            </a:r>
            <a:r>
              <a:rPr lang="en-US" altLang="zh-CN" dirty="0">
                <a:solidFill>
                  <a:schemeClr val="accent2"/>
                </a:solidFill>
                <a:latin typeface="微软雅黑" panose="020B0503020204020204" pitchFamily="34" charset="-122"/>
                <a:ea typeface="微软雅黑" panose="020B0503020204020204" pitchFamily="34" charset="-122"/>
                <a:sym typeface="+mn-ea"/>
              </a:rPr>
              <a:t>gender</a:t>
            </a: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 of the face.</a:t>
            </a:r>
            <a:endParaRPr lang="en-US" altLang="zh-CN" dirty="0">
              <a:solidFill>
                <a:schemeClr val="bg1">
                  <a:lumMod val="95000"/>
                </a:schemeClr>
              </a:solidFill>
              <a:latin typeface="微软雅黑" panose="020B0503020204020204" pitchFamily="34" charset="-122"/>
              <a:ea typeface="微软雅黑" panose="020B0503020204020204" pitchFamily="34" charset="-122"/>
              <a:sym typeface="+mn-ea"/>
            </a:endParaRPr>
          </a:p>
          <a:p>
            <a:pPr algn="just">
              <a:lnSpc>
                <a:spcPct val="150000"/>
              </a:lnSpc>
            </a:pP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30200" y="763270"/>
            <a:ext cx="7785100" cy="706755"/>
          </a:xfrm>
          <a:prstGeom prst="rect">
            <a:avLst/>
          </a:prstGeom>
          <a:noFill/>
        </p:spPr>
        <p:txBody>
          <a:bodyPr wrap="square" rtlCol="0">
            <a:spAutoFit/>
          </a:bodyPr>
          <a:p>
            <a:r>
              <a:rPr lang="en-US" altLang="zh-CN" sz="2000" dirty="0">
                <a:solidFill>
                  <a:schemeClr val="tx1"/>
                </a:solidFill>
                <a:latin typeface="微软雅黑" panose="020B0503020204020204" pitchFamily="34" charset="-122"/>
                <a:ea typeface="微软雅黑" panose="020B0503020204020204" pitchFamily="34" charset="-122"/>
                <a:sym typeface="+mn-ea"/>
              </a:rPr>
              <a:t>Identify the </a:t>
            </a:r>
            <a:r>
              <a:rPr lang="en-US" altLang="zh-CN" sz="2000" dirty="0">
                <a:solidFill>
                  <a:srgbClr val="C00000"/>
                </a:solidFill>
                <a:latin typeface="微软雅黑" panose="020B0503020204020204" pitchFamily="34" charset="-122"/>
                <a:ea typeface="微软雅黑" panose="020B0503020204020204" pitchFamily="34" charset="-122"/>
                <a:sym typeface="+mn-ea"/>
              </a:rPr>
              <a:t>gender </a:t>
            </a:r>
            <a:r>
              <a:rPr lang="en-US" altLang="zh-CN" sz="2000" dirty="0">
                <a:solidFill>
                  <a:schemeClr val="tx1"/>
                </a:solidFill>
                <a:latin typeface="微软雅黑" panose="020B0503020204020204" pitchFamily="34" charset="-122"/>
                <a:ea typeface="微软雅黑" panose="020B0503020204020204" pitchFamily="34" charset="-122"/>
                <a:sym typeface="+mn-ea"/>
              </a:rPr>
              <a:t>of the faces and ignore their </a:t>
            </a:r>
            <a:r>
              <a:rPr lang="en-US" altLang="zh-CN" sz="2000" dirty="0">
                <a:solidFill>
                  <a:srgbClr val="C00000"/>
                </a:solidFill>
                <a:latin typeface="微软雅黑" panose="020B0503020204020204" pitchFamily="34" charset="-122"/>
                <a:ea typeface="微软雅黑" panose="020B0503020204020204" pitchFamily="34" charset="-122"/>
                <a:sym typeface="+mn-ea"/>
              </a:rPr>
              <a:t>emotions</a:t>
            </a:r>
            <a:r>
              <a:rPr lang="en-US" altLang="zh-CN" sz="2000" dirty="0">
                <a:solidFill>
                  <a:schemeClr val="tx1"/>
                </a:solidFill>
                <a:latin typeface="微软雅黑" panose="020B0503020204020204" pitchFamily="34" charset="-122"/>
                <a:ea typeface="微软雅黑" panose="020B0503020204020204" pitchFamily="34" charset="-122"/>
                <a:sym typeface="+mn-ea"/>
              </a:rPr>
              <a:t>; </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a:p>
            <a:r>
              <a:rPr lang="en-US" altLang="zh-CN" sz="2000" dirty="0">
                <a:solidFill>
                  <a:schemeClr val="tx1"/>
                </a:solidFill>
                <a:latin typeface="微软雅黑" panose="020B0503020204020204" pitchFamily="34" charset="-122"/>
                <a:ea typeface="微软雅黑" panose="020B0503020204020204" pitchFamily="34" charset="-122"/>
                <a:sym typeface="+mn-ea"/>
              </a:rPr>
              <a:t>the </a:t>
            </a:r>
            <a:r>
              <a:rPr lang="en-US" altLang="zh-CN" sz="2000" dirty="0">
                <a:solidFill>
                  <a:srgbClr val="C00000"/>
                </a:solidFill>
                <a:latin typeface="微软雅黑" panose="020B0503020204020204" pitchFamily="34" charset="-122"/>
                <a:ea typeface="微软雅黑" panose="020B0503020204020204" pitchFamily="34" charset="-122"/>
                <a:sym typeface="+mn-ea"/>
              </a:rPr>
              <a:t>emotional information</a:t>
            </a:r>
            <a:r>
              <a:rPr lang="en-US" altLang="zh-CN" sz="2000" dirty="0">
                <a:solidFill>
                  <a:schemeClr val="tx1"/>
                </a:solidFill>
                <a:latin typeface="微软雅黑" panose="020B0503020204020204" pitchFamily="34" charset="-122"/>
                <a:ea typeface="微软雅黑" panose="020B0503020204020204" pitchFamily="34" charset="-122"/>
                <a:sym typeface="+mn-ea"/>
              </a:rPr>
              <a:t> of the faces was </a:t>
            </a:r>
            <a:r>
              <a:rPr lang="en-US" altLang="zh-CN" sz="2000" dirty="0">
                <a:solidFill>
                  <a:srgbClr val="C00000"/>
                </a:solidFill>
                <a:latin typeface="微软雅黑" panose="020B0503020204020204" pitchFamily="34" charset="-122"/>
                <a:ea typeface="微软雅黑" panose="020B0503020204020204" pitchFamily="34" charset="-122"/>
                <a:sym typeface="+mn-ea"/>
              </a:rPr>
              <a:t>task-unrelated</a:t>
            </a:r>
            <a:endParaRPr lang="en-US" altLang="zh-CN" sz="2000" dirty="0">
              <a:solidFill>
                <a:srgbClr val="C0000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4798060" cy="460375"/>
          </a:xfrm>
          <a:prstGeom prst="rect">
            <a:avLst/>
          </a:prstGeom>
          <a:noFill/>
        </p:spPr>
        <p:txBody>
          <a:bodyPr wrap="none" rtlCol="0">
            <a:spAutoFit/>
          </a:bodyPr>
          <a:lstStyle/>
          <a:p>
            <a:r>
              <a:rPr lang="en-US" altLang="zh-CN" sz="2400" dirty="0">
                <a:solidFill>
                  <a:srgbClr val="005CA2"/>
                </a:solidFill>
                <a:latin typeface="微软雅黑" panose="020B0503020204020204" pitchFamily="34" charset="-122"/>
                <a:ea typeface="微软雅黑" panose="020B0503020204020204" pitchFamily="34" charset="-122"/>
              </a:rPr>
              <a:t>2.2.1. Task-Unrelated Condition</a:t>
            </a:r>
            <a:endParaRPr lang="en-US" altLang="zh-CN" sz="2400" dirty="0">
              <a:solidFill>
                <a:srgbClr val="005CA2"/>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30200" y="763270"/>
            <a:ext cx="8441690" cy="706755"/>
          </a:xfrm>
          <a:prstGeom prst="rect">
            <a:avLst/>
          </a:prstGeom>
          <a:noFill/>
        </p:spPr>
        <p:txBody>
          <a:bodyPr wrap="square" rtlCol="0">
            <a:spAutoFit/>
          </a:bodyPr>
          <a:p>
            <a:r>
              <a:rPr lang="en-US" altLang="zh-CN" sz="2000" dirty="0">
                <a:solidFill>
                  <a:schemeClr val="tx1"/>
                </a:solidFill>
                <a:latin typeface="微软雅黑" panose="020B0503020204020204" pitchFamily="34" charset="-122"/>
                <a:ea typeface="微软雅黑" panose="020B0503020204020204" pitchFamily="34" charset="-122"/>
                <a:sym typeface="+mn-ea"/>
              </a:rPr>
              <a:t>Identify the </a:t>
            </a:r>
            <a:r>
              <a:rPr lang="en-US" altLang="zh-CN" sz="2000" dirty="0">
                <a:solidFill>
                  <a:srgbClr val="C00000"/>
                </a:solidFill>
                <a:latin typeface="微软雅黑" panose="020B0503020204020204" pitchFamily="34" charset="-122"/>
                <a:ea typeface="微软雅黑" panose="020B0503020204020204" pitchFamily="34" charset="-122"/>
                <a:sym typeface="+mn-ea"/>
              </a:rPr>
              <a:t>gende</a:t>
            </a:r>
            <a:r>
              <a:rPr lang="en-US" altLang="zh-CN" sz="2000" dirty="0">
                <a:solidFill>
                  <a:schemeClr val="tx1"/>
                </a:solidFill>
                <a:latin typeface="微软雅黑" panose="020B0503020204020204" pitchFamily="34" charset="-122"/>
                <a:ea typeface="微软雅黑" panose="020B0503020204020204" pitchFamily="34" charset="-122"/>
                <a:sym typeface="+mn-ea"/>
              </a:rPr>
              <a:t>r of the faces and ignore their emotions; </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a:p>
            <a:r>
              <a:rPr lang="en-US" altLang="zh-CN" sz="2000" dirty="0">
                <a:solidFill>
                  <a:schemeClr val="tx1"/>
                </a:solidFill>
                <a:latin typeface="微软雅黑" panose="020B0503020204020204" pitchFamily="34" charset="-122"/>
                <a:ea typeface="微软雅黑" panose="020B0503020204020204" pitchFamily="34" charset="-122"/>
                <a:sym typeface="+mn-ea"/>
              </a:rPr>
              <a:t>the </a:t>
            </a:r>
            <a:r>
              <a:rPr lang="en-US" altLang="zh-CN" sz="2000" dirty="0">
                <a:solidFill>
                  <a:srgbClr val="C00000"/>
                </a:solidFill>
                <a:latin typeface="微软雅黑" panose="020B0503020204020204" pitchFamily="34" charset="-122"/>
                <a:ea typeface="微软雅黑" panose="020B0503020204020204" pitchFamily="34" charset="-122"/>
                <a:sym typeface="+mn-ea"/>
              </a:rPr>
              <a:t>emotional information</a:t>
            </a:r>
            <a:r>
              <a:rPr lang="en-US" altLang="zh-CN" sz="2000" dirty="0">
                <a:solidFill>
                  <a:schemeClr val="tx1"/>
                </a:solidFill>
                <a:latin typeface="微软雅黑" panose="020B0503020204020204" pitchFamily="34" charset="-122"/>
                <a:ea typeface="微软雅黑" panose="020B0503020204020204" pitchFamily="34" charset="-122"/>
                <a:sym typeface="+mn-ea"/>
              </a:rPr>
              <a:t> of the faces was </a:t>
            </a:r>
            <a:r>
              <a:rPr lang="en-US" altLang="zh-CN" sz="2000" dirty="0">
                <a:solidFill>
                  <a:srgbClr val="C00000"/>
                </a:solidFill>
                <a:latin typeface="微软雅黑" panose="020B0503020204020204" pitchFamily="34" charset="-122"/>
                <a:ea typeface="微软雅黑" panose="020B0503020204020204" pitchFamily="34" charset="-122"/>
                <a:sym typeface="+mn-ea"/>
              </a:rPr>
              <a:t>task-unrelated</a:t>
            </a:r>
            <a:endParaRPr lang="en-US" altLang="zh-CN" sz="2000" dirty="0">
              <a:solidFill>
                <a:srgbClr val="C00000"/>
              </a:solidFill>
              <a:latin typeface="微软雅黑" panose="020B0503020204020204" pitchFamily="34" charset="-122"/>
              <a:ea typeface="微软雅黑" panose="020B0503020204020204" pitchFamily="34" charset="-122"/>
              <a:sym typeface="+mn-ea"/>
            </a:endParaRPr>
          </a:p>
        </p:txBody>
      </p:sp>
      <p:pic>
        <p:nvPicPr>
          <p:cNvPr id="8" name="图片 7" descr="截屏2023-10-04 15.19.31"/>
          <p:cNvPicPr>
            <a:picLocks noChangeAspect="1"/>
          </p:cNvPicPr>
          <p:nvPr/>
        </p:nvPicPr>
        <p:blipFill>
          <a:blip r:embed="rId1"/>
          <a:stretch>
            <a:fillRect/>
          </a:stretch>
        </p:blipFill>
        <p:spPr>
          <a:xfrm>
            <a:off x="1972310" y="1727200"/>
            <a:ext cx="7489190" cy="48888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4486910" cy="460375"/>
          </a:xfrm>
          <a:prstGeom prst="rect">
            <a:avLst/>
          </a:prstGeom>
          <a:noFill/>
        </p:spPr>
        <p:txBody>
          <a:bodyPr wrap="none" rtlCol="0">
            <a:spAutoFit/>
          </a:bodyPr>
          <a:lstStyle/>
          <a:p>
            <a:r>
              <a:rPr lang="en-US" altLang="zh-CN" sz="2400" dirty="0">
                <a:solidFill>
                  <a:srgbClr val="005CA2"/>
                </a:solidFill>
                <a:latin typeface="微软雅黑" panose="020B0503020204020204" pitchFamily="34" charset="-122"/>
                <a:ea typeface="微软雅黑" panose="020B0503020204020204" pitchFamily="34" charset="-122"/>
              </a:rPr>
              <a:t>2.2.1. Task-Related Condition</a:t>
            </a:r>
            <a:endParaRPr lang="en-US" altLang="zh-CN" sz="2400" dirty="0">
              <a:solidFill>
                <a:srgbClr val="005CA2"/>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30200" y="763270"/>
            <a:ext cx="9065260" cy="706755"/>
          </a:xfrm>
          <a:prstGeom prst="rect">
            <a:avLst/>
          </a:prstGeom>
          <a:noFill/>
        </p:spPr>
        <p:txBody>
          <a:bodyPr wrap="square" rtlCol="0">
            <a:spAutoFit/>
          </a:bodyPr>
          <a:p>
            <a:r>
              <a:rPr lang="en-US" altLang="zh-CN" sz="2000" dirty="0">
                <a:solidFill>
                  <a:schemeClr val="tx1"/>
                </a:solidFill>
                <a:latin typeface="微软雅黑" panose="020B0503020204020204" pitchFamily="34" charset="-122"/>
                <a:ea typeface="微软雅黑" panose="020B0503020204020204" pitchFamily="34" charset="-122"/>
                <a:sym typeface="+mn-ea"/>
              </a:rPr>
              <a:t>Concentrated on the </a:t>
            </a:r>
            <a:r>
              <a:rPr lang="en-US" altLang="zh-CN" sz="2000" dirty="0">
                <a:solidFill>
                  <a:srgbClr val="C00000"/>
                </a:solidFill>
                <a:latin typeface="微软雅黑" panose="020B0503020204020204" pitchFamily="34" charset="-122"/>
                <a:ea typeface="微软雅黑" panose="020B0503020204020204" pitchFamily="34" charset="-122"/>
                <a:sym typeface="+mn-ea"/>
              </a:rPr>
              <a:t>emotional information</a:t>
            </a:r>
            <a:r>
              <a:rPr lang="en-US" altLang="zh-CN" sz="2000" dirty="0">
                <a:solidFill>
                  <a:schemeClr val="tx1"/>
                </a:solidFill>
                <a:latin typeface="微软雅黑" panose="020B0503020204020204" pitchFamily="34" charset="-122"/>
                <a:ea typeface="微软雅黑" panose="020B0503020204020204" pitchFamily="34" charset="-122"/>
                <a:sym typeface="+mn-ea"/>
              </a:rPr>
              <a:t> on the faces;  </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a:p>
            <a:r>
              <a:rPr lang="en-US" altLang="zh-CN" sz="2000" dirty="0">
                <a:solidFill>
                  <a:schemeClr val="tx1"/>
                </a:solidFill>
                <a:latin typeface="微软雅黑" panose="020B0503020204020204" pitchFamily="34" charset="-122"/>
                <a:ea typeface="微软雅黑" panose="020B0503020204020204" pitchFamily="34" charset="-122"/>
                <a:sym typeface="+mn-ea"/>
              </a:rPr>
              <a:t>the </a:t>
            </a:r>
            <a:r>
              <a:rPr lang="en-US" altLang="zh-CN" sz="2000" dirty="0">
                <a:solidFill>
                  <a:srgbClr val="C00000"/>
                </a:solidFill>
                <a:latin typeface="微软雅黑" panose="020B0503020204020204" pitchFamily="34" charset="-122"/>
                <a:ea typeface="微软雅黑" panose="020B0503020204020204" pitchFamily="34" charset="-122"/>
                <a:sym typeface="+mn-ea"/>
              </a:rPr>
              <a:t>emotional information</a:t>
            </a:r>
            <a:r>
              <a:rPr lang="en-US" altLang="zh-CN" sz="2000" dirty="0">
                <a:solidFill>
                  <a:schemeClr val="tx1"/>
                </a:solidFill>
                <a:latin typeface="微软雅黑" panose="020B0503020204020204" pitchFamily="34" charset="-122"/>
                <a:ea typeface="微软雅黑" panose="020B0503020204020204" pitchFamily="34" charset="-122"/>
                <a:sym typeface="+mn-ea"/>
              </a:rPr>
              <a:t> was </a:t>
            </a:r>
            <a:r>
              <a:rPr lang="en-US" altLang="zh-CN" sz="2000" dirty="0">
                <a:solidFill>
                  <a:srgbClr val="C00000"/>
                </a:solidFill>
                <a:latin typeface="微软雅黑" panose="020B0503020204020204" pitchFamily="34" charset="-122"/>
                <a:ea typeface="微软雅黑" panose="020B0503020204020204" pitchFamily="34" charset="-122"/>
                <a:sym typeface="+mn-ea"/>
              </a:rPr>
              <a:t>task-related</a:t>
            </a:r>
            <a:endParaRPr lang="en-US" altLang="zh-CN" sz="2000" dirty="0">
              <a:solidFill>
                <a:schemeClr val="tx1"/>
              </a:solidFill>
              <a:latin typeface="微软雅黑" panose="020B0503020204020204" pitchFamily="34" charset="-122"/>
              <a:ea typeface="微软雅黑" panose="020B0503020204020204" pitchFamily="34" charset="-122"/>
              <a:sym typeface="+mn-ea"/>
            </a:endParaRPr>
          </a:p>
        </p:txBody>
      </p:sp>
      <p:pic>
        <p:nvPicPr>
          <p:cNvPr id="3" name="图片 2" descr="截屏2023-10-04 15.20.34"/>
          <p:cNvPicPr>
            <a:picLocks noChangeAspect="1"/>
          </p:cNvPicPr>
          <p:nvPr/>
        </p:nvPicPr>
        <p:blipFill>
          <a:blip r:embed="rId1"/>
          <a:stretch>
            <a:fillRect/>
          </a:stretch>
        </p:blipFill>
        <p:spPr>
          <a:xfrm>
            <a:off x="4044950" y="1435735"/>
            <a:ext cx="7803515" cy="4472940"/>
          </a:xfrm>
          <a:prstGeom prst="rect">
            <a:avLst/>
          </a:prstGeom>
        </p:spPr>
      </p:pic>
      <p:sp>
        <p:nvSpPr>
          <p:cNvPr id="4" name="稻壳儿春秋广告/盗版必究        原创来源：http://chn.docer.com/works?userid=199329941#!/work_time"/>
          <p:cNvSpPr/>
          <p:nvPr/>
        </p:nvSpPr>
        <p:spPr>
          <a:xfrm>
            <a:off x="426720" y="1550035"/>
            <a:ext cx="3533140" cy="4358640"/>
          </a:xfrm>
          <a:prstGeom prst="rect">
            <a:avLst/>
          </a:prstGeom>
          <a:solidFill>
            <a:srgbClr val="005C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5" name="稻壳儿春秋广告/盗版必究        原创来源：http://chn.docer.com/works?userid=199329941#!/work_time"/>
          <p:cNvSpPr txBox="1"/>
          <p:nvPr/>
        </p:nvSpPr>
        <p:spPr>
          <a:xfrm>
            <a:off x="426720" y="1550035"/>
            <a:ext cx="3436620" cy="3342005"/>
          </a:xfrm>
          <a:prstGeom prst="rect">
            <a:avLst/>
          </a:prstGeom>
          <a:noFill/>
          <a:effectLst/>
        </p:spPr>
        <p:txBody>
          <a:bodyPr wrap="square" rtlCol="0">
            <a:noAutofit/>
          </a:bodyPr>
          <a:p>
            <a:pPr marL="285750" indent="-285750" algn="just">
              <a:lnSpc>
                <a:spcPct val="150000"/>
              </a:lnSpc>
              <a:buFont typeface="Wingdings" panose="05000000000000000000" charset="0"/>
              <a:buChar char=""/>
            </a:pPr>
            <a:r>
              <a:rPr lang="en-US" altLang="zh-CN" dirty="0">
                <a:solidFill>
                  <a:schemeClr val="accent2"/>
                </a:solidFill>
                <a:latin typeface="微软雅黑" panose="020B0503020204020204" pitchFamily="34" charset="-122"/>
                <a:ea typeface="微软雅黑" panose="020B0503020204020204" pitchFamily="34" charset="-122"/>
                <a:sym typeface="+mn-ea"/>
              </a:rPr>
              <a:t>press</a:t>
            </a:r>
            <a:r>
              <a:rPr lang="en-US" altLang="zh-CN" dirty="0">
                <a:solidFill>
                  <a:schemeClr val="bg1"/>
                </a:solidFill>
                <a:latin typeface="微软雅黑" panose="020B0503020204020204" pitchFamily="34" charset="-122"/>
                <a:ea typeface="微软雅黑" panose="020B0503020204020204" pitchFamily="34" charset="-122"/>
                <a:sym typeface="+mn-ea"/>
              </a:rPr>
              <a:t> a button when they saw a </a:t>
            </a:r>
            <a:r>
              <a:rPr lang="en-US" altLang="zh-CN" dirty="0">
                <a:solidFill>
                  <a:schemeClr val="accent2"/>
                </a:solidFill>
                <a:latin typeface="微软雅黑" panose="020B0503020204020204" pitchFamily="34" charset="-122"/>
                <a:ea typeface="微软雅黑" panose="020B0503020204020204" pitchFamily="34" charset="-122"/>
                <a:sym typeface="+mn-ea"/>
              </a:rPr>
              <a:t>happy face</a:t>
            </a:r>
            <a:r>
              <a:rPr lang="en-US" altLang="zh-CN" dirty="0">
                <a:solidFill>
                  <a:schemeClr val="bg1"/>
                </a:solidFill>
                <a:latin typeface="微软雅黑" panose="020B0503020204020204" pitchFamily="34" charset="-122"/>
                <a:ea typeface="微软雅黑" panose="020B0503020204020204" pitchFamily="34" charset="-122"/>
                <a:sym typeface="+mn-ea"/>
              </a:rPr>
              <a:t> (go trial) and </a:t>
            </a:r>
            <a:r>
              <a:rPr lang="en-US" altLang="zh-CN" dirty="0">
                <a:solidFill>
                  <a:schemeClr val="accent2"/>
                </a:solidFill>
                <a:latin typeface="微软雅黑" panose="020B0503020204020204" pitchFamily="34" charset="-122"/>
                <a:ea typeface="微软雅黑" panose="020B0503020204020204" pitchFamily="34" charset="-122"/>
                <a:sym typeface="+mn-ea"/>
              </a:rPr>
              <a:t>not to press</a:t>
            </a:r>
            <a:r>
              <a:rPr lang="en-US" altLang="zh-CN" dirty="0">
                <a:solidFill>
                  <a:schemeClr val="bg1"/>
                </a:solidFill>
                <a:latin typeface="微软雅黑" panose="020B0503020204020204" pitchFamily="34" charset="-122"/>
                <a:ea typeface="微软雅黑" panose="020B0503020204020204" pitchFamily="34" charset="-122"/>
                <a:sym typeface="+mn-ea"/>
              </a:rPr>
              <a:t> it when they saw an </a:t>
            </a:r>
            <a:r>
              <a:rPr lang="en-US" altLang="zh-CN" dirty="0">
                <a:solidFill>
                  <a:schemeClr val="accent2"/>
                </a:solidFill>
                <a:latin typeface="微软雅黑" panose="020B0503020204020204" pitchFamily="34" charset="-122"/>
                <a:ea typeface="微软雅黑" panose="020B0503020204020204" pitchFamily="34" charset="-122"/>
                <a:sym typeface="+mn-ea"/>
              </a:rPr>
              <a:t>angry face</a:t>
            </a:r>
            <a:r>
              <a:rPr lang="en-US" altLang="zh-CN" dirty="0">
                <a:solidFill>
                  <a:schemeClr val="bg1"/>
                </a:solidFill>
                <a:latin typeface="微软雅黑" panose="020B0503020204020204" pitchFamily="34" charset="-122"/>
                <a:ea typeface="微软雅黑" panose="020B0503020204020204" pitchFamily="34" charset="-122"/>
                <a:sym typeface="+mn-ea"/>
              </a:rPr>
              <a:t> (nogo trial)</a:t>
            </a:r>
            <a:endParaRPr lang="en-US" altLang="zh-CN" dirty="0">
              <a:solidFill>
                <a:schemeClr val="bg1"/>
              </a:solidFill>
              <a:latin typeface="微软雅黑" panose="020B0503020204020204" pitchFamily="34" charset="-122"/>
              <a:ea typeface="微软雅黑" panose="020B0503020204020204" pitchFamily="34" charset="-122"/>
              <a:sym typeface="+mn-ea"/>
            </a:endParaRPr>
          </a:p>
          <a:p>
            <a:pPr marL="285750" indent="-285750" algn="just">
              <a:lnSpc>
                <a:spcPct val="150000"/>
              </a:lnSpc>
              <a:buFont typeface="Wingdings" panose="05000000000000000000" charset="0"/>
              <a:buChar char=""/>
            </a:pPr>
            <a:r>
              <a:rPr lang="en-US" altLang="zh-CN" dirty="0">
                <a:solidFill>
                  <a:schemeClr val="accent2"/>
                </a:solidFill>
                <a:latin typeface="微软雅黑" panose="020B0503020204020204" pitchFamily="34" charset="-122"/>
                <a:ea typeface="微软雅黑" panose="020B0503020204020204" pitchFamily="34" charset="-122"/>
                <a:sym typeface="+mn-ea"/>
              </a:rPr>
              <a:t>press</a:t>
            </a:r>
            <a:r>
              <a:rPr lang="en-US" altLang="zh-CN" dirty="0">
                <a:solidFill>
                  <a:schemeClr val="bg1"/>
                </a:solidFill>
                <a:latin typeface="微软雅黑" panose="020B0503020204020204" pitchFamily="34" charset="-122"/>
                <a:ea typeface="微软雅黑" panose="020B0503020204020204" pitchFamily="34" charset="-122"/>
                <a:sym typeface="+mn-ea"/>
              </a:rPr>
              <a:t> a button when they saw an </a:t>
            </a:r>
            <a:r>
              <a:rPr lang="en-US" altLang="zh-CN" dirty="0">
                <a:solidFill>
                  <a:schemeClr val="accent2"/>
                </a:solidFill>
                <a:latin typeface="微软雅黑" panose="020B0503020204020204" pitchFamily="34" charset="-122"/>
                <a:ea typeface="微软雅黑" panose="020B0503020204020204" pitchFamily="34" charset="-122"/>
                <a:sym typeface="+mn-ea"/>
              </a:rPr>
              <a:t>angry face</a:t>
            </a:r>
            <a:r>
              <a:rPr lang="en-US" altLang="zh-CN" dirty="0">
                <a:solidFill>
                  <a:schemeClr val="bg1"/>
                </a:solidFill>
                <a:latin typeface="微软雅黑" panose="020B0503020204020204" pitchFamily="34" charset="-122"/>
                <a:ea typeface="微软雅黑" panose="020B0503020204020204" pitchFamily="34" charset="-122"/>
                <a:sym typeface="+mn-ea"/>
              </a:rPr>
              <a:t> (go trial) and </a:t>
            </a:r>
            <a:r>
              <a:rPr lang="en-US" altLang="zh-CN" dirty="0">
                <a:solidFill>
                  <a:schemeClr val="accent2"/>
                </a:solidFill>
                <a:latin typeface="微软雅黑" panose="020B0503020204020204" pitchFamily="34" charset="-122"/>
                <a:ea typeface="微软雅黑" panose="020B0503020204020204" pitchFamily="34" charset="-122"/>
                <a:sym typeface="+mn-ea"/>
              </a:rPr>
              <a:t>not to press</a:t>
            </a:r>
            <a:r>
              <a:rPr lang="en-US" altLang="zh-CN" dirty="0">
                <a:solidFill>
                  <a:schemeClr val="bg1"/>
                </a:solidFill>
                <a:latin typeface="微软雅黑" panose="020B0503020204020204" pitchFamily="34" charset="-122"/>
                <a:ea typeface="微软雅黑" panose="020B0503020204020204" pitchFamily="34" charset="-122"/>
                <a:sym typeface="+mn-ea"/>
              </a:rPr>
              <a:t> it when they saw a </a:t>
            </a:r>
            <a:r>
              <a:rPr lang="en-US" altLang="zh-CN" dirty="0">
                <a:solidFill>
                  <a:schemeClr val="accent2"/>
                </a:solidFill>
                <a:latin typeface="微软雅黑" panose="020B0503020204020204" pitchFamily="34" charset="-122"/>
                <a:ea typeface="微软雅黑" panose="020B0503020204020204" pitchFamily="34" charset="-122"/>
                <a:sym typeface="+mn-ea"/>
              </a:rPr>
              <a:t>happy face</a:t>
            </a:r>
            <a:r>
              <a:rPr lang="en-US" altLang="zh-CN" dirty="0">
                <a:solidFill>
                  <a:schemeClr val="bg1"/>
                </a:solidFill>
                <a:latin typeface="微软雅黑" panose="020B0503020204020204" pitchFamily="34" charset="-122"/>
                <a:ea typeface="微软雅黑" panose="020B0503020204020204" pitchFamily="34" charset="-122"/>
                <a:sym typeface="+mn-ea"/>
              </a:rPr>
              <a:t> (nogo trial)</a:t>
            </a:r>
            <a:endParaRPr lang="en-US" altLang="zh-CN" dirty="0">
              <a:solidFill>
                <a:schemeClr val="bg1"/>
              </a:solidFill>
              <a:latin typeface="微软雅黑" panose="020B0503020204020204" pitchFamily="34" charset="-122"/>
              <a:ea typeface="微软雅黑" panose="020B0503020204020204" pitchFamily="34" charset="-122"/>
              <a:sym typeface="+mn-ea"/>
            </a:endParaRPr>
          </a:p>
          <a:p>
            <a:pPr indent="0" algn="just">
              <a:lnSpc>
                <a:spcPct val="150000"/>
              </a:lnSpc>
              <a:buFont typeface="Wingdings" panose="05000000000000000000" charset="0"/>
              <a:buNone/>
            </a:pPr>
            <a:endParaRPr lang="en-US" altLang="zh-CN" sz="18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43056"/>
            <a:ext cx="4758055" cy="521970"/>
          </a:xfrm>
          <a:prstGeom prst="rect">
            <a:avLst/>
          </a:prstGeom>
          <a:noFill/>
        </p:spPr>
        <p:txBody>
          <a:bodyPr wrap="none" rtlCol="0">
            <a:spAutoFit/>
          </a:bodyPr>
          <a:lstStyle/>
          <a:p>
            <a:pPr algn="l"/>
            <a:r>
              <a:rPr lang="en-US" altLang="zh-CN" sz="2800" dirty="0">
                <a:solidFill>
                  <a:srgbClr val="005CA2"/>
                </a:solidFill>
                <a:latin typeface="微软雅黑" panose="020B0503020204020204" pitchFamily="34" charset="-122"/>
                <a:ea typeface="微软雅黑" panose="020B0503020204020204" pitchFamily="34" charset="-122"/>
              </a:rPr>
              <a:t>2.3. Experimental Materials</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48055" y="-3916680"/>
            <a:ext cx="4064000" cy="368300"/>
          </a:xfrm>
          <a:prstGeom prst="rect">
            <a:avLst/>
          </a:prstGeom>
          <a:noFill/>
        </p:spPr>
        <p:txBody>
          <a:bodyPr wrap="square" rtlCol="0">
            <a:spAutoFit/>
          </a:bodyPr>
          <a:p>
            <a:endParaRPr lang="zh-CN" altLang="en-US"/>
          </a:p>
        </p:txBody>
      </p:sp>
      <p:sp>
        <p:nvSpPr>
          <p:cNvPr id="4" name="文本框 3"/>
          <p:cNvSpPr txBox="1"/>
          <p:nvPr/>
        </p:nvSpPr>
        <p:spPr>
          <a:xfrm>
            <a:off x="-1896110" y="-5796915"/>
            <a:ext cx="4064000" cy="368300"/>
          </a:xfrm>
          <a:prstGeom prst="rect">
            <a:avLst/>
          </a:prstGeom>
          <a:noFill/>
        </p:spPr>
        <p:txBody>
          <a:bodyPr wrap="square" rtlCol="0">
            <a:spAutoFit/>
          </a:bodyPr>
          <a:p>
            <a:endParaRPr lang="zh-CN" altLang="en-US"/>
          </a:p>
        </p:txBody>
      </p:sp>
      <p:sp>
        <p:nvSpPr>
          <p:cNvPr id="5" name="文本框 4"/>
          <p:cNvSpPr txBox="1"/>
          <p:nvPr/>
        </p:nvSpPr>
        <p:spPr>
          <a:xfrm>
            <a:off x="-2877820" y="-6924040"/>
            <a:ext cx="4064000" cy="368300"/>
          </a:xfrm>
          <a:prstGeom prst="rect">
            <a:avLst/>
          </a:prstGeom>
          <a:noFill/>
        </p:spPr>
        <p:txBody>
          <a:bodyPr wrap="square" rtlCol="0">
            <a:spAutoFit/>
          </a:bodyPr>
          <a:p>
            <a:endParaRPr lang="zh-CN" altLang="en-US"/>
          </a:p>
        </p:txBody>
      </p:sp>
      <p:sp>
        <p:nvSpPr>
          <p:cNvPr id="17" name="稻壳儿春秋广告/盗版必究        原创来源：http://chn.docer.com/works?userid=199329941#!/work_time"/>
          <p:cNvSpPr>
            <a:spLocks noChangeArrowheads="1"/>
          </p:cNvSpPr>
          <p:nvPr>
            <p:custDataLst>
              <p:tags r:id="rId1"/>
            </p:custDataLst>
          </p:nvPr>
        </p:nvSpPr>
        <p:spPr bwMode="auto">
          <a:xfrm>
            <a:off x="1633855" y="2197735"/>
            <a:ext cx="3667760" cy="2334260"/>
          </a:xfrm>
          <a:prstGeom prst="roundRect">
            <a:avLst/>
          </a:prstGeom>
          <a:noFill/>
          <a:ln w="19050">
            <a:solidFill>
              <a:srgbClr val="005CA2"/>
            </a:solidFill>
          </a:ln>
        </p:spPr>
        <p:txBody>
          <a:bodyPr vert="horz" wrap="square" lIns="91440" tIns="45720" rIns="91440" bIns="45720" numCol="1" anchor="t" anchorCtr="0" compatLnSpc="1"/>
          <a:p>
            <a:endParaRPr lang="en-US">
              <a:solidFill>
                <a:schemeClr val="tx1">
                  <a:lumMod val="75000"/>
                  <a:lumOff val="25000"/>
                </a:schemeClr>
              </a:solidFill>
              <a:latin typeface="微软雅黑" panose="020B0503020204020204" pitchFamily="34" charset="-122"/>
            </a:endParaRPr>
          </a:p>
        </p:txBody>
      </p:sp>
      <p:sp>
        <p:nvSpPr>
          <p:cNvPr id="19" name="稻壳儿春秋广告/盗版必究        原创来源：http://chn.docer.com/works?userid=199329941#!/work_time"/>
          <p:cNvSpPr txBox="1"/>
          <p:nvPr>
            <p:custDataLst>
              <p:tags r:id="rId2"/>
            </p:custDataLst>
          </p:nvPr>
        </p:nvSpPr>
        <p:spPr>
          <a:xfrm>
            <a:off x="1972945" y="2395220"/>
            <a:ext cx="3115310" cy="1939290"/>
          </a:xfrm>
          <a:prstGeom prst="rect">
            <a:avLst/>
          </a:prstGeom>
          <a:noFill/>
        </p:spPr>
        <p:txBody>
          <a:bodyPr wrap="square" rtlCol="0">
            <a:noAutofit/>
          </a:bodyPr>
          <a:p>
            <a:pPr>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40 happy faces and 40 angry faces selected from </a:t>
            </a:r>
            <a:r>
              <a:rPr sz="2000" dirty="0">
                <a:solidFill>
                  <a:srgbClr val="C00000"/>
                </a:solidFill>
                <a:latin typeface="微软雅黑" panose="020B0503020204020204" pitchFamily="34" charset="-122"/>
                <a:ea typeface="微软雅黑" panose="020B0503020204020204" pitchFamily="34" charset="-122"/>
              </a:rPr>
              <a:t>the Chinese Facial</a:t>
            </a:r>
            <a:endParaRPr sz="2000" dirty="0">
              <a:solidFill>
                <a:srgbClr val="C00000"/>
              </a:solidFill>
              <a:latin typeface="微软雅黑" panose="020B0503020204020204" pitchFamily="34" charset="-122"/>
              <a:ea typeface="微软雅黑" panose="020B0503020204020204" pitchFamily="34" charset="-122"/>
            </a:endParaRPr>
          </a:p>
          <a:p>
            <a:pPr>
              <a:lnSpc>
                <a:spcPct val="130000"/>
              </a:lnSpc>
            </a:pPr>
            <a:r>
              <a:rPr sz="2000" dirty="0">
                <a:solidFill>
                  <a:srgbClr val="C00000"/>
                </a:solidFill>
                <a:latin typeface="微软雅黑" panose="020B0503020204020204" pitchFamily="34" charset="-122"/>
                <a:ea typeface="微软雅黑" panose="020B0503020204020204" pitchFamily="34" charset="-122"/>
              </a:rPr>
              <a:t>Affective Picture System </a:t>
            </a:r>
            <a:r>
              <a:rPr sz="2000" dirty="0">
                <a:solidFill>
                  <a:schemeClr val="tx1">
                    <a:lumMod val="85000"/>
                    <a:lumOff val="15000"/>
                  </a:schemeClr>
                </a:solidFill>
                <a:latin typeface="微软雅黑" panose="020B0503020204020204" pitchFamily="34" charset="-122"/>
                <a:ea typeface="微软雅黑" panose="020B0503020204020204" pitchFamily="34" charset="-122"/>
              </a:rPr>
              <a:t> </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稻壳儿春秋广告/盗版必究        原创来源：http://chn.docer.com/works?userid=199329941#!/work_time"/>
          <p:cNvSpPr txBox="1"/>
          <p:nvPr>
            <p:custDataLst>
              <p:tags r:id="rId3"/>
            </p:custDataLst>
          </p:nvPr>
        </p:nvSpPr>
        <p:spPr>
          <a:xfrm>
            <a:off x="6497955" y="2563495"/>
            <a:ext cx="3115310" cy="1602740"/>
          </a:xfrm>
          <a:prstGeom prst="rect">
            <a:avLst/>
          </a:prstGeom>
          <a:noFill/>
        </p:spPr>
        <p:txBody>
          <a:bodyPr wrap="square" rtlCol="0">
            <a:noAutofit/>
          </a:bodyPr>
          <a:p>
            <a:pPr>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20 male faces and 20 female faces were used in </a:t>
            </a:r>
            <a:r>
              <a:rPr sz="2000" dirty="0">
                <a:solidFill>
                  <a:srgbClr val="C00000"/>
                </a:solidFill>
                <a:latin typeface="微软雅黑" panose="020B0503020204020204" pitchFamily="34" charset="-122"/>
                <a:ea typeface="微软雅黑" panose="020B0503020204020204" pitchFamily="34" charset="-122"/>
              </a:rPr>
              <a:t>each emotional</a:t>
            </a:r>
            <a:r>
              <a:rPr lang="en-US" sz="2000" dirty="0">
                <a:solidFill>
                  <a:srgbClr val="C00000"/>
                </a:solidFill>
                <a:latin typeface="微软雅黑" panose="020B0503020204020204" pitchFamily="34" charset="-122"/>
                <a:ea typeface="微软雅黑" panose="020B0503020204020204" pitchFamily="34" charset="-122"/>
              </a:rPr>
              <a:t> </a:t>
            </a:r>
            <a:r>
              <a:rPr sz="2000" dirty="0">
                <a:solidFill>
                  <a:srgbClr val="C00000"/>
                </a:solidFill>
                <a:latin typeface="微软雅黑" panose="020B0503020204020204" pitchFamily="34" charset="-122"/>
                <a:ea typeface="微软雅黑" panose="020B0503020204020204" pitchFamily="34" charset="-122"/>
              </a:rPr>
              <a:t>valence</a:t>
            </a:r>
            <a:endParaRPr sz="2000" dirty="0">
              <a:solidFill>
                <a:srgbClr val="C00000"/>
              </a:solidFill>
              <a:latin typeface="微软雅黑" panose="020B0503020204020204" pitchFamily="34" charset="-122"/>
              <a:ea typeface="微软雅黑" panose="020B0503020204020204" pitchFamily="34" charset="-122"/>
            </a:endParaRPr>
          </a:p>
        </p:txBody>
      </p:sp>
      <p:sp>
        <p:nvSpPr>
          <p:cNvPr id="13" name="稻壳儿春秋广告/盗版必究        原创来源：http://chn.docer.com/works?userid=199329941#!/work_time"/>
          <p:cNvSpPr>
            <a:spLocks noChangeArrowheads="1"/>
          </p:cNvSpPr>
          <p:nvPr>
            <p:custDataLst>
              <p:tags r:id="rId4"/>
            </p:custDataLst>
          </p:nvPr>
        </p:nvSpPr>
        <p:spPr bwMode="auto">
          <a:xfrm>
            <a:off x="6221730" y="2197735"/>
            <a:ext cx="3667760" cy="2334260"/>
          </a:xfrm>
          <a:prstGeom prst="roundRect">
            <a:avLst/>
          </a:prstGeom>
          <a:noFill/>
          <a:ln w="19050">
            <a:solidFill>
              <a:srgbClr val="005CA2"/>
            </a:solidFill>
          </a:ln>
        </p:spPr>
        <p:txBody>
          <a:bodyPr vert="horz" wrap="square" lIns="91440" tIns="45720" rIns="91440" bIns="45720" numCol="1" anchor="t" anchorCtr="0" compatLnSpc="1"/>
          <a:p>
            <a:endParaRPr lang="en-US">
              <a:solidFill>
                <a:schemeClr val="tx1">
                  <a:lumMod val="75000"/>
                  <a:lumOff val="25000"/>
                </a:schemeClr>
              </a:solidFill>
              <a:latin typeface="微软雅黑" panose="020B0503020204020204" pitchFamily="34" charset="-122"/>
            </a:endParaRPr>
          </a:p>
        </p:txBody>
      </p:sp>
      <p:sp>
        <p:nvSpPr>
          <p:cNvPr id="7" name="文本框 6"/>
          <p:cNvSpPr txBox="1"/>
          <p:nvPr/>
        </p:nvSpPr>
        <p:spPr>
          <a:xfrm>
            <a:off x="330200" y="864870"/>
            <a:ext cx="4758055" cy="398780"/>
          </a:xfrm>
          <a:prstGeom prst="rect">
            <a:avLst/>
          </a:prstGeom>
          <a:noFill/>
        </p:spPr>
        <p:txBody>
          <a:bodyPr wrap="square" rtlCol="0">
            <a:spAutoFit/>
          </a:bodyPr>
          <a:p>
            <a:r>
              <a:rPr lang="en-US" altLang="zh-CN" sz="2000" dirty="0">
                <a:latin typeface="微软雅黑" panose="020B0503020204020204" pitchFamily="34" charset="-122"/>
                <a:ea typeface="微软雅黑" panose="020B0503020204020204" pitchFamily="34" charset="-122"/>
                <a:sym typeface="+mn-ea"/>
              </a:rPr>
              <a:t>2.3.1.  </a:t>
            </a:r>
            <a:r>
              <a:rPr lang="en-US" altLang="zh-CN" sz="2000" dirty="0">
                <a:solidFill>
                  <a:srgbClr val="C00000"/>
                </a:solidFill>
                <a:latin typeface="微软雅黑" panose="020B0503020204020204" pitchFamily="34" charset="-122"/>
                <a:ea typeface="微软雅黑" panose="020B0503020204020204" pitchFamily="34" charset="-122"/>
                <a:sym typeface="+mn-ea"/>
              </a:rPr>
              <a:t>Emotional Face </a:t>
            </a:r>
            <a:r>
              <a:rPr lang="en-US" altLang="zh-CN" sz="2000" dirty="0">
                <a:latin typeface="微软雅黑" panose="020B0503020204020204" pitchFamily="34" charset="-122"/>
                <a:ea typeface="微软雅黑" panose="020B0503020204020204" pitchFamily="34" charset="-122"/>
                <a:sym typeface="+mn-ea"/>
              </a:rPr>
              <a:t>Materials</a:t>
            </a:r>
            <a:endParaRPr lang="en-US" altLang="zh-CN" sz="2000" dirty="0">
              <a:latin typeface="微软雅黑" panose="020B0503020204020204" pitchFamily="34" charset="-122"/>
              <a:ea typeface="微软雅黑" panose="020B0503020204020204" pitchFamily="34" charset="-122"/>
              <a:sym typeface="+mn-ea"/>
            </a:endParaRPr>
          </a:p>
        </p:txBody>
      </p:sp>
      <p:cxnSp>
        <p:nvCxnSpPr>
          <p:cNvPr id="8" name="直接箭头连接符 7"/>
          <p:cNvCxnSpPr>
            <a:stCxn id="17" idx="3"/>
            <a:endCxn id="13" idx="1"/>
          </p:cNvCxnSpPr>
          <p:nvPr/>
        </p:nvCxnSpPr>
        <p:spPr>
          <a:xfrm>
            <a:off x="5301615" y="3364865"/>
            <a:ext cx="92011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4758055" cy="521970"/>
          </a:xfrm>
          <a:prstGeom prst="rect">
            <a:avLst/>
          </a:prstGeom>
          <a:noFill/>
        </p:spPr>
        <p:txBody>
          <a:bodyPr wrap="none" rtlCol="0">
            <a:spAutoFit/>
          </a:bodyPr>
          <a:lstStyle/>
          <a:p>
            <a:pPr algn="l"/>
            <a:r>
              <a:rPr lang="en-US" altLang="zh-CN" sz="2800" dirty="0">
                <a:solidFill>
                  <a:srgbClr val="005CA2"/>
                </a:solidFill>
                <a:latin typeface="微软雅黑" panose="020B0503020204020204" pitchFamily="34" charset="-122"/>
                <a:ea typeface="微软雅黑" panose="020B0503020204020204" pitchFamily="34" charset="-122"/>
              </a:rPr>
              <a:t>2.3. Experimental Materials</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48055" y="-3916680"/>
            <a:ext cx="4064000" cy="368300"/>
          </a:xfrm>
          <a:prstGeom prst="rect">
            <a:avLst/>
          </a:prstGeom>
          <a:noFill/>
        </p:spPr>
        <p:txBody>
          <a:bodyPr wrap="square" rtlCol="0">
            <a:spAutoFit/>
          </a:bodyPr>
          <a:p>
            <a:endParaRPr lang="zh-CN" altLang="en-US"/>
          </a:p>
        </p:txBody>
      </p:sp>
      <p:sp>
        <p:nvSpPr>
          <p:cNvPr id="4" name="文本框 3"/>
          <p:cNvSpPr txBox="1"/>
          <p:nvPr/>
        </p:nvSpPr>
        <p:spPr>
          <a:xfrm>
            <a:off x="-1896110" y="-5796915"/>
            <a:ext cx="4064000" cy="368300"/>
          </a:xfrm>
          <a:prstGeom prst="rect">
            <a:avLst/>
          </a:prstGeom>
          <a:noFill/>
        </p:spPr>
        <p:txBody>
          <a:bodyPr wrap="square" rtlCol="0">
            <a:spAutoFit/>
          </a:bodyPr>
          <a:p>
            <a:endParaRPr lang="zh-CN" altLang="en-US"/>
          </a:p>
        </p:txBody>
      </p:sp>
      <p:sp>
        <p:nvSpPr>
          <p:cNvPr id="5" name="文本框 4"/>
          <p:cNvSpPr txBox="1"/>
          <p:nvPr/>
        </p:nvSpPr>
        <p:spPr>
          <a:xfrm>
            <a:off x="-2877820" y="-6924040"/>
            <a:ext cx="4064000" cy="368300"/>
          </a:xfrm>
          <a:prstGeom prst="rect">
            <a:avLst/>
          </a:prstGeom>
          <a:noFill/>
        </p:spPr>
        <p:txBody>
          <a:bodyPr wrap="square" rtlCol="0">
            <a:spAutoFit/>
          </a:bodyPr>
          <a:p>
            <a:endParaRPr lang="zh-CN" altLang="en-US"/>
          </a:p>
        </p:txBody>
      </p:sp>
      <p:sp>
        <p:nvSpPr>
          <p:cNvPr id="17" name="稻壳儿春秋广告/盗版必究        原创来源：http://chn.docer.com/works?userid=199329941#!/work_time"/>
          <p:cNvSpPr>
            <a:spLocks noChangeArrowheads="1"/>
          </p:cNvSpPr>
          <p:nvPr>
            <p:custDataLst>
              <p:tags r:id="rId1"/>
            </p:custDataLst>
          </p:nvPr>
        </p:nvSpPr>
        <p:spPr bwMode="auto">
          <a:xfrm>
            <a:off x="1633855" y="1941195"/>
            <a:ext cx="3691255" cy="4215765"/>
          </a:xfrm>
          <a:prstGeom prst="roundRect">
            <a:avLst/>
          </a:prstGeom>
          <a:noFill/>
          <a:ln w="19050">
            <a:solidFill>
              <a:srgbClr val="005CA2"/>
            </a:solidFill>
          </a:ln>
        </p:spPr>
        <p:txBody>
          <a:bodyPr vert="horz" wrap="square" lIns="91440" tIns="45720" rIns="91440" bIns="45720" numCol="1" anchor="t" anchorCtr="0" compatLnSpc="1"/>
          <a:p>
            <a:endParaRPr lang="en-US">
              <a:solidFill>
                <a:schemeClr val="tx1">
                  <a:lumMod val="75000"/>
                  <a:lumOff val="25000"/>
                </a:schemeClr>
              </a:solidFill>
              <a:latin typeface="微软雅黑" panose="020B0503020204020204" pitchFamily="34" charset="-122"/>
            </a:endParaRPr>
          </a:p>
        </p:txBody>
      </p:sp>
      <p:sp>
        <p:nvSpPr>
          <p:cNvPr id="19" name="稻壳儿春秋广告/盗版必究        原创来源：http://chn.docer.com/works?userid=199329941#!/work_time"/>
          <p:cNvSpPr txBox="1"/>
          <p:nvPr>
            <p:custDataLst>
              <p:tags r:id="rId2"/>
            </p:custDataLst>
          </p:nvPr>
        </p:nvSpPr>
        <p:spPr>
          <a:xfrm>
            <a:off x="1633855" y="2022475"/>
            <a:ext cx="3787140" cy="4297680"/>
          </a:xfrm>
          <a:prstGeom prst="rect">
            <a:avLst/>
          </a:prstGeom>
          <a:noFill/>
        </p:spPr>
        <p:txBody>
          <a:bodyPr wrap="square" rtlCol="0">
            <a:noAutofit/>
          </a:bodyPr>
          <a:p>
            <a:pPr>
              <a:lnSpc>
                <a:spcPct val="130000"/>
              </a:lnSpc>
            </a:pPr>
            <a:r>
              <a:rPr lang="en-US" altLang="zh-CN" sz="2000" dirty="0">
                <a:solidFill>
                  <a:srgbClr val="C00000"/>
                </a:solidFill>
                <a:latin typeface="微软雅黑" panose="020B0503020204020204" pitchFamily="34" charset="-122"/>
                <a:ea typeface="微软雅黑" panose="020B0503020204020204" pitchFamily="34" charset="-122"/>
                <a:sym typeface="+mn-ea"/>
              </a:rPr>
              <a:t>(1) Grouping:</a:t>
            </a:r>
            <a:endParaRPr sz="2000" dirty="0">
              <a:solidFill>
                <a:srgbClr val="C00000"/>
              </a:solidFill>
              <a:latin typeface="微软雅黑" panose="020B0503020204020204" pitchFamily="34" charset="-122"/>
              <a:ea typeface="微软雅黑" panose="020B0503020204020204" pitchFamily="34" charset="-122"/>
            </a:endParaRPr>
          </a:p>
          <a:p>
            <a:pPr>
              <a:lnSpc>
                <a:spcPct val="130000"/>
              </a:lnSpc>
            </a:pPr>
            <a:r>
              <a:rPr dirty="0">
                <a:solidFill>
                  <a:schemeClr val="tx1">
                    <a:lumMod val="85000"/>
                    <a:lumOff val="15000"/>
                  </a:schemeClr>
                </a:solidFill>
                <a:latin typeface="微软雅黑" panose="020B0503020204020204" pitchFamily="34" charset="-122"/>
                <a:ea typeface="微软雅黑" panose="020B0503020204020204" pitchFamily="34" charset="-122"/>
                <a:sym typeface="+mn-ea"/>
              </a:rPr>
              <a:t>The Internet Gaming Disorder Questionnaire</a:t>
            </a:r>
            <a:r>
              <a:rPr 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Internet Addiction Test</a:t>
            </a:r>
            <a:endParaRPr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en-US" altLang="zh-CN" sz="2000" dirty="0">
                <a:solidFill>
                  <a:srgbClr val="C00000"/>
                </a:solidFill>
                <a:latin typeface="微软雅黑" panose="020B0503020204020204" pitchFamily="34" charset="-122"/>
                <a:ea typeface="微软雅黑" panose="020B0503020204020204" pitchFamily="34" charset="-122"/>
                <a:sym typeface="+mn-ea"/>
              </a:rPr>
              <a:t>(2) Levels of depression,</a:t>
            </a:r>
            <a:endParaRPr lang="en-US" altLang="zh-CN" sz="2000" dirty="0">
              <a:solidFill>
                <a:srgbClr val="C00000"/>
              </a:solidFill>
              <a:latin typeface="微软雅黑" panose="020B0503020204020204" pitchFamily="34" charset="-122"/>
              <a:ea typeface="微软雅黑" panose="020B0503020204020204" pitchFamily="34" charset="-122"/>
            </a:endParaRPr>
          </a:p>
          <a:p>
            <a:pPr>
              <a:lnSpc>
                <a:spcPct val="130000"/>
              </a:lnSpc>
            </a:pPr>
            <a:r>
              <a:rPr lang="en-US" altLang="zh-CN" sz="2000" dirty="0">
                <a:solidFill>
                  <a:srgbClr val="C00000"/>
                </a:solidFill>
                <a:latin typeface="微软雅黑" panose="020B0503020204020204" pitchFamily="34" charset="-122"/>
                <a:ea typeface="微软雅黑" panose="020B0503020204020204" pitchFamily="34" charset="-122"/>
                <a:sym typeface="+mn-ea"/>
              </a:rPr>
              <a:t>anxiety, and impulsivity:</a:t>
            </a:r>
            <a:endParaRPr lang="en-US" altLang="zh-CN" sz="2000" dirty="0">
              <a:solidFill>
                <a:srgbClr val="C00000"/>
              </a:solidFill>
              <a:latin typeface="微软雅黑" panose="020B0503020204020204" pitchFamily="34" charset="-122"/>
              <a:ea typeface="微软雅黑" panose="020B0503020204020204" pitchFamily="34" charset="-122"/>
            </a:endParaRPr>
          </a:p>
          <a:p>
            <a:pPr>
              <a:lnSpc>
                <a:spcPct val="130000"/>
              </a:lnSpc>
            </a:pPr>
            <a:r>
              <a:rPr 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The Beck Depression Inventory , the Self-Rating Anxiety Scale, </a:t>
            </a:r>
            <a:endParaRPr lang="en-US"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nSpc>
                <a:spcPct val="130000"/>
              </a:lnSpc>
            </a:pPr>
            <a:r>
              <a:rPr 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the Barratt Impulsiveness Scale</a:t>
            </a: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endParaRPr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稻壳儿春秋广告/盗版必究        原创来源：http://chn.docer.com/works?userid=199329941#!/work_time"/>
          <p:cNvSpPr>
            <a:spLocks noChangeArrowheads="1"/>
          </p:cNvSpPr>
          <p:nvPr>
            <p:custDataLst>
              <p:tags r:id="rId3"/>
            </p:custDataLst>
          </p:nvPr>
        </p:nvSpPr>
        <p:spPr bwMode="auto">
          <a:xfrm>
            <a:off x="6604635" y="2022475"/>
            <a:ext cx="3691255" cy="4133850"/>
          </a:xfrm>
          <a:prstGeom prst="roundRect">
            <a:avLst/>
          </a:prstGeom>
          <a:noFill/>
          <a:ln w="19050">
            <a:solidFill>
              <a:srgbClr val="005CA2"/>
            </a:solidFill>
          </a:ln>
        </p:spPr>
        <p:txBody>
          <a:bodyPr vert="horz" wrap="square" lIns="91440" tIns="45720" rIns="91440" bIns="45720" numCol="1" anchor="t" anchorCtr="0" compatLnSpc="1"/>
          <a:p>
            <a:endParaRPr lang="en-US">
              <a:solidFill>
                <a:schemeClr val="tx1">
                  <a:lumMod val="75000"/>
                  <a:lumOff val="25000"/>
                </a:schemeClr>
              </a:solidFill>
              <a:latin typeface="微软雅黑" panose="020B0503020204020204" pitchFamily="34" charset="-122"/>
            </a:endParaRPr>
          </a:p>
        </p:txBody>
      </p:sp>
      <p:sp>
        <p:nvSpPr>
          <p:cNvPr id="8" name="稻壳儿春秋广告/盗版必究        原创来源：http://chn.docer.com/works?userid=199329941#!/work_time"/>
          <p:cNvSpPr txBox="1"/>
          <p:nvPr>
            <p:custDataLst>
              <p:tags r:id="rId4"/>
            </p:custDataLst>
          </p:nvPr>
        </p:nvSpPr>
        <p:spPr>
          <a:xfrm>
            <a:off x="6833870" y="2644775"/>
            <a:ext cx="3115310" cy="2972435"/>
          </a:xfrm>
          <a:prstGeom prst="rect">
            <a:avLst/>
          </a:prstGeom>
          <a:noFill/>
        </p:spPr>
        <p:txBody>
          <a:bodyPr wrap="square" rtlCol="0">
            <a:noAutofit/>
          </a:bodyPr>
          <a:p>
            <a:pPr>
              <a:lnSpc>
                <a:spcPct val="130000"/>
              </a:lnSpc>
            </a:pP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稻壳儿春秋广告/盗版必究        原创来源：http://chn.docer.com/works?userid=199329941#!/work_time"/>
          <p:cNvSpPr txBox="1"/>
          <p:nvPr>
            <p:custDataLst>
              <p:tags r:id="rId5"/>
            </p:custDataLst>
          </p:nvPr>
        </p:nvSpPr>
        <p:spPr>
          <a:xfrm>
            <a:off x="6960870" y="2771775"/>
            <a:ext cx="3115310" cy="2972435"/>
          </a:xfrm>
          <a:prstGeom prst="rect">
            <a:avLst/>
          </a:prstGeom>
          <a:noFill/>
        </p:spPr>
        <p:txBody>
          <a:bodyPr wrap="square" rtlCol="0">
            <a:noAutofit/>
          </a:bodyPr>
          <a:p>
            <a:pPr>
              <a:lnSpc>
                <a:spcPct val="130000"/>
              </a:lnSpc>
            </a:pP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稻壳儿春秋广告/盗版必究        原创来源：http://chn.docer.com/works?userid=199329941#!/work_time"/>
          <p:cNvSpPr txBox="1"/>
          <p:nvPr>
            <p:custDataLst>
              <p:tags r:id="rId6"/>
            </p:custDataLst>
          </p:nvPr>
        </p:nvSpPr>
        <p:spPr>
          <a:xfrm>
            <a:off x="7087870" y="2898775"/>
            <a:ext cx="3115310" cy="2972435"/>
          </a:xfrm>
          <a:prstGeom prst="rect">
            <a:avLst/>
          </a:prstGeom>
          <a:noFill/>
        </p:spPr>
        <p:txBody>
          <a:bodyPr wrap="square" rtlCol="0">
            <a:noAutofit/>
          </a:bodyPr>
          <a:p>
            <a:pPr>
              <a:lnSpc>
                <a:spcPct val="130000"/>
              </a:lnSpc>
            </a:pP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稻壳儿春秋广告/盗版必究        原创来源：http://chn.docer.com/works?userid=199329941#!/work_time"/>
          <p:cNvSpPr txBox="1"/>
          <p:nvPr>
            <p:custDataLst>
              <p:tags r:id="rId7"/>
            </p:custDataLst>
          </p:nvPr>
        </p:nvSpPr>
        <p:spPr>
          <a:xfrm>
            <a:off x="6750685" y="2131060"/>
            <a:ext cx="3324860" cy="2972435"/>
          </a:xfrm>
          <a:prstGeom prst="rect">
            <a:avLst/>
          </a:prstGeom>
          <a:noFill/>
        </p:spPr>
        <p:txBody>
          <a:bodyPr wrap="square" rtlCol="0">
            <a:noAutofit/>
          </a:bodyPr>
          <a:p>
            <a:pPr>
              <a:lnSpc>
                <a:spcPct val="130000"/>
              </a:lnSpc>
            </a:pPr>
            <a:r>
              <a:rPr lang="en-US" altLang="zh-CN" sz="2000" dirty="0">
                <a:solidFill>
                  <a:srgbClr val="C00000"/>
                </a:solidFill>
                <a:latin typeface="微软雅黑" panose="020B0503020204020204" pitchFamily="34" charset="-122"/>
                <a:ea typeface="微软雅黑" panose="020B0503020204020204" pitchFamily="34" charset="-122"/>
              </a:rPr>
              <a:t>(3) Exclude participants with alcohol addiction and smoking addiction:</a:t>
            </a:r>
            <a:endParaRPr lang="en-US" sz="2000" dirty="0">
              <a:solidFill>
                <a:srgbClr val="C00000"/>
              </a:solidFill>
              <a:latin typeface="微软雅黑" panose="020B0503020204020204" pitchFamily="34" charset="-122"/>
              <a:ea typeface="微软雅黑" panose="020B0503020204020204" pitchFamily="34" charset="-122"/>
            </a:endParaRPr>
          </a:p>
          <a:p>
            <a:pPr>
              <a:lnSpc>
                <a:spcPct val="130000"/>
              </a:lnSpc>
            </a:pPr>
            <a:r>
              <a:rPr lang="en-US" dirty="0">
                <a:solidFill>
                  <a:schemeClr val="tx1">
                    <a:lumMod val="85000"/>
                    <a:lumOff val="15000"/>
                  </a:schemeClr>
                </a:solidFill>
                <a:latin typeface="微软雅黑" panose="020B0503020204020204" pitchFamily="34" charset="-122"/>
                <a:ea typeface="微软雅黑" panose="020B0503020204020204" pitchFamily="34" charset="-122"/>
              </a:rPr>
              <a:t>The Alcohol Use Disorder IdentificationTest,</a:t>
            </a: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en-US" dirty="0">
                <a:solidFill>
                  <a:schemeClr val="tx1">
                    <a:lumMod val="85000"/>
                    <a:lumOff val="15000"/>
                  </a:schemeClr>
                </a:solidFill>
                <a:latin typeface="微软雅黑" panose="020B0503020204020204" pitchFamily="34" charset="-122"/>
                <a:ea typeface="微软雅黑" panose="020B0503020204020204" pitchFamily="34" charset="-122"/>
              </a:rPr>
              <a:t>Fagerstrom Test for Nicotine Dependence</a:t>
            </a:r>
            <a:endParaRPr 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0200" y="864870"/>
            <a:ext cx="4758055" cy="398780"/>
          </a:xfrm>
          <a:prstGeom prst="rect">
            <a:avLst/>
          </a:prstGeom>
          <a:noFill/>
        </p:spPr>
        <p:txBody>
          <a:bodyPr wrap="square" rtlCol="0">
            <a:spAutoFit/>
          </a:bodyPr>
          <a:p>
            <a:r>
              <a:rPr lang="en-US" altLang="zh-CN" sz="2000" dirty="0">
                <a:latin typeface="微软雅黑" panose="020B0503020204020204" pitchFamily="34" charset="-122"/>
                <a:ea typeface="微软雅黑" panose="020B0503020204020204" pitchFamily="34" charset="-122"/>
                <a:sym typeface="+mn-ea"/>
              </a:rPr>
              <a:t>2.3.2.  Measures</a:t>
            </a:r>
            <a:endParaRPr lang="en-US" altLang="zh-CN" sz="2000" dirty="0">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9427210" cy="521970"/>
          </a:xfrm>
          <a:prstGeom prst="rect">
            <a:avLst/>
          </a:prstGeom>
          <a:noFill/>
        </p:spPr>
        <p:txBody>
          <a:bodyPr wrap="none" rtlCol="0">
            <a:spAutoFit/>
          </a:bodyPr>
          <a:lstStyle/>
          <a:p>
            <a:pPr algn="l"/>
            <a:r>
              <a:rPr lang="zh-CN" altLang="en-US" sz="2800" dirty="0">
                <a:solidFill>
                  <a:srgbClr val="005CA2"/>
                </a:solidFill>
                <a:latin typeface="微软雅黑" panose="020B0503020204020204" pitchFamily="34" charset="-122"/>
                <a:ea typeface="微软雅黑" panose="020B0503020204020204" pitchFamily="34" charset="-122"/>
              </a:rPr>
              <a:t>2.4. Electrophysiological Recording and Preprocessing</a:t>
            </a:r>
            <a:endParaRPr lang="zh-CN" altLang="en-US" sz="2800" dirty="0">
              <a:solidFill>
                <a:srgbClr val="005CA2"/>
              </a:solidFill>
              <a:latin typeface="微软雅黑" panose="020B0503020204020204" pitchFamily="34" charset="-122"/>
              <a:ea typeface="微软雅黑" panose="020B0503020204020204" pitchFamily="34" charset="-122"/>
            </a:endParaRPr>
          </a:p>
        </p:txBody>
      </p:sp>
      <p:sp>
        <p:nvSpPr>
          <p:cNvPr id="17" name="稻壳儿春秋广告/盗版必究        原创来源：http://chn.docer.com/works?userid=199329941#!/work_time"/>
          <p:cNvSpPr/>
          <p:nvPr/>
        </p:nvSpPr>
        <p:spPr>
          <a:xfrm>
            <a:off x="0" y="2223135"/>
            <a:ext cx="12192000" cy="391477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ndParaRPr>
          </a:p>
        </p:txBody>
      </p:sp>
      <p:sp>
        <p:nvSpPr>
          <p:cNvPr id="21" name="稻壳儿春秋广告/盗版必究        原创来源：http://chn.docer.com/works?userid=199329941#!/work_time"/>
          <p:cNvSpPr/>
          <p:nvPr/>
        </p:nvSpPr>
        <p:spPr>
          <a:xfrm>
            <a:off x="4421849" y="1807942"/>
            <a:ext cx="3348302" cy="822053"/>
          </a:xfrm>
          <a:prstGeom prst="rect">
            <a:avLst/>
          </a:prstGeom>
          <a:solidFill>
            <a:srgbClr val="005CA2"/>
          </a:solidFill>
          <a:ln w="38100">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ndParaRPr>
          </a:p>
        </p:txBody>
      </p:sp>
      <p:sp>
        <p:nvSpPr>
          <p:cNvPr id="22" name="稻壳儿春秋广告/盗版必究        原创来源：http://chn.docer.com/works?userid=199329941#!/work_time"/>
          <p:cNvSpPr/>
          <p:nvPr/>
        </p:nvSpPr>
        <p:spPr>
          <a:xfrm>
            <a:off x="6891822" y="1807942"/>
            <a:ext cx="878329" cy="822053"/>
          </a:xfrm>
          <a:prstGeom prst="rect">
            <a:avLst/>
          </a:prstGeom>
          <a:solidFill>
            <a:schemeClr val="bg1">
              <a:lumMod val="95000"/>
            </a:schemeClr>
          </a:solidFill>
          <a:ln w="38100">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ndParaRPr>
          </a:p>
        </p:txBody>
      </p:sp>
      <p:sp>
        <p:nvSpPr>
          <p:cNvPr id="27" name="稻壳儿春秋广告/盗版必究        原创来源：http://chn.docer.com/works?userid=199329941#!/work_time"/>
          <p:cNvSpPr txBox="1"/>
          <p:nvPr/>
        </p:nvSpPr>
        <p:spPr>
          <a:xfrm>
            <a:off x="4422775" y="1892935"/>
            <a:ext cx="2469515" cy="706755"/>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1. </a:t>
            </a:r>
            <a:r>
              <a:rPr lang="zh-CN" altLang="en-US" sz="2000" dirty="0">
                <a:solidFill>
                  <a:schemeClr val="bg1"/>
                </a:solidFill>
                <a:latin typeface="微软雅黑" panose="020B0503020204020204" pitchFamily="34" charset="-122"/>
                <a:ea typeface="微软雅黑" panose="020B0503020204020204" pitchFamily="34" charset="-122"/>
              </a:rPr>
              <a:t>Brain </a:t>
            </a:r>
            <a:r>
              <a:rPr lang="en-US" altLang="zh-CN" sz="2000" dirty="0">
                <a:solidFill>
                  <a:schemeClr val="bg1"/>
                </a:solidFill>
                <a:latin typeface="微软雅黑" panose="020B0503020204020204" pitchFamily="34" charset="-122"/>
                <a:ea typeface="微软雅黑" panose="020B0503020204020204" pitchFamily="34" charset="-122"/>
              </a:rPr>
              <a:t>E</a:t>
            </a:r>
            <a:r>
              <a:rPr lang="zh-CN" altLang="en-US" sz="2000" dirty="0">
                <a:solidFill>
                  <a:schemeClr val="bg1"/>
                </a:solidFill>
                <a:latin typeface="微软雅黑" panose="020B0503020204020204" pitchFamily="34" charset="-122"/>
                <a:ea typeface="微软雅黑" panose="020B0503020204020204" pitchFamily="34" charset="-122"/>
              </a:rPr>
              <a:t>lectrical </a:t>
            </a:r>
            <a:r>
              <a:rPr lang="en-US" altLang="zh-CN" sz="2000" dirty="0">
                <a:solidFill>
                  <a:schemeClr val="bg1"/>
                </a:solidFill>
                <a:latin typeface="微软雅黑" panose="020B0503020204020204" pitchFamily="34" charset="-122"/>
                <a:ea typeface="微软雅黑" panose="020B0503020204020204" pitchFamily="34" charset="-122"/>
              </a:rPr>
              <a:t>A</a:t>
            </a:r>
            <a:r>
              <a:rPr lang="zh-CN" altLang="en-US" sz="2000" dirty="0">
                <a:solidFill>
                  <a:schemeClr val="bg1"/>
                </a:solidFill>
                <a:latin typeface="微软雅黑" panose="020B0503020204020204" pitchFamily="34" charset="-122"/>
                <a:ea typeface="微软雅黑" panose="020B0503020204020204" pitchFamily="34" charset="-122"/>
              </a:rPr>
              <a:t>ctivity</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稻壳儿春秋广告/盗版必究        原创来源：http://chn.docer.com/works?userid=199329941#!/work_time"/>
          <p:cNvSpPr txBox="1"/>
          <p:nvPr/>
        </p:nvSpPr>
        <p:spPr>
          <a:xfrm>
            <a:off x="2217904" y="3963166"/>
            <a:ext cx="1098541" cy="368300"/>
          </a:xfrm>
          <a:prstGeom prst="rect">
            <a:avLst/>
          </a:prstGeom>
          <a:noFill/>
        </p:spPr>
        <p:txBody>
          <a:bodyPr wrap="square" rtlCol="0">
            <a:spAutoFit/>
          </a:bodyPr>
          <a:lstStyle/>
          <a:p>
            <a:pPr algn="ctr"/>
            <a:r>
              <a:rPr lang="en-US" altLang="zh-CN" dirty="0">
                <a:solidFill>
                  <a:srgbClr val="005CA2"/>
                </a:solidFill>
                <a:latin typeface="微软雅黑" panose="020B0503020204020204" pitchFamily="34" charset="-122"/>
                <a:ea typeface="微软雅黑" panose="020B0503020204020204" pitchFamily="34" charset="-122"/>
              </a:rPr>
              <a:t>TOOL</a:t>
            </a:r>
            <a:endParaRPr lang="en-US" altLang="zh-CN" dirty="0">
              <a:solidFill>
                <a:srgbClr val="005CA2"/>
              </a:solidFill>
              <a:latin typeface="微软雅黑" panose="020B0503020204020204" pitchFamily="34" charset="-122"/>
              <a:ea typeface="微软雅黑" panose="020B0503020204020204" pitchFamily="34" charset="-122"/>
            </a:endParaRPr>
          </a:p>
        </p:txBody>
      </p:sp>
      <p:sp>
        <p:nvSpPr>
          <p:cNvPr id="30" name="稻壳儿春秋广告/盗版必究        原创来源：http://chn.docer.com/works?userid=199329941#!/work_time"/>
          <p:cNvSpPr txBox="1"/>
          <p:nvPr/>
        </p:nvSpPr>
        <p:spPr>
          <a:xfrm>
            <a:off x="1737995" y="4275455"/>
            <a:ext cx="2868930" cy="1488440"/>
          </a:xfrm>
          <a:prstGeom prst="rect">
            <a:avLst/>
          </a:prstGeom>
          <a:noFill/>
        </p:spPr>
        <p:txBody>
          <a:bodyPr wrap="square" rtlCol="0">
            <a:noAutofit/>
          </a:bodyPr>
          <a:lstStyle/>
          <a:p>
            <a:pPr algn="l">
              <a:lnSpc>
                <a:spcPct val="130000"/>
              </a:lnSpc>
            </a:pPr>
            <a:r>
              <a:rPr lang="en-US" altLang="zh-CN">
                <a:solidFill>
                  <a:srgbClr val="C00000"/>
                </a:solidFill>
                <a:latin typeface="微软雅黑" panose="020B0503020204020204" pitchFamily="34" charset="-122"/>
                <a:ea typeface="微软雅黑" panose="020B0503020204020204" pitchFamily="34" charset="-122"/>
              </a:rPr>
              <a:t>64 </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scalp sites</a:t>
            </a:r>
            <a:r>
              <a:rPr lang="zh-CN" altLang="en-US">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30000"/>
              </a:lnSpc>
            </a:pP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tin electrodes mounted in an elastic cap</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稻壳儿春秋广告/盗版必究        原创来源：http://chn.docer.com/works?userid=199329941#!/work_time"/>
          <p:cNvSpPr txBox="1"/>
          <p:nvPr/>
        </p:nvSpPr>
        <p:spPr>
          <a:xfrm>
            <a:off x="2370222" y="3639335"/>
            <a:ext cx="793906" cy="368300"/>
          </a:xfrm>
          <a:prstGeom prst="rect">
            <a:avLst/>
          </a:prstGeom>
          <a:solidFill>
            <a:srgbClr val="005CA2"/>
          </a:solid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01</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稻壳儿春秋广告/盗版必究        原创来源：http://chn.docer.com/works?userid=199329941#!/work_time"/>
          <p:cNvSpPr txBox="1"/>
          <p:nvPr/>
        </p:nvSpPr>
        <p:spPr>
          <a:xfrm>
            <a:off x="5441950" y="3963035"/>
            <a:ext cx="1617980" cy="368300"/>
          </a:xfrm>
          <a:prstGeom prst="rect">
            <a:avLst/>
          </a:prstGeom>
          <a:noFill/>
        </p:spPr>
        <p:txBody>
          <a:bodyPr wrap="square" rtlCol="0">
            <a:spAutoFit/>
          </a:bodyPr>
          <a:lstStyle/>
          <a:p>
            <a:pPr algn="ctr"/>
            <a:r>
              <a:rPr lang="en-US" altLang="zh-CN" dirty="0">
                <a:solidFill>
                  <a:srgbClr val="005CA2"/>
                </a:solidFill>
                <a:latin typeface="微软雅黑" panose="020B0503020204020204" pitchFamily="34" charset="-122"/>
                <a:ea typeface="微软雅黑" panose="020B0503020204020204" pitchFamily="34" charset="-122"/>
              </a:rPr>
              <a:t>REFERENCE</a:t>
            </a:r>
            <a:endParaRPr lang="en-US" altLang="zh-CN" dirty="0">
              <a:solidFill>
                <a:srgbClr val="005CA2"/>
              </a:solidFill>
              <a:latin typeface="微软雅黑" panose="020B0503020204020204" pitchFamily="34" charset="-122"/>
              <a:ea typeface="微软雅黑" panose="020B0503020204020204" pitchFamily="34" charset="-122"/>
            </a:endParaRPr>
          </a:p>
        </p:txBody>
      </p:sp>
      <p:sp>
        <p:nvSpPr>
          <p:cNvPr id="33" name="稻壳儿春秋广告/盗版必究        原创来源：http://chn.docer.com/works?userid=199329941#!/work_time"/>
          <p:cNvSpPr txBox="1"/>
          <p:nvPr/>
        </p:nvSpPr>
        <p:spPr>
          <a:xfrm>
            <a:off x="5036429" y="4275533"/>
            <a:ext cx="2430293" cy="1170305"/>
          </a:xfrm>
          <a:prstGeom prst="rect">
            <a:avLst/>
          </a:prstGeom>
          <a:noFill/>
        </p:spPr>
        <p:txBody>
          <a:bodyPr wrap="square" rtlCol="0">
            <a:spAutoFit/>
          </a:bodyPr>
          <a:lstStyle/>
          <a:p>
            <a:pPr algn="l">
              <a:lnSpc>
                <a:spcPct val="130000"/>
              </a:lnSpc>
            </a:pP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a </a:t>
            </a:r>
            <a:r>
              <a:rPr lang="en-US" altLang="zh-CN">
                <a:solidFill>
                  <a:srgbClr val="C00000"/>
                </a:solidFill>
                <a:latin typeface="微软雅黑" panose="020B0503020204020204" pitchFamily="34" charset="-122"/>
                <a:ea typeface="微软雅黑" panose="020B0503020204020204" pitchFamily="34" charset="-122"/>
              </a:rPr>
              <a:t>linked mastoid </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(LM)</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30000"/>
              </a:lnSpc>
            </a:pP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稻壳儿春秋广告/盗版必究        原创来源：http://chn.docer.com/works?userid=199329941#!/work_time"/>
          <p:cNvSpPr txBox="1"/>
          <p:nvPr/>
        </p:nvSpPr>
        <p:spPr>
          <a:xfrm>
            <a:off x="5699048" y="3639335"/>
            <a:ext cx="793906" cy="368300"/>
          </a:xfrm>
          <a:prstGeom prst="rect">
            <a:avLst/>
          </a:prstGeom>
          <a:solidFill>
            <a:srgbClr val="005CA2"/>
          </a:solid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02</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5" name="稻壳儿春秋广告/盗版必究        原创来源：http://chn.docer.com/works?userid=199329941#!/work_time"/>
          <p:cNvSpPr txBox="1"/>
          <p:nvPr/>
        </p:nvSpPr>
        <p:spPr>
          <a:xfrm>
            <a:off x="8875556" y="3963166"/>
            <a:ext cx="1098541" cy="368300"/>
          </a:xfrm>
          <a:prstGeom prst="rect">
            <a:avLst/>
          </a:prstGeom>
          <a:noFill/>
        </p:spPr>
        <p:txBody>
          <a:bodyPr wrap="square" rtlCol="0">
            <a:spAutoFit/>
          </a:bodyPr>
          <a:lstStyle/>
          <a:p>
            <a:pPr algn="ctr"/>
            <a:r>
              <a:rPr lang="en-US" altLang="zh-CN" dirty="0">
                <a:solidFill>
                  <a:srgbClr val="005CA2"/>
                </a:solidFill>
                <a:latin typeface="微软雅黑" panose="020B0503020204020204" pitchFamily="34" charset="-122"/>
                <a:ea typeface="微软雅黑" panose="020B0503020204020204" pitchFamily="34" charset="-122"/>
              </a:rPr>
              <a:t>PLACE</a:t>
            </a:r>
            <a:endParaRPr lang="en-US" altLang="zh-CN" dirty="0">
              <a:solidFill>
                <a:srgbClr val="005CA2"/>
              </a:solidFill>
              <a:latin typeface="微软雅黑" panose="020B0503020204020204" pitchFamily="34" charset="-122"/>
              <a:ea typeface="微软雅黑" panose="020B0503020204020204" pitchFamily="34" charset="-122"/>
            </a:endParaRPr>
          </a:p>
        </p:txBody>
      </p:sp>
      <p:sp>
        <p:nvSpPr>
          <p:cNvPr id="36" name="稻壳儿春秋广告/盗版必究        原创来源：http://chn.docer.com/works?userid=199329941#!/work_time"/>
          <p:cNvSpPr txBox="1"/>
          <p:nvPr/>
        </p:nvSpPr>
        <p:spPr>
          <a:xfrm>
            <a:off x="7769860" y="4248150"/>
            <a:ext cx="3702685" cy="1889760"/>
          </a:xfrm>
          <a:prstGeom prst="rect">
            <a:avLst/>
          </a:prstGeom>
          <a:noFill/>
        </p:spPr>
        <p:txBody>
          <a:bodyPr wrap="square" rtlCol="0">
            <a:spAutoFit/>
          </a:bodyPr>
          <a:lstStyle/>
          <a:p>
            <a:pPr algn="l">
              <a:lnSpc>
                <a:spcPct val="130000"/>
              </a:lnSpc>
            </a:pP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below the </a:t>
            </a:r>
            <a:r>
              <a:rPr lang="en-US" altLang="zh-CN">
                <a:solidFill>
                  <a:srgbClr val="C00000"/>
                </a:solidFill>
                <a:latin typeface="微软雅黑" panose="020B0503020204020204" pitchFamily="34" charset="-122"/>
                <a:ea typeface="微软雅黑" panose="020B0503020204020204" pitchFamily="34" charset="-122"/>
              </a:rPr>
              <a:t>right eye</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and </a:t>
            </a:r>
            <a:r>
              <a:rPr lang="en-US" altLang="zh-CN">
                <a:solidFill>
                  <a:srgbClr val="C00000"/>
                </a:solidFill>
                <a:latin typeface="微软雅黑" panose="020B0503020204020204" pitchFamily="34" charset="-122"/>
                <a:ea typeface="微软雅黑" panose="020B0503020204020204" pitchFamily="34" charset="-122"/>
              </a:rPr>
              <a:t>infra-orbitally at the left eye</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to record </a:t>
            </a:r>
            <a:r>
              <a:rPr lang="en-US" altLang="zh-CN">
                <a:solidFill>
                  <a:srgbClr val="C00000"/>
                </a:solidFill>
                <a:latin typeface="微软雅黑" panose="020B0503020204020204" pitchFamily="34" charset="-122"/>
                <a:ea typeface="微软雅黑" panose="020B0503020204020204" pitchFamily="34" charset="-122"/>
              </a:rPr>
              <a:t>vertical electrooculogram</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(VEOG) and </a:t>
            </a:r>
            <a:r>
              <a:rPr lang="en-US" altLang="zh-CN">
                <a:solidFill>
                  <a:srgbClr val="C00000"/>
                </a:solidFill>
                <a:latin typeface="微软雅黑" panose="020B0503020204020204" pitchFamily="34" charset="-122"/>
                <a:ea typeface="微软雅黑" panose="020B0503020204020204" pitchFamily="34" charset="-122"/>
              </a:rPr>
              <a:t>horizontal electrooculogram</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(HEOG)</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稻壳儿春秋广告/盗版必究        原创来源：http://chn.docer.com/works?userid=199329941#!/work_time"/>
          <p:cNvSpPr txBox="1"/>
          <p:nvPr/>
        </p:nvSpPr>
        <p:spPr>
          <a:xfrm>
            <a:off x="9027874" y="3639335"/>
            <a:ext cx="793906" cy="368300"/>
          </a:xfrm>
          <a:prstGeom prst="rect">
            <a:avLst/>
          </a:prstGeom>
          <a:solidFill>
            <a:srgbClr val="005CA2"/>
          </a:solid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03</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稻壳儿春秋广告/盗版必究        原创来源：http://chn.docer.com/works?userid=199329941#!/work_time"/>
          <p:cNvSpPr>
            <a:spLocks noEditPoints="1"/>
          </p:cNvSpPr>
          <p:nvPr/>
        </p:nvSpPr>
        <p:spPr bwMode="auto">
          <a:xfrm>
            <a:off x="7060388" y="1967524"/>
            <a:ext cx="501517" cy="502888"/>
          </a:xfrm>
          <a:custGeom>
            <a:avLst/>
            <a:gdLst>
              <a:gd name="T0" fmla="*/ 38 w 280"/>
              <a:gd name="T1" fmla="*/ 222 h 281"/>
              <a:gd name="T2" fmla="*/ 41 w 280"/>
              <a:gd name="T3" fmla="*/ 221 h 281"/>
              <a:gd name="T4" fmla="*/ 243 w 280"/>
              <a:gd name="T5" fmla="*/ 59 h 281"/>
              <a:gd name="T6" fmla="*/ 245 w 280"/>
              <a:gd name="T7" fmla="*/ 55 h 281"/>
              <a:gd name="T8" fmla="*/ 244 w 280"/>
              <a:gd name="T9" fmla="*/ 51 h 281"/>
              <a:gd name="T10" fmla="*/ 138 w 280"/>
              <a:gd name="T11" fmla="*/ 0 h 281"/>
              <a:gd name="T12" fmla="*/ 54 w 280"/>
              <a:gd name="T13" fmla="*/ 30 h 281"/>
              <a:gd name="T14" fmla="*/ 4 w 280"/>
              <a:gd name="T15" fmla="*/ 120 h 281"/>
              <a:gd name="T16" fmla="*/ 33 w 280"/>
              <a:gd name="T17" fmla="*/ 220 h 281"/>
              <a:gd name="T18" fmla="*/ 38 w 280"/>
              <a:gd name="T19" fmla="*/ 222 h 281"/>
              <a:gd name="T20" fmla="*/ 60 w 280"/>
              <a:gd name="T21" fmla="*/ 109 h 281"/>
              <a:gd name="T22" fmla="*/ 84 w 280"/>
              <a:gd name="T23" fmla="*/ 67 h 281"/>
              <a:gd name="T24" fmla="*/ 124 w 280"/>
              <a:gd name="T25" fmla="*/ 52 h 281"/>
              <a:gd name="T26" fmla="*/ 164 w 280"/>
              <a:gd name="T27" fmla="*/ 71 h 281"/>
              <a:gd name="T28" fmla="*/ 165 w 280"/>
              <a:gd name="T29" fmla="*/ 75 h 281"/>
              <a:gd name="T30" fmla="*/ 163 w 280"/>
              <a:gd name="T31" fmla="*/ 78 h 281"/>
              <a:gd name="T32" fmla="*/ 78 w 280"/>
              <a:gd name="T33" fmla="*/ 147 h 281"/>
              <a:gd name="T34" fmla="*/ 74 w 280"/>
              <a:gd name="T35" fmla="*/ 148 h 281"/>
              <a:gd name="T36" fmla="*/ 70 w 280"/>
              <a:gd name="T37" fmla="*/ 146 h 281"/>
              <a:gd name="T38" fmla="*/ 60 w 280"/>
              <a:gd name="T39" fmla="*/ 109 h 281"/>
              <a:gd name="T40" fmla="*/ 276 w 280"/>
              <a:gd name="T41" fmla="*/ 75 h 281"/>
              <a:gd name="T42" fmla="*/ 270 w 280"/>
              <a:gd name="T43" fmla="*/ 75 h 281"/>
              <a:gd name="T44" fmla="*/ 25 w 280"/>
              <a:gd name="T45" fmla="*/ 271 h 281"/>
              <a:gd name="T46" fmla="*/ 24 w 280"/>
              <a:gd name="T47" fmla="*/ 277 h 281"/>
              <a:gd name="T48" fmla="*/ 29 w 280"/>
              <a:gd name="T49" fmla="*/ 281 h 281"/>
              <a:gd name="T50" fmla="*/ 274 w 280"/>
              <a:gd name="T51" fmla="*/ 281 h 281"/>
              <a:gd name="T52" fmla="*/ 280 w 280"/>
              <a:gd name="T53" fmla="*/ 275 h 281"/>
              <a:gd name="T54" fmla="*/ 280 w 280"/>
              <a:gd name="T55" fmla="*/ 80 h 281"/>
              <a:gd name="T56" fmla="*/ 276 w 280"/>
              <a:gd name="T57" fmla="*/ 75 h 281"/>
              <a:gd name="T58" fmla="*/ 238 w 280"/>
              <a:gd name="T59" fmla="*/ 233 h 281"/>
              <a:gd name="T60" fmla="*/ 230 w 280"/>
              <a:gd name="T61" fmla="*/ 239 h 281"/>
              <a:gd name="T62" fmla="*/ 149 w 280"/>
              <a:gd name="T63" fmla="*/ 239 h 281"/>
              <a:gd name="T64" fmla="*/ 144 w 280"/>
              <a:gd name="T65" fmla="*/ 235 h 281"/>
              <a:gd name="T66" fmla="*/ 146 w 280"/>
              <a:gd name="T67" fmla="*/ 229 h 281"/>
              <a:gd name="T68" fmla="*/ 227 w 280"/>
              <a:gd name="T69" fmla="*/ 168 h 281"/>
              <a:gd name="T70" fmla="*/ 233 w 280"/>
              <a:gd name="T71" fmla="*/ 167 h 281"/>
              <a:gd name="T72" fmla="*/ 238 w 280"/>
              <a:gd name="T73" fmla="*/ 172 h 281"/>
              <a:gd name="T74" fmla="*/ 238 w 280"/>
              <a:gd name="T75" fmla="*/ 23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81">
                <a:moveTo>
                  <a:pt x="38" y="222"/>
                </a:moveTo>
                <a:cubicBezTo>
                  <a:pt x="39" y="222"/>
                  <a:pt x="40" y="221"/>
                  <a:pt x="41" y="221"/>
                </a:cubicBezTo>
                <a:cubicBezTo>
                  <a:pt x="243" y="59"/>
                  <a:pt x="243" y="59"/>
                  <a:pt x="243" y="59"/>
                </a:cubicBezTo>
                <a:cubicBezTo>
                  <a:pt x="244" y="58"/>
                  <a:pt x="245" y="57"/>
                  <a:pt x="245" y="55"/>
                </a:cubicBezTo>
                <a:cubicBezTo>
                  <a:pt x="245" y="54"/>
                  <a:pt x="245" y="52"/>
                  <a:pt x="244" y="51"/>
                </a:cubicBezTo>
                <a:cubicBezTo>
                  <a:pt x="218" y="19"/>
                  <a:pt x="180" y="0"/>
                  <a:pt x="138" y="0"/>
                </a:cubicBezTo>
                <a:cubicBezTo>
                  <a:pt x="108" y="0"/>
                  <a:pt x="79" y="11"/>
                  <a:pt x="54" y="30"/>
                </a:cubicBezTo>
                <a:cubicBezTo>
                  <a:pt x="26" y="52"/>
                  <a:pt x="8" y="85"/>
                  <a:pt x="4" y="120"/>
                </a:cubicBezTo>
                <a:cubicBezTo>
                  <a:pt x="0" y="156"/>
                  <a:pt x="11" y="192"/>
                  <a:pt x="33" y="220"/>
                </a:cubicBezTo>
                <a:cubicBezTo>
                  <a:pt x="34" y="221"/>
                  <a:pt x="36" y="222"/>
                  <a:pt x="38" y="222"/>
                </a:cubicBezTo>
                <a:close/>
                <a:moveTo>
                  <a:pt x="60" y="109"/>
                </a:moveTo>
                <a:cubicBezTo>
                  <a:pt x="61" y="93"/>
                  <a:pt x="70" y="77"/>
                  <a:pt x="84" y="67"/>
                </a:cubicBezTo>
                <a:cubicBezTo>
                  <a:pt x="95" y="57"/>
                  <a:pt x="110" y="52"/>
                  <a:pt x="124" y="52"/>
                </a:cubicBezTo>
                <a:cubicBezTo>
                  <a:pt x="140" y="52"/>
                  <a:pt x="154" y="59"/>
                  <a:pt x="164" y="71"/>
                </a:cubicBezTo>
                <a:cubicBezTo>
                  <a:pt x="165" y="72"/>
                  <a:pt x="165" y="73"/>
                  <a:pt x="165" y="75"/>
                </a:cubicBezTo>
                <a:cubicBezTo>
                  <a:pt x="165" y="76"/>
                  <a:pt x="164" y="78"/>
                  <a:pt x="163" y="78"/>
                </a:cubicBezTo>
                <a:cubicBezTo>
                  <a:pt x="78" y="147"/>
                  <a:pt x="78" y="147"/>
                  <a:pt x="78" y="147"/>
                </a:cubicBezTo>
                <a:cubicBezTo>
                  <a:pt x="77" y="147"/>
                  <a:pt x="75" y="148"/>
                  <a:pt x="74" y="148"/>
                </a:cubicBezTo>
                <a:cubicBezTo>
                  <a:pt x="72" y="148"/>
                  <a:pt x="71" y="147"/>
                  <a:pt x="70" y="146"/>
                </a:cubicBezTo>
                <a:cubicBezTo>
                  <a:pt x="62" y="136"/>
                  <a:pt x="58" y="122"/>
                  <a:pt x="60" y="109"/>
                </a:cubicBezTo>
                <a:close/>
                <a:moveTo>
                  <a:pt x="276" y="75"/>
                </a:moveTo>
                <a:cubicBezTo>
                  <a:pt x="274" y="74"/>
                  <a:pt x="272" y="74"/>
                  <a:pt x="270" y="75"/>
                </a:cubicBezTo>
                <a:cubicBezTo>
                  <a:pt x="25" y="271"/>
                  <a:pt x="25" y="271"/>
                  <a:pt x="25" y="271"/>
                </a:cubicBezTo>
                <a:cubicBezTo>
                  <a:pt x="24" y="272"/>
                  <a:pt x="23" y="275"/>
                  <a:pt x="24" y="277"/>
                </a:cubicBezTo>
                <a:cubicBezTo>
                  <a:pt x="24" y="279"/>
                  <a:pt x="27" y="281"/>
                  <a:pt x="29" y="281"/>
                </a:cubicBezTo>
                <a:cubicBezTo>
                  <a:pt x="274" y="281"/>
                  <a:pt x="274" y="281"/>
                  <a:pt x="274" y="281"/>
                </a:cubicBezTo>
                <a:cubicBezTo>
                  <a:pt x="277" y="281"/>
                  <a:pt x="280" y="278"/>
                  <a:pt x="280" y="275"/>
                </a:cubicBezTo>
                <a:cubicBezTo>
                  <a:pt x="280" y="80"/>
                  <a:pt x="280" y="80"/>
                  <a:pt x="280" y="80"/>
                </a:cubicBezTo>
                <a:cubicBezTo>
                  <a:pt x="280" y="78"/>
                  <a:pt x="278" y="76"/>
                  <a:pt x="276" y="75"/>
                </a:cubicBezTo>
                <a:close/>
                <a:moveTo>
                  <a:pt x="238" y="233"/>
                </a:moveTo>
                <a:cubicBezTo>
                  <a:pt x="238" y="236"/>
                  <a:pt x="233" y="239"/>
                  <a:pt x="230" y="239"/>
                </a:cubicBezTo>
                <a:cubicBezTo>
                  <a:pt x="149" y="239"/>
                  <a:pt x="149" y="239"/>
                  <a:pt x="149" y="239"/>
                </a:cubicBezTo>
                <a:cubicBezTo>
                  <a:pt x="147" y="239"/>
                  <a:pt x="145" y="237"/>
                  <a:pt x="144" y="235"/>
                </a:cubicBezTo>
                <a:cubicBezTo>
                  <a:pt x="143" y="233"/>
                  <a:pt x="144" y="230"/>
                  <a:pt x="146" y="229"/>
                </a:cubicBezTo>
                <a:cubicBezTo>
                  <a:pt x="227" y="168"/>
                  <a:pt x="227" y="168"/>
                  <a:pt x="227" y="168"/>
                </a:cubicBezTo>
                <a:cubicBezTo>
                  <a:pt x="228" y="167"/>
                  <a:pt x="232" y="166"/>
                  <a:pt x="233" y="167"/>
                </a:cubicBezTo>
                <a:cubicBezTo>
                  <a:pt x="235" y="168"/>
                  <a:pt x="238" y="170"/>
                  <a:pt x="238" y="172"/>
                </a:cubicBezTo>
                <a:lnTo>
                  <a:pt x="238" y="233"/>
                </a:ln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8188325" y="1640205"/>
            <a:ext cx="3517900" cy="829945"/>
          </a:xfrm>
          <a:prstGeom prst="rect">
            <a:avLst/>
          </a:prstGeom>
          <a:solidFill>
            <a:schemeClr val="accent6">
              <a:lumMod val="40000"/>
              <a:lumOff val="60000"/>
            </a:schemeClr>
          </a:solidFill>
        </p:spPr>
        <p:txBody>
          <a:bodyPr wrap="square" rtlCol="0">
            <a:spAutoFit/>
          </a:bodyPr>
          <a:p>
            <a:r>
              <a:rPr lang="zh-CN" altLang="en-US" sz="1600">
                <a:latin typeface="微软雅黑" panose="020B0503020204020204" pitchFamily="34" charset="-122"/>
                <a:ea typeface="微软雅黑" panose="020B0503020204020204" pitchFamily="34" charset="-122"/>
              </a:rPr>
              <a:t>All </a:t>
            </a:r>
            <a:r>
              <a:rPr lang="zh-CN" altLang="en-US" sz="1600">
                <a:solidFill>
                  <a:srgbClr val="C00000"/>
                </a:solidFill>
                <a:latin typeface="微软雅黑" panose="020B0503020204020204" pitchFamily="34" charset="-122"/>
                <a:ea typeface="微软雅黑" panose="020B0503020204020204" pitchFamily="34" charset="-122"/>
              </a:rPr>
              <a:t>inter-electrode impedance</a:t>
            </a:r>
            <a:r>
              <a:rPr lang="zh-CN" altLang="en-US" sz="1600">
                <a:latin typeface="微软雅黑" panose="020B0503020204020204" pitchFamily="34" charset="-122"/>
                <a:ea typeface="微软雅黑" panose="020B0503020204020204" pitchFamily="34" charset="-122"/>
              </a:rPr>
              <a:t> was maintained </a:t>
            </a:r>
            <a:r>
              <a:rPr lang="zh-CN" altLang="en-US" sz="1600">
                <a:solidFill>
                  <a:srgbClr val="C00000"/>
                </a:solidFill>
                <a:latin typeface="微软雅黑" panose="020B0503020204020204" pitchFamily="34" charset="-122"/>
                <a:ea typeface="微软雅黑" panose="020B0503020204020204" pitchFamily="34" charset="-122"/>
              </a:rPr>
              <a:t>below 5 KΩ</a:t>
            </a:r>
            <a:r>
              <a:rPr lang="zh-CN" altLang="en-US" sz="1600">
                <a:latin typeface="微软雅黑" panose="020B0503020204020204" pitchFamily="34" charset="-122"/>
                <a:ea typeface="微软雅黑" panose="020B0503020204020204" pitchFamily="34" charset="-122"/>
              </a:rPr>
              <a:t>, and the </a:t>
            </a:r>
            <a:r>
              <a:rPr lang="zh-CN" altLang="en-US" sz="1600">
                <a:solidFill>
                  <a:srgbClr val="C00000"/>
                </a:solidFill>
                <a:latin typeface="微软雅黑" panose="020B0503020204020204" pitchFamily="34" charset="-122"/>
                <a:ea typeface="微软雅黑" panose="020B0503020204020204" pitchFamily="34" charset="-122"/>
              </a:rPr>
              <a:t>sampling rate</a:t>
            </a:r>
            <a:r>
              <a:rPr lang="zh-CN" altLang="en-US" sz="1600">
                <a:latin typeface="微软雅黑" panose="020B0503020204020204" pitchFamily="34" charset="-122"/>
                <a:ea typeface="微软雅黑" panose="020B0503020204020204" pitchFamily="34" charset="-122"/>
              </a:rPr>
              <a:t> was</a:t>
            </a:r>
            <a:r>
              <a:rPr lang="en-US" altLang="zh-CN" sz="1600">
                <a:latin typeface="微软雅黑" panose="020B0503020204020204" pitchFamily="34" charset="-122"/>
                <a:ea typeface="微软雅黑" panose="020B0503020204020204" pitchFamily="34" charset="-122"/>
              </a:rPr>
              <a:t> </a:t>
            </a:r>
            <a:r>
              <a:rPr lang="zh-CN" altLang="en-US" sz="1600">
                <a:latin typeface="微软雅黑" panose="020B0503020204020204" pitchFamily="34" charset="-122"/>
                <a:ea typeface="微软雅黑" panose="020B0503020204020204" pitchFamily="34" charset="-122"/>
              </a:rPr>
              <a:t>500 Hz.</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1835785" cy="460375"/>
          </a:xfrm>
          <a:prstGeom prst="rect">
            <a:avLst/>
          </a:prstGeom>
          <a:noFill/>
        </p:spPr>
        <p:txBody>
          <a:bodyPr wrap="non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sym typeface="+mn-ea"/>
              </a:rPr>
              <a:t>Come from</a:t>
            </a:r>
            <a:endParaRPr lang="en-US" altLang="zh-CN" sz="2400" b="1" dirty="0">
              <a:solidFill>
                <a:srgbClr val="005CA2"/>
              </a:solidFill>
              <a:latin typeface="微软雅黑" panose="020B0503020204020204" pitchFamily="34" charset="-122"/>
              <a:ea typeface="微软雅黑" panose="020B0503020204020204" pitchFamily="34" charset="-122"/>
              <a:sym typeface="+mn-ea"/>
            </a:endParaRPr>
          </a:p>
        </p:txBody>
      </p:sp>
      <p:pic>
        <p:nvPicPr>
          <p:cNvPr id="3" name="图片 2" descr="截屏2023-10-06 12.38.01"/>
          <p:cNvPicPr>
            <a:picLocks noChangeAspect="1"/>
          </p:cNvPicPr>
          <p:nvPr/>
        </p:nvPicPr>
        <p:blipFill>
          <a:blip r:embed="rId1"/>
          <a:stretch>
            <a:fillRect/>
          </a:stretch>
        </p:blipFill>
        <p:spPr>
          <a:xfrm>
            <a:off x="2200275" y="45085"/>
            <a:ext cx="4550410" cy="1094105"/>
          </a:xfrm>
          <a:prstGeom prst="rect">
            <a:avLst/>
          </a:prstGeom>
        </p:spPr>
      </p:pic>
      <p:pic>
        <p:nvPicPr>
          <p:cNvPr id="5" name="图片 4" descr="截屏2023-10-07 15.26.54"/>
          <p:cNvPicPr>
            <a:picLocks noChangeAspect="1"/>
          </p:cNvPicPr>
          <p:nvPr/>
        </p:nvPicPr>
        <p:blipFill>
          <a:blip r:embed="rId2"/>
          <a:stretch>
            <a:fillRect/>
          </a:stretch>
        </p:blipFill>
        <p:spPr>
          <a:xfrm>
            <a:off x="6223000" y="1095375"/>
            <a:ext cx="5991225" cy="5762625"/>
          </a:xfrm>
          <a:prstGeom prst="rect">
            <a:avLst/>
          </a:prstGeom>
        </p:spPr>
      </p:pic>
      <p:pic>
        <p:nvPicPr>
          <p:cNvPr id="6" name="图片 5" descr="截屏2023-10-07 15.24.41"/>
          <p:cNvPicPr>
            <a:picLocks noChangeAspect="1"/>
          </p:cNvPicPr>
          <p:nvPr/>
        </p:nvPicPr>
        <p:blipFill>
          <a:blip r:embed="rId3"/>
          <a:stretch>
            <a:fillRect/>
          </a:stretch>
        </p:blipFill>
        <p:spPr>
          <a:xfrm>
            <a:off x="216535" y="1095375"/>
            <a:ext cx="5991225" cy="576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9427210" cy="521970"/>
          </a:xfrm>
          <a:prstGeom prst="rect">
            <a:avLst/>
          </a:prstGeom>
          <a:noFill/>
        </p:spPr>
        <p:txBody>
          <a:bodyPr wrap="none" rtlCol="0">
            <a:spAutoFit/>
          </a:bodyPr>
          <a:lstStyle/>
          <a:p>
            <a:pPr algn="l"/>
            <a:r>
              <a:rPr lang="zh-CN" altLang="en-US" sz="2800" dirty="0">
                <a:solidFill>
                  <a:srgbClr val="005CA2"/>
                </a:solidFill>
                <a:latin typeface="微软雅黑" panose="020B0503020204020204" pitchFamily="34" charset="-122"/>
                <a:ea typeface="微软雅黑" panose="020B0503020204020204" pitchFamily="34" charset="-122"/>
              </a:rPr>
              <a:t>2.4. Electrophysiological Recording and Preprocessing</a:t>
            </a:r>
            <a:endParaRPr lang="zh-CN" altLang="en-US" sz="2800" dirty="0">
              <a:solidFill>
                <a:srgbClr val="005CA2"/>
              </a:solidFill>
              <a:latin typeface="微软雅黑" panose="020B0503020204020204" pitchFamily="34" charset="-122"/>
              <a:ea typeface="微软雅黑" panose="020B0503020204020204" pitchFamily="34" charset="-122"/>
            </a:endParaRPr>
          </a:p>
        </p:txBody>
      </p:sp>
      <p:sp>
        <p:nvSpPr>
          <p:cNvPr id="17" name="稻壳儿春秋广告/盗版必究        原创来源：http://chn.docer.com/works?userid=199329941#!/work_time"/>
          <p:cNvSpPr/>
          <p:nvPr/>
        </p:nvSpPr>
        <p:spPr>
          <a:xfrm>
            <a:off x="0" y="2223135"/>
            <a:ext cx="12192000" cy="435737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ndParaRPr>
          </a:p>
        </p:txBody>
      </p:sp>
      <p:sp>
        <p:nvSpPr>
          <p:cNvPr id="21" name="稻壳儿春秋广告/盗版必究        原创来源：http://chn.docer.com/works?userid=199329941#!/work_time"/>
          <p:cNvSpPr/>
          <p:nvPr/>
        </p:nvSpPr>
        <p:spPr>
          <a:xfrm>
            <a:off x="4421849" y="1807942"/>
            <a:ext cx="3348302" cy="822053"/>
          </a:xfrm>
          <a:prstGeom prst="rect">
            <a:avLst/>
          </a:prstGeom>
          <a:solidFill>
            <a:srgbClr val="005CA2"/>
          </a:solidFill>
          <a:ln w="38100">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ndParaRPr>
          </a:p>
        </p:txBody>
      </p:sp>
      <p:sp>
        <p:nvSpPr>
          <p:cNvPr id="22" name="稻壳儿春秋广告/盗版必究        原创来源：http://chn.docer.com/works?userid=199329941#!/work_time"/>
          <p:cNvSpPr/>
          <p:nvPr/>
        </p:nvSpPr>
        <p:spPr>
          <a:xfrm>
            <a:off x="6891822" y="1807942"/>
            <a:ext cx="878329" cy="822053"/>
          </a:xfrm>
          <a:prstGeom prst="rect">
            <a:avLst/>
          </a:prstGeom>
          <a:solidFill>
            <a:schemeClr val="bg1">
              <a:lumMod val="95000"/>
            </a:schemeClr>
          </a:solidFill>
          <a:ln w="38100">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ndParaRPr>
          </a:p>
        </p:txBody>
      </p:sp>
      <p:sp>
        <p:nvSpPr>
          <p:cNvPr id="27" name="稻壳儿春秋广告/盗版必究        原创来源：http://chn.docer.com/works?userid=199329941#!/work_time"/>
          <p:cNvSpPr txBox="1"/>
          <p:nvPr/>
        </p:nvSpPr>
        <p:spPr>
          <a:xfrm>
            <a:off x="4422775" y="2030730"/>
            <a:ext cx="2469515" cy="39878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2. </a:t>
            </a:r>
            <a:r>
              <a:rPr lang="zh-CN" altLang="en-US" sz="2000" dirty="0">
                <a:solidFill>
                  <a:schemeClr val="bg1"/>
                </a:solidFill>
                <a:latin typeface="微软雅黑" panose="020B0503020204020204" pitchFamily="34" charset="-122"/>
                <a:ea typeface="微软雅黑" panose="020B0503020204020204" pitchFamily="34" charset="-122"/>
              </a:rPr>
              <a:t>EEG </a:t>
            </a:r>
            <a:r>
              <a:rPr lang="en-US" altLang="zh-CN" sz="2000" dirty="0">
                <a:solidFill>
                  <a:schemeClr val="bg1"/>
                </a:solidFill>
                <a:latin typeface="微软雅黑" panose="020B0503020204020204" pitchFamily="34" charset="-122"/>
                <a:ea typeface="微软雅黑" panose="020B0503020204020204" pitchFamily="34" charset="-122"/>
              </a:rPr>
              <a:t>D</a:t>
            </a:r>
            <a:r>
              <a:rPr lang="zh-CN" altLang="en-US" sz="2000" dirty="0">
                <a:solidFill>
                  <a:schemeClr val="bg1"/>
                </a:solidFill>
                <a:latin typeface="微软雅黑" panose="020B0503020204020204" pitchFamily="34" charset="-122"/>
                <a:ea typeface="微软雅黑" panose="020B0503020204020204" pitchFamily="34" charset="-122"/>
              </a:rPr>
              <a:t>ata</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 name="稻壳儿春秋广告/盗版必究        原创来源：http://chn.docer.com/works?userid=199329941#!/work_time"/>
          <p:cNvSpPr txBox="1"/>
          <p:nvPr/>
        </p:nvSpPr>
        <p:spPr>
          <a:xfrm>
            <a:off x="2217904" y="3963166"/>
            <a:ext cx="1098541" cy="368300"/>
          </a:xfrm>
          <a:prstGeom prst="rect">
            <a:avLst/>
          </a:prstGeom>
          <a:noFill/>
        </p:spPr>
        <p:txBody>
          <a:bodyPr wrap="square" rtlCol="0">
            <a:spAutoFit/>
          </a:bodyPr>
          <a:lstStyle/>
          <a:p>
            <a:pPr algn="ctr"/>
            <a:r>
              <a:rPr lang="en-US" altLang="zh-CN" dirty="0">
                <a:solidFill>
                  <a:srgbClr val="005CA2"/>
                </a:solidFill>
                <a:latin typeface="微软雅黑" panose="020B0503020204020204" pitchFamily="34" charset="-122"/>
                <a:ea typeface="微软雅黑" panose="020B0503020204020204" pitchFamily="34" charset="-122"/>
              </a:rPr>
              <a:t>TOOL</a:t>
            </a:r>
            <a:endParaRPr lang="en-US" altLang="zh-CN" dirty="0">
              <a:solidFill>
                <a:srgbClr val="005CA2"/>
              </a:solidFill>
              <a:latin typeface="微软雅黑" panose="020B0503020204020204" pitchFamily="34" charset="-122"/>
              <a:ea typeface="微软雅黑" panose="020B0503020204020204" pitchFamily="34" charset="-122"/>
            </a:endParaRPr>
          </a:p>
        </p:txBody>
      </p:sp>
      <p:sp>
        <p:nvSpPr>
          <p:cNvPr id="30" name="稻壳儿春秋广告/盗版必究        原创来源：http://chn.docer.com/works?userid=199329941#!/work_time"/>
          <p:cNvSpPr txBox="1"/>
          <p:nvPr/>
        </p:nvSpPr>
        <p:spPr>
          <a:xfrm>
            <a:off x="1562100" y="4275455"/>
            <a:ext cx="2468880" cy="1690370"/>
          </a:xfrm>
          <a:prstGeom prst="rect">
            <a:avLst/>
          </a:prstGeom>
          <a:noFill/>
        </p:spPr>
        <p:txBody>
          <a:bodyPr wrap="square" rtlCol="0">
            <a:noAutofit/>
          </a:bodyPr>
          <a:lstStyle/>
          <a:p>
            <a:pPr algn="l">
              <a:lnSpc>
                <a:spcPct val="130000"/>
              </a:lnSpc>
            </a:pPr>
            <a:r>
              <a:rPr>
                <a:solidFill>
                  <a:srgbClr val="C00000"/>
                </a:solidFill>
                <a:latin typeface="微软雅黑" panose="020B0503020204020204" pitchFamily="34" charset="-122"/>
                <a:ea typeface="微软雅黑" panose="020B0503020204020204" pitchFamily="34" charset="-122"/>
              </a:rPr>
              <a:t>MATLAB R</a:t>
            </a:r>
            <a:r>
              <a:rPr>
                <a:solidFill>
                  <a:schemeClr val="tx1">
                    <a:lumMod val="85000"/>
                    <a:lumOff val="15000"/>
                  </a:schemeClr>
                </a:solidFill>
                <a:latin typeface="微软雅黑" panose="020B0503020204020204" pitchFamily="34" charset="-122"/>
                <a:ea typeface="微软雅黑" panose="020B0503020204020204" pitchFamily="34" charset="-122"/>
              </a:rPr>
              <a:t>2014a (8.3.0.532)</a:t>
            </a:r>
            <a:r>
              <a:rPr lang="en-US">
                <a:solidFill>
                  <a:schemeClr val="tx1">
                    <a:lumMod val="85000"/>
                    <a:lumOff val="15000"/>
                  </a:schemeClr>
                </a:solidFill>
                <a:latin typeface="微软雅黑" panose="020B0503020204020204" pitchFamily="34" charset="-122"/>
                <a:ea typeface="微软雅黑" panose="020B0503020204020204" pitchFamily="34" charset="-122"/>
              </a:rPr>
              <a:t>, </a:t>
            </a:r>
            <a:endParaRPr lang="en-US">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30000"/>
              </a:lnSpc>
            </a:pPr>
            <a:r>
              <a:rPr>
                <a:solidFill>
                  <a:schemeClr val="tx1">
                    <a:lumMod val="85000"/>
                    <a:lumOff val="15000"/>
                  </a:schemeClr>
                </a:solidFill>
                <a:latin typeface="微软雅黑" panose="020B0503020204020204" pitchFamily="34" charset="-122"/>
                <a:ea typeface="微软雅黑" panose="020B0503020204020204" pitchFamily="34" charset="-122"/>
              </a:rPr>
              <a:t>the </a:t>
            </a:r>
            <a:r>
              <a:rPr>
                <a:solidFill>
                  <a:srgbClr val="C00000"/>
                </a:solidFill>
                <a:latin typeface="微软雅黑" panose="020B0503020204020204" pitchFamily="34" charset="-122"/>
                <a:ea typeface="微软雅黑" panose="020B0503020204020204" pitchFamily="34" charset="-122"/>
              </a:rPr>
              <a:t>EEGLAB toolbox</a:t>
            </a:r>
            <a:r>
              <a:rPr>
                <a:solidFill>
                  <a:schemeClr val="tx1">
                    <a:lumMod val="85000"/>
                    <a:lumOff val="15000"/>
                  </a:schemeClr>
                </a:solidFill>
                <a:latin typeface="微软雅黑" panose="020B0503020204020204" pitchFamily="34" charset="-122"/>
                <a:ea typeface="微软雅黑" panose="020B0503020204020204" pitchFamily="34" charset="-122"/>
              </a:rPr>
              <a:t> (v14.1.1)</a:t>
            </a:r>
            <a:endParaRPr>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稻壳儿春秋广告/盗版必究        原创来源：http://chn.docer.com/works?userid=199329941#!/work_time"/>
          <p:cNvSpPr txBox="1"/>
          <p:nvPr/>
        </p:nvSpPr>
        <p:spPr>
          <a:xfrm>
            <a:off x="2370222" y="3639335"/>
            <a:ext cx="793906" cy="368300"/>
          </a:xfrm>
          <a:prstGeom prst="rect">
            <a:avLst/>
          </a:prstGeom>
          <a:solidFill>
            <a:srgbClr val="005CA2"/>
          </a:solid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01</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稻壳儿春秋广告/盗版必究        原创来源：http://chn.docer.com/works?userid=199329941#!/work_time"/>
          <p:cNvSpPr txBox="1"/>
          <p:nvPr/>
        </p:nvSpPr>
        <p:spPr>
          <a:xfrm>
            <a:off x="5441950" y="3963035"/>
            <a:ext cx="1449705" cy="368300"/>
          </a:xfrm>
          <a:prstGeom prst="rect">
            <a:avLst/>
          </a:prstGeom>
          <a:noFill/>
        </p:spPr>
        <p:txBody>
          <a:bodyPr wrap="square" rtlCol="0">
            <a:spAutoFit/>
          </a:bodyPr>
          <a:lstStyle/>
          <a:p>
            <a:pPr algn="ctr"/>
            <a:r>
              <a:rPr lang="en-US" altLang="zh-CN" dirty="0">
                <a:solidFill>
                  <a:srgbClr val="005CA2"/>
                </a:solidFill>
                <a:latin typeface="微软雅黑" panose="020B0503020204020204" pitchFamily="34" charset="-122"/>
                <a:ea typeface="微软雅黑" panose="020B0503020204020204" pitchFamily="34" charset="-122"/>
              </a:rPr>
              <a:t>ANALYSIS</a:t>
            </a:r>
            <a:endParaRPr lang="en-US" altLang="zh-CN" dirty="0">
              <a:solidFill>
                <a:srgbClr val="005CA2"/>
              </a:solidFill>
              <a:latin typeface="微软雅黑" panose="020B0503020204020204" pitchFamily="34" charset="-122"/>
              <a:ea typeface="微软雅黑" panose="020B0503020204020204" pitchFamily="34" charset="-122"/>
            </a:endParaRPr>
          </a:p>
        </p:txBody>
      </p:sp>
      <p:sp>
        <p:nvSpPr>
          <p:cNvPr id="33" name="稻壳儿春秋广告/盗版必究        原创来源：http://chn.docer.com/works?userid=199329941#!/work_time"/>
          <p:cNvSpPr txBox="1"/>
          <p:nvPr/>
        </p:nvSpPr>
        <p:spPr>
          <a:xfrm>
            <a:off x="4733290" y="4275455"/>
            <a:ext cx="3179445" cy="810260"/>
          </a:xfrm>
          <a:prstGeom prst="rect">
            <a:avLst/>
          </a:prstGeom>
          <a:noFill/>
        </p:spPr>
        <p:txBody>
          <a:bodyPr wrap="square" rtlCol="0">
            <a:spAutoFit/>
          </a:bodyPr>
          <a:lstStyle/>
          <a:p>
            <a:pPr algn="l">
              <a:lnSpc>
                <a:spcPct val="130000"/>
              </a:lnSpc>
            </a:pPr>
            <a:r>
              <a:rPr lang="en-US" altLang="zh-CN">
                <a:solidFill>
                  <a:srgbClr val="C00000"/>
                </a:solidFill>
                <a:latin typeface="微软雅黑" panose="020B0503020204020204" pitchFamily="34" charset="-122"/>
                <a:ea typeface="微软雅黑" panose="020B0503020204020204" pitchFamily="34" charset="-122"/>
              </a:rPr>
              <a:t>Independent component analysis</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(ICA)</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稻壳儿春秋广告/盗版必究        原创来源：http://chn.docer.com/works?userid=199329941#!/work_time"/>
          <p:cNvSpPr txBox="1"/>
          <p:nvPr/>
        </p:nvSpPr>
        <p:spPr>
          <a:xfrm>
            <a:off x="5699048" y="3639335"/>
            <a:ext cx="793906" cy="368300"/>
          </a:xfrm>
          <a:prstGeom prst="rect">
            <a:avLst/>
          </a:prstGeom>
          <a:solidFill>
            <a:srgbClr val="005CA2"/>
          </a:solid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02</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5" name="稻壳儿春秋广告/盗版必究        原创来源：http://chn.docer.com/works?userid=199329941#!/work_time"/>
          <p:cNvSpPr txBox="1"/>
          <p:nvPr/>
        </p:nvSpPr>
        <p:spPr>
          <a:xfrm>
            <a:off x="8875395" y="3963035"/>
            <a:ext cx="1373505" cy="368300"/>
          </a:xfrm>
          <a:prstGeom prst="rect">
            <a:avLst/>
          </a:prstGeom>
          <a:noFill/>
        </p:spPr>
        <p:txBody>
          <a:bodyPr wrap="square" rtlCol="0">
            <a:spAutoFit/>
          </a:bodyPr>
          <a:lstStyle/>
          <a:p>
            <a:pPr algn="ctr"/>
            <a:r>
              <a:rPr lang="en-US" altLang="zh-CN" dirty="0">
                <a:solidFill>
                  <a:srgbClr val="005CA2"/>
                </a:solidFill>
                <a:latin typeface="微软雅黑" panose="020B0503020204020204" pitchFamily="34" charset="-122"/>
                <a:ea typeface="微软雅黑" panose="020B0503020204020204" pitchFamily="34" charset="-122"/>
              </a:rPr>
              <a:t>SEGMENT</a:t>
            </a:r>
            <a:endParaRPr lang="en-US" altLang="zh-CN" dirty="0">
              <a:solidFill>
                <a:srgbClr val="005CA2"/>
              </a:solidFill>
              <a:latin typeface="微软雅黑" panose="020B0503020204020204" pitchFamily="34" charset="-122"/>
              <a:ea typeface="微软雅黑" panose="020B0503020204020204" pitchFamily="34" charset="-122"/>
            </a:endParaRPr>
          </a:p>
        </p:txBody>
      </p:sp>
      <p:sp>
        <p:nvSpPr>
          <p:cNvPr id="36" name="稻壳儿春秋广告/盗版必究        原创来源：http://chn.docer.com/works?userid=199329941#!/work_time"/>
          <p:cNvSpPr txBox="1"/>
          <p:nvPr/>
        </p:nvSpPr>
        <p:spPr>
          <a:xfrm>
            <a:off x="7912735" y="4275455"/>
            <a:ext cx="4279265" cy="1889760"/>
          </a:xfrm>
          <a:prstGeom prst="rect">
            <a:avLst/>
          </a:prstGeom>
          <a:noFill/>
        </p:spPr>
        <p:txBody>
          <a:bodyPr wrap="square" rtlCol="0">
            <a:spAutoFit/>
          </a:bodyPr>
          <a:lstStyle/>
          <a:p>
            <a:pPr algn="l">
              <a:lnSpc>
                <a:spcPct val="130000"/>
              </a:lnSpc>
            </a:pP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Spanning </a:t>
            </a:r>
            <a:r>
              <a:rPr lang="en-US" altLang="zh-CN">
                <a:solidFill>
                  <a:srgbClr val="C00000"/>
                </a:solidFill>
                <a:latin typeface="微软雅黑" panose="020B0503020204020204" pitchFamily="34" charset="-122"/>
                <a:ea typeface="微软雅黑" panose="020B0503020204020204" pitchFamily="34" charset="-122"/>
              </a:rPr>
              <a:t>200 ms</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prior to each picture onset to</a:t>
            </a:r>
            <a:r>
              <a:rPr lang="en-US" altLang="zh-CN">
                <a:solidFill>
                  <a:srgbClr val="C00000"/>
                </a:solidFill>
                <a:latin typeface="微软雅黑" panose="020B0503020204020204" pitchFamily="34" charset="-122"/>
                <a:ea typeface="微软雅黑" panose="020B0503020204020204" pitchFamily="34" charset="-122"/>
              </a:rPr>
              <a:t>1000 ms</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after the presentation of the face stimuli. </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30000"/>
              </a:lnSpc>
            </a:pPr>
            <a:r>
              <a:rPr lang="en-US" altLang="zh-CN">
                <a:solidFill>
                  <a:srgbClr val="C00000"/>
                </a:solidFill>
                <a:latin typeface="微软雅黑" panose="020B0503020204020204" pitchFamily="34" charset="-122"/>
                <a:ea typeface="微软雅黑" panose="020B0503020204020204" pitchFamily="34" charset="-122"/>
              </a:rPr>
              <a:t>200 ms pre-stimulus:</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the </a:t>
            </a:r>
            <a:r>
              <a:rPr lang="en-US" altLang="zh-CN">
                <a:solidFill>
                  <a:srgbClr val="C00000"/>
                </a:solidFill>
                <a:latin typeface="微软雅黑" panose="020B0503020204020204" pitchFamily="34" charset="-122"/>
                <a:ea typeface="微软雅黑" panose="020B0503020204020204" pitchFamily="34" charset="-122"/>
              </a:rPr>
              <a:t>baseline</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to </a:t>
            </a:r>
            <a:r>
              <a:rPr lang="en-US" altLang="zh-CN">
                <a:solidFill>
                  <a:srgbClr val="C00000"/>
                </a:solidFill>
                <a:latin typeface="微软雅黑" panose="020B0503020204020204" pitchFamily="34" charset="-122"/>
                <a:ea typeface="微软雅黑" panose="020B0503020204020204" pitchFamily="34" charset="-122"/>
              </a:rPr>
              <a:t>align</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the ERP amplitude</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稻壳儿春秋广告/盗版必究        原创来源：http://chn.docer.com/works?userid=199329941#!/work_time"/>
          <p:cNvSpPr txBox="1"/>
          <p:nvPr/>
        </p:nvSpPr>
        <p:spPr>
          <a:xfrm>
            <a:off x="9027874" y="3639335"/>
            <a:ext cx="793906" cy="368300"/>
          </a:xfrm>
          <a:prstGeom prst="rect">
            <a:avLst/>
          </a:prstGeom>
          <a:solidFill>
            <a:srgbClr val="005CA2"/>
          </a:solid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03</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稻壳儿春秋广告/盗版必究        原创来源：http://chn.docer.com/works?userid=199329941#!/work_time"/>
          <p:cNvSpPr>
            <a:spLocks noEditPoints="1"/>
          </p:cNvSpPr>
          <p:nvPr/>
        </p:nvSpPr>
        <p:spPr bwMode="auto">
          <a:xfrm>
            <a:off x="7060388" y="1967524"/>
            <a:ext cx="501517" cy="502888"/>
          </a:xfrm>
          <a:custGeom>
            <a:avLst/>
            <a:gdLst>
              <a:gd name="T0" fmla="*/ 38 w 280"/>
              <a:gd name="T1" fmla="*/ 222 h 281"/>
              <a:gd name="T2" fmla="*/ 41 w 280"/>
              <a:gd name="T3" fmla="*/ 221 h 281"/>
              <a:gd name="T4" fmla="*/ 243 w 280"/>
              <a:gd name="T5" fmla="*/ 59 h 281"/>
              <a:gd name="T6" fmla="*/ 245 w 280"/>
              <a:gd name="T7" fmla="*/ 55 h 281"/>
              <a:gd name="T8" fmla="*/ 244 w 280"/>
              <a:gd name="T9" fmla="*/ 51 h 281"/>
              <a:gd name="T10" fmla="*/ 138 w 280"/>
              <a:gd name="T11" fmla="*/ 0 h 281"/>
              <a:gd name="T12" fmla="*/ 54 w 280"/>
              <a:gd name="T13" fmla="*/ 30 h 281"/>
              <a:gd name="T14" fmla="*/ 4 w 280"/>
              <a:gd name="T15" fmla="*/ 120 h 281"/>
              <a:gd name="T16" fmla="*/ 33 w 280"/>
              <a:gd name="T17" fmla="*/ 220 h 281"/>
              <a:gd name="T18" fmla="*/ 38 w 280"/>
              <a:gd name="T19" fmla="*/ 222 h 281"/>
              <a:gd name="T20" fmla="*/ 60 w 280"/>
              <a:gd name="T21" fmla="*/ 109 h 281"/>
              <a:gd name="T22" fmla="*/ 84 w 280"/>
              <a:gd name="T23" fmla="*/ 67 h 281"/>
              <a:gd name="T24" fmla="*/ 124 w 280"/>
              <a:gd name="T25" fmla="*/ 52 h 281"/>
              <a:gd name="T26" fmla="*/ 164 w 280"/>
              <a:gd name="T27" fmla="*/ 71 h 281"/>
              <a:gd name="T28" fmla="*/ 165 w 280"/>
              <a:gd name="T29" fmla="*/ 75 h 281"/>
              <a:gd name="T30" fmla="*/ 163 w 280"/>
              <a:gd name="T31" fmla="*/ 78 h 281"/>
              <a:gd name="T32" fmla="*/ 78 w 280"/>
              <a:gd name="T33" fmla="*/ 147 h 281"/>
              <a:gd name="T34" fmla="*/ 74 w 280"/>
              <a:gd name="T35" fmla="*/ 148 h 281"/>
              <a:gd name="T36" fmla="*/ 70 w 280"/>
              <a:gd name="T37" fmla="*/ 146 h 281"/>
              <a:gd name="T38" fmla="*/ 60 w 280"/>
              <a:gd name="T39" fmla="*/ 109 h 281"/>
              <a:gd name="T40" fmla="*/ 276 w 280"/>
              <a:gd name="T41" fmla="*/ 75 h 281"/>
              <a:gd name="T42" fmla="*/ 270 w 280"/>
              <a:gd name="T43" fmla="*/ 75 h 281"/>
              <a:gd name="T44" fmla="*/ 25 w 280"/>
              <a:gd name="T45" fmla="*/ 271 h 281"/>
              <a:gd name="T46" fmla="*/ 24 w 280"/>
              <a:gd name="T47" fmla="*/ 277 h 281"/>
              <a:gd name="T48" fmla="*/ 29 w 280"/>
              <a:gd name="T49" fmla="*/ 281 h 281"/>
              <a:gd name="T50" fmla="*/ 274 w 280"/>
              <a:gd name="T51" fmla="*/ 281 h 281"/>
              <a:gd name="T52" fmla="*/ 280 w 280"/>
              <a:gd name="T53" fmla="*/ 275 h 281"/>
              <a:gd name="T54" fmla="*/ 280 w 280"/>
              <a:gd name="T55" fmla="*/ 80 h 281"/>
              <a:gd name="T56" fmla="*/ 276 w 280"/>
              <a:gd name="T57" fmla="*/ 75 h 281"/>
              <a:gd name="T58" fmla="*/ 238 w 280"/>
              <a:gd name="T59" fmla="*/ 233 h 281"/>
              <a:gd name="T60" fmla="*/ 230 w 280"/>
              <a:gd name="T61" fmla="*/ 239 h 281"/>
              <a:gd name="T62" fmla="*/ 149 w 280"/>
              <a:gd name="T63" fmla="*/ 239 h 281"/>
              <a:gd name="T64" fmla="*/ 144 w 280"/>
              <a:gd name="T65" fmla="*/ 235 h 281"/>
              <a:gd name="T66" fmla="*/ 146 w 280"/>
              <a:gd name="T67" fmla="*/ 229 h 281"/>
              <a:gd name="T68" fmla="*/ 227 w 280"/>
              <a:gd name="T69" fmla="*/ 168 h 281"/>
              <a:gd name="T70" fmla="*/ 233 w 280"/>
              <a:gd name="T71" fmla="*/ 167 h 281"/>
              <a:gd name="T72" fmla="*/ 238 w 280"/>
              <a:gd name="T73" fmla="*/ 172 h 281"/>
              <a:gd name="T74" fmla="*/ 238 w 280"/>
              <a:gd name="T75" fmla="*/ 23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81">
                <a:moveTo>
                  <a:pt x="38" y="222"/>
                </a:moveTo>
                <a:cubicBezTo>
                  <a:pt x="39" y="222"/>
                  <a:pt x="40" y="221"/>
                  <a:pt x="41" y="221"/>
                </a:cubicBezTo>
                <a:cubicBezTo>
                  <a:pt x="243" y="59"/>
                  <a:pt x="243" y="59"/>
                  <a:pt x="243" y="59"/>
                </a:cubicBezTo>
                <a:cubicBezTo>
                  <a:pt x="244" y="58"/>
                  <a:pt x="245" y="57"/>
                  <a:pt x="245" y="55"/>
                </a:cubicBezTo>
                <a:cubicBezTo>
                  <a:pt x="245" y="54"/>
                  <a:pt x="245" y="52"/>
                  <a:pt x="244" y="51"/>
                </a:cubicBezTo>
                <a:cubicBezTo>
                  <a:pt x="218" y="19"/>
                  <a:pt x="180" y="0"/>
                  <a:pt x="138" y="0"/>
                </a:cubicBezTo>
                <a:cubicBezTo>
                  <a:pt x="108" y="0"/>
                  <a:pt x="79" y="11"/>
                  <a:pt x="54" y="30"/>
                </a:cubicBezTo>
                <a:cubicBezTo>
                  <a:pt x="26" y="52"/>
                  <a:pt x="8" y="85"/>
                  <a:pt x="4" y="120"/>
                </a:cubicBezTo>
                <a:cubicBezTo>
                  <a:pt x="0" y="156"/>
                  <a:pt x="11" y="192"/>
                  <a:pt x="33" y="220"/>
                </a:cubicBezTo>
                <a:cubicBezTo>
                  <a:pt x="34" y="221"/>
                  <a:pt x="36" y="222"/>
                  <a:pt x="38" y="222"/>
                </a:cubicBezTo>
                <a:close/>
                <a:moveTo>
                  <a:pt x="60" y="109"/>
                </a:moveTo>
                <a:cubicBezTo>
                  <a:pt x="61" y="93"/>
                  <a:pt x="70" y="77"/>
                  <a:pt x="84" y="67"/>
                </a:cubicBezTo>
                <a:cubicBezTo>
                  <a:pt x="95" y="57"/>
                  <a:pt x="110" y="52"/>
                  <a:pt x="124" y="52"/>
                </a:cubicBezTo>
                <a:cubicBezTo>
                  <a:pt x="140" y="52"/>
                  <a:pt x="154" y="59"/>
                  <a:pt x="164" y="71"/>
                </a:cubicBezTo>
                <a:cubicBezTo>
                  <a:pt x="165" y="72"/>
                  <a:pt x="165" y="73"/>
                  <a:pt x="165" y="75"/>
                </a:cubicBezTo>
                <a:cubicBezTo>
                  <a:pt x="165" y="76"/>
                  <a:pt x="164" y="78"/>
                  <a:pt x="163" y="78"/>
                </a:cubicBezTo>
                <a:cubicBezTo>
                  <a:pt x="78" y="147"/>
                  <a:pt x="78" y="147"/>
                  <a:pt x="78" y="147"/>
                </a:cubicBezTo>
                <a:cubicBezTo>
                  <a:pt x="77" y="147"/>
                  <a:pt x="75" y="148"/>
                  <a:pt x="74" y="148"/>
                </a:cubicBezTo>
                <a:cubicBezTo>
                  <a:pt x="72" y="148"/>
                  <a:pt x="71" y="147"/>
                  <a:pt x="70" y="146"/>
                </a:cubicBezTo>
                <a:cubicBezTo>
                  <a:pt x="62" y="136"/>
                  <a:pt x="58" y="122"/>
                  <a:pt x="60" y="109"/>
                </a:cubicBezTo>
                <a:close/>
                <a:moveTo>
                  <a:pt x="276" y="75"/>
                </a:moveTo>
                <a:cubicBezTo>
                  <a:pt x="274" y="74"/>
                  <a:pt x="272" y="74"/>
                  <a:pt x="270" y="75"/>
                </a:cubicBezTo>
                <a:cubicBezTo>
                  <a:pt x="25" y="271"/>
                  <a:pt x="25" y="271"/>
                  <a:pt x="25" y="271"/>
                </a:cubicBezTo>
                <a:cubicBezTo>
                  <a:pt x="24" y="272"/>
                  <a:pt x="23" y="275"/>
                  <a:pt x="24" y="277"/>
                </a:cubicBezTo>
                <a:cubicBezTo>
                  <a:pt x="24" y="279"/>
                  <a:pt x="27" y="281"/>
                  <a:pt x="29" y="281"/>
                </a:cubicBezTo>
                <a:cubicBezTo>
                  <a:pt x="274" y="281"/>
                  <a:pt x="274" y="281"/>
                  <a:pt x="274" y="281"/>
                </a:cubicBezTo>
                <a:cubicBezTo>
                  <a:pt x="277" y="281"/>
                  <a:pt x="280" y="278"/>
                  <a:pt x="280" y="275"/>
                </a:cubicBezTo>
                <a:cubicBezTo>
                  <a:pt x="280" y="80"/>
                  <a:pt x="280" y="80"/>
                  <a:pt x="280" y="80"/>
                </a:cubicBezTo>
                <a:cubicBezTo>
                  <a:pt x="280" y="78"/>
                  <a:pt x="278" y="76"/>
                  <a:pt x="276" y="75"/>
                </a:cubicBezTo>
                <a:close/>
                <a:moveTo>
                  <a:pt x="238" y="233"/>
                </a:moveTo>
                <a:cubicBezTo>
                  <a:pt x="238" y="236"/>
                  <a:pt x="233" y="239"/>
                  <a:pt x="230" y="239"/>
                </a:cubicBezTo>
                <a:cubicBezTo>
                  <a:pt x="149" y="239"/>
                  <a:pt x="149" y="239"/>
                  <a:pt x="149" y="239"/>
                </a:cubicBezTo>
                <a:cubicBezTo>
                  <a:pt x="147" y="239"/>
                  <a:pt x="145" y="237"/>
                  <a:pt x="144" y="235"/>
                </a:cubicBezTo>
                <a:cubicBezTo>
                  <a:pt x="143" y="233"/>
                  <a:pt x="144" y="230"/>
                  <a:pt x="146" y="229"/>
                </a:cubicBezTo>
                <a:cubicBezTo>
                  <a:pt x="227" y="168"/>
                  <a:pt x="227" y="168"/>
                  <a:pt x="227" y="168"/>
                </a:cubicBezTo>
                <a:cubicBezTo>
                  <a:pt x="228" y="167"/>
                  <a:pt x="232" y="166"/>
                  <a:pt x="233" y="167"/>
                </a:cubicBezTo>
                <a:cubicBezTo>
                  <a:pt x="235" y="168"/>
                  <a:pt x="238" y="170"/>
                  <a:pt x="238" y="172"/>
                </a:cubicBezTo>
                <a:lnTo>
                  <a:pt x="238" y="233"/>
                </a:ln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8188325" y="1640205"/>
            <a:ext cx="3517900" cy="829945"/>
          </a:xfrm>
          <a:prstGeom prst="rect">
            <a:avLst/>
          </a:prstGeom>
          <a:solidFill>
            <a:schemeClr val="accent6">
              <a:lumMod val="40000"/>
              <a:lumOff val="60000"/>
            </a:schemeClr>
          </a:solidFill>
        </p:spPr>
        <p:txBody>
          <a:bodyPr wrap="square" rtlCol="0">
            <a:spAutoFit/>
          </a:bodyPr>
          <a:p>
            <a:r>
              <a:rPr sz="1600">
                <a:latin typeface="微软雅黑" panose="020B0503020204020204" pitchFamily="34" charset="-122"/>
                <a:ea typeface="微软雅黑" panose="020B0503020204020204" pitchFamily="34" charset="-122"/>
              </a:rPr>
              <a:t> </a:t>
            </a:r>
            <a:r>
              <a:rPr sz="1600">
                <a:solidFill>
                  <a:srgbClr val="C00000"/>
                </a:solidFill>
                <a:latin typeface="微软雅黑" panose="020B0503020204020204" pitchFamily="34" charset="-122"/>
                <a:ea typeface="微软雅黑" panose="020B0503020204020204" pitchFamily="34" charset="-122"/>
              </a:rPr>
              <a:t>Epochs with amplitudes </a:t>
            </a:r>
            <a:r>
              <a:rPr sz="1600">
                <a:latin typeface="微软雅黑" panose="020B0503020204020204" pitchFamily="34" charset="-122"/>
                <a:ea typeface="微软雅黑" panose="020B0503020204020204" pitchFamily="34" charset="-122"/>
              </a:rPr>
              <a:t>over </a:t>
            </a:r>
            <a:r>
              <a:rPr sz="1600">
                <a:solidFill>
                  <a:srgbClr val="C00000"/>
                </a:solidFill>
                <a:latin typeface="微软雅黑" panose="020B0503020204020204" pitchFamily="34" charset="-122"/>
                <a:ea typeface="微软雅黑" panose="020B0503020204020204" pitchFamily="34" charset="-122"/>
              </a:rPr>
              <a:t>±100 µV</a:t>
            </a:r>
            <a:r>
              <a:rPr sz="1600">
                <a:latin typeface="微软雅黑" panose="020B0503020204020204" pitchFamily="34" charset="-122"/>
                <a:ea typeface="微软雅黑" panose="020B0503020204020204" pitchFamily="34" charset="-122"/>
              </a:rPr>
              <a:t> at</a:t>
            </a:r>
            <a:r>
              <a:rPr lang="en-US" sz="1600">
                <a:latin typeface="微软雅黑" panose="020B0503020204020204" pitchFamily="34" charset="-122"/>
                <a:ea typeface="微软雅黑" panose="020B0503020204020204" pitchFamily="34" charset="-122"/>
              </a:rPr>
              <a:t> </a:t>
            </a:r>
            <a:r>
              <a:rPr sz="1600">
                <a:latin typeface="微软雅黑" panose="020B0503020204020204" pitchFamily="34" charset="-122"/>
                <a:ea typeface="微软雅黑" panose="020B0503020204020204" pitchFamily="34" charset="-122"/>
              </a:rPr>
              <a:t>any site were</a:t>
            </a:r>
            <a:r>
              <a:rPr lang="en-US" sz="1600">
                <a:latin typeface="微软雅黑" panose="020B0503020204020204" pitchFamily="34" charset="-122"/>
                <a:ea typeface="微软雅黑" panose="020B0503020204020204" pitchFamily="34" charset="-122"/>
              </a:rPr>
              <a:t> </a:t>
            </a:r>
            <a:r>
              <a:rPr sz="1600">
                <a:solidFill>
                  <a:srgbClr val="C00000"/>
                </a:solidFill>
                <a:latin typeface="微软雅黑" panose="020B0503020204020204" pitchFamily="34" charset="-122"/>
                <a:ea typeface="微软雅黑" panose="020B0503020204020204" pitchFamily="34" charset="-122"/>
              </a:rPr>
              <a:t>excluded</a:t>
            </a:r>
            <a:r>
              <a:rPr sz="1600">
                <a:latin typeface="微软雅黑" panose="020B0503020204020204" pitchFamily="34" charset="-122"/>
                <a:ea typeface="微软雅黑" panose="020B0503020204020204" pitchFamily="34" charset="-122"/>
              </a:rPr>
              <a:t> from averaging.</a:t>
            </a:r>
            <a:endParaRPr sz="160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9427210" cy="521970"/>
          </a:xfrm>
          <a:prstGeom prst="rect">
            <a:avLst/>
          </a:prstGeom>
          <a:noFill/>
        </p:spPr>
        <p:txBody>
          <a:bodyPr wrap="none" rtlCol="0">
            <a:spAutoFit/>
          </a:bodyPr>
          <a:lstStyle/>
          <a:p>
            <a:pPr algn="l"/>
            <a:r>
              <a:rPr lang="zh-CN" altLang="en-US" sz="2800" dirty="0">
                <a:solidFill>
                  <a:srgbClr val="005CA2"/>
                </a:solidFill>
                <a:latin typeface="微软雅黑" panose="020B0503020204020204" pitchFamily="34" charset="-122"/>
                <a:ea typeface="微软雅黑" panose="020B0503020204020204" pitchFamily="34" charset="-122"/>
              </a:rPr>
              <a:t>2.4. Electrophysiological Recording and Preprocessing</a:t>
            </a:r>
            <a:endParaRPr lang="zh-CN" altLang="en-US" sz="2800" dirty="0">
              <a:solidFill>
                <a:srgbClr val="005CA2"/>
              </a:solidFill>
              <a:latin typeface="微软雅黑" panose="020B0503020204020204" pitchFamily="34" charset="-122"/>
              <a:ea typeface="微软雅黑" panose="020B0503020204020204" pitchFamily="34" charset="-122"/>
            </a:endParaRPr>
          </a:p>
        </p:txBody>
      </p:sp>
      <p:sp>
        <p:nvSpPr>
          <p:cNvPr id="17" name="稻壳儿春秋广告/盗版必究        原创来源：http://chn.docer.com/works?userid=199329941#!/work_time"/>
          <p:cNvSpPr/>
          <p:nvPr/>
        </p:nvSpPr>
        <p:spPr>
          <a:xfrm>
            <a:off x="0" y="2223135"/>
            <a:ext cx="12192000" cy="4383405"/>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ndParaRPr>
          </a:p>
        </p:txBody>
      </p:sp>
      <p:sp>
        <p:nvSpPr>
          <p:cNvPr id="21" name="稻壳儿春秋广告/盗版必究        原创来源：http://chn.docer.com/works?userid=199329941#!/work_time"/>
          <p:cNvSpPr/>
          <p:nvPr/>
        </p:nvSpPr>
        <p:spPr>
          <a:xfrm>
            <a:off x="4421849" y="1807942"/>
            <a:ext cx="3348302" cy="822053"/>
          </a:xfrm>
          <a:prstGeom prst="rect">
            <a:avLst/>
          </a:prstGeom>
          <a:solidFill>
            <a:srgbClr val="005CA2"/>
          </a:solidFill>
          <a:ln w="38100">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ndParaRPr>
          </a:p>
        </p:txBody>
      </p:sp>
      <p:sp>
        <p:nvSpPr>
          <p:cNvPr id="22" name="稻壳儿春秋广告/盗版必究        原创来源：http://chn.docer.com/works?userid=199329941#!/work_time"/>
          <p:cNvSpPr/>
          <p:nvPr/>
        </p:nvSpPr>
        <p:spPr>
          <a:xfrm>
            <a:off x="6891822" y="1807942"/>
            <a:ext cx="878329" cy="822053"/>
          </a:xfrm>
          <a:prstGeom prst="rect">
            <a:avLst/>
          </a:prstGeom>
          <a:solidFill>
            <a:schemeClr val="bg1">
              <a:lumMod val="95000"/>
            </a:schemeClr>
          </a:solidFill>
          <a:ln w="38100">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微软雅黑" panose="020B0503020204020204" pitchFamily="34" charset="-122"/>
            </a:endParaRPr>
          </a:p>
        </p:txBody>
      </p:sp>
      <p:sp>
        <p:nvSpPr>
          <p:cNvPr id="27" name="稻壳儿春秋广告/盗版必究        原创来源：http://chn.docer.com/works?userid=199329941#!/work_time"/>
          <p:cNvSpPr txBox="1"/>
          <p:nvPr/>
        </p:nvSpPr>
        <p:spPr>
          <a:xfrm>
            <a:off x="4422775" y="2030730"/>
            <a:ext cx="2469515" cy="39878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3. Time Windows</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1" name="稻壳儿春秋广告/盗版必究        原创来源：http://chn.docer.com/works?userid=199329941#!/work_time"/>
          <p:cNvSpPr txBox="1"/>
          <p:nvPr/>
        </p:nvSpPr>
        <p:spPr>
          <a:xfrm>
            <a:off x="2370222" y="3639335"/>
            <a:ext cx="793906" cy="368300"/>
          </a:xfrm>
          <a:prstGeom prst="rect">
            <a:avLst/>
          </a:prstGeom>
          <a:solidFill>
            <a:srgbClr val="005CA2"/>
          </a:solid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01</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2" name="稻壳儿春秋广告/盗版必究        原创来源：http://chn.docer.com/works?userid=199329941#!/work_time"/>
          <p:cNvSpPr txBox="1"/>
          <p:nvPr/>
        </p:nvSpPr>
        <p:spPr>
          <a:xfrm>
            <a:off x="2037715" y="4007485"/>
            <a:ext cx="1449705" cy="368300"/>
          </a:xfrm>
          <a:prstGeom prst="rect">
            <a:avLst/>
          </a:prstGeom>
          <a:noFill/>
        </p:spPr>
        <p:txBody>
          <a:bodyPr wrap="square" rtlCol="0">
            <a:spAutoFit/>
          </a:bodyPr>
          <a:lstStyle/>
          <a:p>
            <a:pPr algn="ctr"/>
            <a:r>
              <a:rPr lang="en-US" altLang="zh-CN" dirty="0">
                <a:solidFill>
                  <a:srgbClr val="005CA2"/>
                </a:solidFill>
                <a:latin typeface="微软雅黑" panose="020B0503020204020204" pitchFamily="34" charset="-122"/>
                <a:ea typeface="微软雅黑" panose="020B0503020204020204" pitchFamily="34" charset="-122"/>
              </a:rPr>
              <a:t>PREVIOUS</a:t>
            </a:r>
            <a:endParaRPr lang="en-US" altLang="zh-CN" dirty="0">
              <a:solidFill>
                <a:srgbClr val="005CA2"/>
              </a:solidFill>
              <a:latin typeface="微软雅黑" panose="020B0503020204020204" pitchFamily="34" charset="-122"/>
              <a:ea typeface="微软雅黑" panose="020B0503020204020204" pitchFamily="34" charset="-122"/>
            </a:endParaRPr>
          </a:p>
        </p:txBody>
      </p:sp>
      <p:sp>
        <p:nvSpPr>
          <p:cNvPr id="33" name="稻壳儿春秋广告/盗版必究        原创来源：http://chn.docer.com/works?userid=199329941#!/work_time"/>
          <p:cNvSpPr txBox="1"/>
          <p:nvPr/>
        </p:nvSpPr>
        <p:spPr>
          <a:xfrm>
            <a:off x="968375" y="4389755"/>
            <a:ext cx="3587750" cy="1370965"/>
          </a:xfrm>
          <a:prstGeom prst="rect">
            <a:avLst/>
          </a:prstGeom>
          <a:noFill/>
        </p:spPr>
        <p:txBody>
          <a:bodyPr wrap="square" rtlCol="0">
            <a:spAutoFit/>
          </a:bodyPr>
          <a:lstStyle/>
          <a:p>
            <a:pPr algn="l">
              <a:lnSpc>
                <a:spcPct val="130000"/>
              </a:lnSpc>
            </a:pPr>
            <a:r>
              <a:rPr lang="en-US" altLang="zh-CN" sz="1600">
                <a:solidFill>
                  <a:srgbClr val="C00000"/>
                </a:solidFill>
                <a:latin typeface="微软雅黑" panose="020B0503020204020204" pitchFamily="34" charset="-122"/>
                <a:ea typeface="微软雅黑" panose="020B0503020204020204" pitchFamily="34" charset="-122"/>
              </a:rPr>
              <a:t>Nogo-N2:</a:t>
            </a:r>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 200–380 ms, 150–400 ms, 200–350 ms, and 240–300 ms</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30000"/>
              </a:lnSpc>
            </a:pPr>
            <a:r>
              <a:rPr lang="en-US" altLang="zh-CN" sz="1600">
                <a:solidFill>
                  <a:srgbClr val="C00000"/>
                </a:solidFill>
                <a:latin typeface="微软雅黑" panose="020B0503020204020204" pitchFamily="34" charset="-122"/>
                <a:ea typeface="微软雅黑" panose="020B0503020204020204" pitchFamily="34" charset="-122"/>
              </a:rPr>
              <a:t>Nogo-P3</a:t>
            </a:r>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 300–500 ms, 350–700 ms, and 350–550ms</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稻壳儿春秋广告/盗版必究        原创来源：http://chn.docer.com/works?userid=199329941#!/work_time"/>
          <p:cNvSpPr txBox="1"/>
          <p:nvPr/>
        </p:nvSpPr>
        <p:spPr>
          <a:xfrm>
            <a:off x="5699048" y="3639335"/>
            <a:ext cx="793906" cy="368300"/>
          </a:xfrm>
          <a:prstGeom prst="rect">
            <a:avLst/>
          </a:prstGeom>
          <a:solidFill>
            <a:srgbClr val="005CA2"/>
          </a:solid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02</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5" name="稻壳儿春秋广告/盗版必究        原创来源：http://chn.docer.com/works?userid=199329941#!/work_time"/>
          <p:cNvSpPr txBox="1"/>
          <p:nvPr/>
        </p:nvSpPr>
        <p:spPr>
          <a:xfrm>
            <a:off x="5408930" y="4007485"/>
            <a:ext cx="1373505" cy="368300"/>
          </a:xfrm>
          <a:prstGeom prst="rect">
            <a:avLst/>
          </a:prstGeom>
          <a:noFill/>
        </p:spPr>
        <p:txBody>
          <a:bodyPr wrap="square" rtlCol="0">
            <a:spAutoFit/>
          </a:bodyPr>
          <a:lstStyle/>
          <a:p>
            <a:pPr algn="ctr"/>
            <a:r>
              <a:rPr lang="en-US" altLang="zh-CN" dirty="0">
                <a:solidFill>
                  <a:srgbClr val="005CA2"/>
                </a:solidFill>
                <a:latin typeface="微软雅黑" panose="020B0503020204020204" pitchFamily="34" charset="-122"/>
                <a:ea typeface="微软雅黑" panose="020B0503020204020204" pitchFamily="34" charset="-122"/>
              </a:rPr>
              <a:t>THIS</a:t>
            </a:r>
            <a:endParaRPr lang="en-US" altLang="zh-CN" dirty="0">
              <a:solidFill>
                <a:srgbClr val="005CA2"/>
              </a:solidFill>
              <a:latin typeface="微软雅黑" panose="020B0503020204020204" pitchFamily="34" charset="-122"/>
              <a:ea typeface="微软雅黑" panose="020B0503020204020204" pitchFamily="34" charset="-122"/>
            </a:endParaRPr>
          </a:p>
        </p:txBody>
      </p:sp>
      <p:sp>
        <p:nvSpPr>
          <p:cNvPr id="36" name="稻壳儿春秋广告/盗版必究        原创来源：http://chn.docer.com/works?userid=199329941#!/work_time"/>
          <p:cNvSpPr txBox="1"/>
          <p:nvPr/>
        </p:nvSpPr>
        <p:spPr>
          <a:xfrm>
            <a:off x="4720590" y="4432300"/>
            <a:ext cx="2841625" cy="1050925"/>
          </a:xfrm>
          <a:prstGeom prst="rect">
            <a:avLst/>
          </a:prstGeom>
          <a:noFill/>
        </p:spPr>
        <p:txBody>
          <a:bodyPr wrap="square" rtlCol="0">
            <a:spAutoFit/>
          </a:bodyPr>
          <a:lstStyle/>
          <a:p>
            <a:pPr algn="l">
              <a:lnSpc>
                <a:spcPct val="130000"/>
              </a:lnSpc>
            </a:pPr>
            <a:r>
              <a:rPr lang="en-US" altLang="zh-CN" sz="1600">
                <a:solidFill>
                  <a:srgbClr val="C00000"/>
                </a:solidFill>
                <a:latin typeface="微软雅黑" panose="020B0503020204020204" pitchFamily="34" charset="-122"/>
                <a:ea typeface="微软雅黑" panose="020B0503020204020204" pitchFamily="34" charset="-122"/>
                <a:sym typeface="+mn-ea"/>
              </a:rPr>
              <a:t>Nogo-N2</a:t>
            </a:r>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sym typeface="+mn-ea"/>
              </a:rPr>
              <a:t>: 280 to 380 ms</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gn="l">
              <a:lnSpc>
                <a:spcPct val="130000"/>
              </a:lnSpc>
            </a:pPr>
            <a:r>
              <a:rPr lang="en-US" altLang="zh-CN" sz="1600">
                <a:solidFill>
                  <a:srgbClr val="C00000"/>
                </a:solidFill>
                <a:latin typeface="微软雅黑" panose="020B0503020204020204" pitchFamily="34" charset="-122"/>
                <a:ea typeface="微软雅黑" panose="020B0503020204020204" pitchFamily="34" charset="-122"/>
                <a:sym typeface="+mn-ea"/>
              </a:rPr>
              <a:t>Nogo-P3</a:t>
            </a:r>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a:solidFill>
                  <a:schemeClr val="tx1">
                    <a:lumMod val="85000"/>
                    <a:lumOff val="15000"/>
                  </a:schemeClr>
                </a:solidFill>
                <a:latin typeface="微软雅黑" panose="020B0503020204020204" pitchFamily="34" charset="-122"/>
                <a:ea typeface="微软雅黑" panose="020B0503020204020204" pitchFamily="34" charset="-122"/>
              </a:rPr>
              <a:t>380 to 600 ms</a:t>
            </a: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a:p>
            <a:pPr algn="l">
              <a:lnSpc>
                <a:spcPct val="130000"/>
              </a:lnSpc>
            </a:pPr>
            <a:endParaRPr lang="en-US" altLang="zh-CN"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稻壳儿春秋广告/盗版必究        原创来源：http://chn.docer.com/works?userid=199329941#!/work_time"/>
          <p:cNvSpPr txBox="1"/>
          <p:nvPr/>
        </p:nvSpPr>
        <p:spPr>
          <a:xfrm>
            <a:off x="9027874" y="3639335"/>
            <a:ext cx="793906" cy="368300"/>
          </a:xfrm>
          <a:prstGeom prst="rect">
            <a:avLst/>
          </a:prstGeom>
          <a:solidFill>
            <a:srgbClr val="005CA2"/>
          </a:solidFill>
        </p:spPr>
        <p:txBody>
          <a:bodyPr wrap="square" rtlCol="0">
            <a:spAutoFit/>
          </a:bodyP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03</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8" name="稻壳儿春秋广告/盗版必究        原创来源：http://chn.docer.com/works?userid=199329941#!/work_time"/>
          <p:cNvSpPr>
            <a:spLocks noEditPoints="1"/>
          </p:cNvSpPr>
          <p:nvPr/>
        </p:nvSpPr>
        <p:spPr bwMode="auto">
          <a:xfrm>
            <a:off x="7060388" y="1967524"/>
            <a:ext cx="501517" cy="502888"/>
          </a:xfrm>
          <a:custGeom>
            <a:avLst/>
            <a:gdLst>
              <a:gd name="T0" fmla="*/ 38 w 280"/>
              <a:gd name="T1" fmla="*/ 222 h 281"/>
              <a:gd name="T2" fmla="*/ 41 w 280"/>
              <a:gd name="T3" fmla="*/ 221 h 281"/>
              <a:gd name="T4" fmla="*/ 243 w 280"/>
              <a:gd name="T5" fmla="*/ 59 h 281"/>
              <a:gd name="T6" fmla="*/ 245 w 280"/>
              <a:gd name="T7" fmla="*/ 55 h 281"/>
              <a:gd name="T8" fmla="*/ 244 w 280"/>
              <a:gd name="T9" fmla="*/ 51 h 281"/>
              <a:gd name="T10" fmla="*/ 138 w 280"/>
              <a:gd name="T11" fmla="*/ 0 h 281"/>
              <a:gd name="T12" fmla="*/ 54 w 280"/>
              <a:gd name="T13" fmla="*/ 30 h 281"/>
              <a:gd name="T14" fmla="*/ 4 w 280"/>
              <a:gd name="T15" fmla="*/ 120 h 281"/>
              <a:gd name="T16" fmla="*/ 33 w 280"/>
              <a:gd name="T17" fmla="*/ 220 h 281"/>
              <a:gd name="T18" fmla="*/ 38 w 280"/>
              <a:gd name="T19" fmla="*/ 222 h 281"/>
              <a:gd name="T20" fmla="*/ 60 w 280"/>
              <a:gd name="T21" fmla="*/ 109 h 281"/>
              <a:gd name="T22" fmla="*/ 84 w 280"/>
              <a:gd name="T23" fmla="*/ 67 h 281"/>
              <a:gd name="T24" fmla="*/ 124 w 280"/>
              <a:gd name="T25" fmla="*/ 52 h 281"/>
              <a:gd name="T26" fmla="*/ 164 w 280"/>
              <a:gd name="T27" fmla="*/ 71 h 281"/>
              <a:gd name="T28" fmla="*/ 165 w 280"/>
              <a:gd name="T29" fmla="*/ 75 h 281"/>
              <a:gd name="T30" fmla="*/ 163 w 280"/>
              <a:gd name="T31" fmla="*/ 78 h 281"/>
              <a:gd name="T32" fmla="*/ 78 w 280"/>
              <a:gd name="T33" fmla="*/ 147 h 281"/>
              <a:gd name="T34" fmla="*/ 74 w 280"/>
              <a:gd name="T35" fmla="*/ 148 h 281"/>
              <a:gd name="T36" fmla="*/ 70 w 280"/>
              <a:gd name="T37" fmla="*/ 146 h 281"/>
              <a:gd name="T38" fmla="*/ 60 w 280"/>
              <a:gd name="T39" fmla="*/ 109 h 281"/>
              <a:gd name="T40" fmla="*/ 276 w 280"/>
              <a:gd name="T41" fmla="*/ 75 h 281"/>
              <a:gd name="T42" fmla="*/ 270 w 280"/>
              <a:gd name="T43" fmla="*/ 75 h 281"/>
              <a:gd name="T44" fmla="*/ 25 w 280"/>
              <a:gd name="T45" fmla="*/ 271 h 281"/>
              <a:gd name="T46" fmla="*/ 24 w 280"/>
              <a:gd name="T47" fmla="*/ 277 h 281"/>
              <a:gd name="T48" fmla="*/ 29 w 280"/>
              <a:gd name="T49" fmla="*/ 281 h 281"/>
              <a:gd name="T50" fmla="*/ 274 w 280"/>
              <a:gd name="T51" fmla="*/ 281 h 281"/>
              <a:gd name="T52" fmla="*/ 280 w 280"/>
              <a:gd name="T53" fmla="*/ 275 h 281"/>
              <a:gd name="T54" fmla="*/ 280 w 280"/>
              <a:gd name="T55" fmla="*/ 80 h 281"/>
              <a:gd name="T56" fmla="*/ 276 w 280"/>
              <a:gd name="T57" fmla="*/ 75 h 281"/>
              <a:gd name="T58" fmla="*/ 238 w 280"/>
              <a:gd name="T59" fmla="*/ 233 h 281"/>
              <a:gd name="T60" fmla="*/ 230 w 280"/>
              <a:gd name="T61" fmla="*/ 239 h 281"/>
              <a:gd name="T62" fmla="*/ 149 w 280"/>
              <a:gd name="T63" fmla="*/ 239 h 281"/>
              <a:gd name="T64" fmla="*/ 144 w 280"/>
              <a:gd name="T65" fmla="*/ 235 h 281"/>
              <a:gd name="T66" fmla="*/ 146 w 280"/>
              <a:gd name="T67" fmla="*/ 229 h 281"/>
              <a:gd name="T68" fmla="*/ 227 w 280"/>
              <a:gd name="T69" fmla="*/ 168 h 281"/>
              <a:gd name="T70" fmla="*/ 233 w 280"/>
              <a:gd name="T71" fmla="*/ 167 h 281"/>
              <a:gd name="T72" fmla="*/ 238 w 280"/>
              <a:gd name="T73" fmla="*/ 172 h 281"/>
              <a:gd name="T74" fmla="*/ 238 w 280"/>
              <a:gd name="T75" fmla="*/ 23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81">
                <a:moveTo>
                  <a:pt x="38" y="222"/>
                </a:moveTo>
                <a:cubicBezTo>
                  <a:pt x="39" y="222"/>
                  <a:pt x="40" y="221"/>
                  <a:pt x="41" y="221"/>
                </a:cubicBezTo>
                <a:cubicBezTo>
                  <a:pt x="243" y="59"/>
                  <a:pt x="243" y="59"/>
                  <a:pt x="243" y="59"/>
                </a:cubicBezTo>
                <a:cubicBezTo>
                  <a:pt x="244" y="58"/>
                  <a:pt x="245" y="57"/>
                  <a:pt x="245" y="55"/>
                </a:cubicBezTo>
                <a:cubicBezTo>
                  <a:pt x="245" y="54"/>
                  <a:pt x="245" y="52"/>
                  <a:pt x="244" y="51"/>
                </a:cubicBezTo>
                <a:cubicBezTo>
                  <a:pt x="218" y="19"/>
                  <a:pt x="180" y="0"/>
                  <a:pt x="138" y="0"/>
                </a:cubicBezTo>
                <a:cubicBezTo>
                  <a:pt x="108" y="0"/>
                  <a:pt x="79" y="11"/>
                  <a:pt x="54" y="30"/>
                </a:cubicBezTo>
                <a:cubicBezTo>
                  <a:pt x="26" y="52"/>
                  <a:pt x="8" y="85"/>
                  <a:pt x="4" y="120"/>
                </a:cubicBezTo>
                <a:cubicBezTo>
                  <a:pt x="0" y="156"/>
                  <a:pt x="11" y="192"/>
                  <a:pt x="33" y="220"/>
                </a:cubicBezTo>
                <a:cubicBezTo>
                  <a:pt x="34" y="221"/>
                  <a:pt x="36" y="222"/>
                  <a:pt x="38" y="222"/>
                </a:cubicBezTo>
                <a:close/>
                <a:moveTo>
                  <a:pt x="60" y="109"/>
                </a:moveTo>
                <a:cubicBezTo>
                  <a:pt x="61" y="93"/>
                  <a:pt x="70" y="77"/>
                  <a:pt x="84" y="67"/>
                </a:cubicBezTo>
                <a:cubicBezTo>
                  <a:pt x="95" y="57"/>
                  <a:pt x="110" y="52"/>
                  <a:pt x="124" y="52"/>
                </a:cubicBezTo>
                <a:cubicBezTo>
                  <a:pt x="140" y="52"/>
                  <a:pt x="154" y="59"/>
                  <a:pt x="164" y="71"/>
                </a:cubicBezTo>
                <a:cubicBezTo>
                  <a:pt x="165" y="72"/>
                  <a:pt x="165" y="73"/>
                  <a:pt x="165" y="75"/>
                </a:cubicBezTo>
                <a:cubicBezTo>
                  <a:pt x="165" y="76"/>
                  <a:pt x="164" y="78"/>
                  <a:pt x="163" y="78"/>
                </a:cubicBezTo>
                <a:cubicBezTo>
                  <a:pt x="78" y="147"/>
                  <a:pt x="78" y="147"/>
                  <a:pt x="78" y="147"/>
                </a:cubicBezTo>
                <a:cubicBezTo>
                  <a:pt x="77" y="147"/>
                  <a:pt x="75" y="148"/>
                  <a:pt x="74" y="148"/>
                </a:cubicBezTo>
                <a:cubicBezTo>
                  <a:pt x="72" y="148"/>
                  <a:pt x="71" y="147"/>
                  <a:pt x="70" y="146"/>
                </a:cubicBezTo>
                <a:cubicBezTo>
                  <a:pt x="62" y="136"/>
                  <a:pt x="58" y="122"/>
                  <a:pt x="60" y="109"/>
                </a:cubicBezTo>
                <a:close/>
                <a:moveTo>
                  <a:pt x="276" y="75"/>
                </a:moveTo>
                <a:cubicBezTo>
                  <a:pt x="274" y="74"/>
                  <a:pt x="272" y="74"/>
                  <a:pt x="270" y="75"/>
                </a:cubicBezTo>
                <a:cubicBezTo>
                  <a:pt x="25" y="271"/>
                  <a:pt x="25" y="271"/>
                  <a:pt x="25" y="271"/>
                </a:cubicBezTo>
                <a:cubicBezTo>
                  <a:pt x="24" y="272"/>
                  <a:pt x="23" y="275"/>
                  <a:pt x="24" y="277"/>
                </a:cubicBezTo>
                <a:cubicBezTo>
                  <a:pt x="24" y="279"/>
                  <a:pt x="27" y="281"/>
                  <a:pt x="29" y="281"/>
                </a:cubicBezTo>
                <a:cubicBezTo>
                  <a:pt x="274" y="281"/>
                  <a:pt x="274" y="281"/>
                  <a:pt x="274" y="281"/>
                </a:cubicBezTo>
                <a:cubicBezTo>
                  <a:pt x="277" y="281"/>
                  <a:pt x="280" y="278"/>
                  <a:pt x="280" y="275"/>
                </a:cubicBezTo>
                <a:cubicBezTo>
                  <a:pt x="280" y="80"/>
                  <a:pt x="280" y="80"/>
                  <a:pt x="280" y="80"/>
                </a:cubicBezTo>
                <a:cubicBezTo>
                  <a:pt x="280" y="78"/>
                  <a:pt x="278" y="76"/>
                  <a:pt x="276" y="75"/>
                </a:cubicBezTo>
                <a:close/>
                <a:moveTo>
                  <a:pt x="238" y="233"/>
                </a:moveTo>
                <a:cubicBezTo>
                  <a:pt x="238" y="236"/>
                  <a:pt x="233" y="239"/>
                  <a:pt x="230" y="239"/>
                </a:cubicBezTo>
                <a:cubicBezTo>
                  <a:pt x="149" y="239"/>
                  <a:pt x="149" y="239"/>
                  <a:pt x="149" y="239"/>
                </a:cubicBezTo>
                <a:cubicBezTo>
                  <a:pt x="147" y="239"/>
                  <a:pt x="145" y="237"/>
                  <a:pt x="144" y="235"/>
                </a:cubicBezTo>
                <a:cubicBezTo>
                  <a:pt x="143" y="233"/>
                  <a:pt x="144" y="230"/>
                  <a:pt x="146" y="229"/>
                </a:cubicBezTo>
                <a:cubicBezTo>
                  <a:pt x="227" y="168"/>
                  <a:pt x="227" y="168"/>
                  <a:pt x="227" y="168"/>
                </a:cubicBezTo>
                <a:cubicBezTo>
                  <a:pt x="228" y="167"/>
                  <a:pt x="232" y="166"/>
                  <a:pt x="233" y="167"/>
                </a:cubicBezTo>
                <a:cubicBezTo>
                  <a:pt x="235" y="168"/>
                  <a:pt x="238" y="170"/>
                  <a:pt x="238" y="172"/>
                </a:cubicBezTo>
                <a:lnTo>
                  <a:pt x="238" y="233"/>
                </a:ln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7769709" y="2223266"/>
            <a:ext cx="1098541" cy="368300"/>
          </a:xfrm>
          <a:prstGeom prst="rect">
            <a:avLst/>
          </a:prstGeom>
          <a:noFill/>
        </p:spPr>
        <p:txBody>
          <a:bodyPr wrap="square" rtlCol="0">
            <a:spAutoFit/>
          </a:bodyPr>
          <a:p>
            <a:pPr algn="ctr"/>
            <a:r>
              <a:rPr lang="en-US" altLang="zh-CN" dirty="0">
                <a:solidFill>
                  <a:srgbClr val="005CA2"/>
                </a:solidFill>
                <a:latin typeface="微软雅黑" panose="020B0503020204020204" pitchFamily="34" charset="-122"/>
                <a:ea typeface="微软雅黑" panose="020B0503020204020204" pitchFamily="34" charset="-122"/>
              </a:rPr>
              <a:t>VARY</a:t>
            </a:r>
            <a:endParaRPr lang="en-US" altLang="zh-CN" dirty="0">
              <a:solidFill>
                <a:srgbClr val="005CA2"/>
              </a:solidFill>
              <a:latin typeface="微软雅黑" panose="020B0503020204020204" pitchFamily="34" charset="-122"/>
              <a:ea typeface="微软雅黑" panose="020B0503020204020204" pitchFamily="34" charset="-122"/>
            </a:endParaRPr>
          </a:p>
        </p:txBody>
      </p:sp>
      <p:sp>
        <p:nvSpPr>
          <p:cNvPr id="4" name="稻壳儿春秋广告/盗版必究        原创来源：http://chn.docer.com/works?userid=199329941#!/work_time"/>
          <p:cNvSpPr txBox="1"/>
          <p:nvPr/>
        </p:nvSpPr>
        <p:spPr>
          <a:xfrm>
            <a:off x="8689975" y="4021455"/>
            <a:ext cx="1449705" cy="368300"/>
          </a:xfrm>
          <a:prstGeom prst="rect">
            <a:avLst/>
          </a:prstGeom>
          <a:noFill/>
        </p:spPr>
        <p:txBody>
          <a:bodyPr wrap="square" rtlCol="0">
            <a:spAutoFit/>
          </a:bodyPr>
          <a:p>
            <a:pPr algn="ctr"/>
            <a:r>
              <a:rPr lang="en-US" altLang="zh-CN" dirty="0">
                <a:solidFill>
                  <a:srgbClr val="005CA2"/>
                </a:solidFill>
                <a:latin typeface="微软雅黑" panose="020B0503020204020204" pitchFamily="34" charset="-122"/>
                <a:ea typeface="微软雅黑" panose="020B0503020204020204" pitchFamily="34" charset="-122"/>
              </a:rPr>
              <a:t>SITE</a:t>
            </a:r>
            <a:endParaRPr lang="en-US" altLang="zh-CN" dirty="0">
              <a:solidFill>
                <a:srgbClr val="005CA2"/>
              </a:solidFill>
              <a:latin typeface="微软雅黑" panose="020B0503020204020204" pitchFamily="34" charset="-122"/>
              <a:ea typeface="微软雅黑" panose="020B0503020204020204" pitchFamily="34" charset="-122"/>
            </a:endParaRPr>
          </a:p>
        </p:txBody>
      </p:sp>
      <p:sp>
        <p:nvSpPr>
          <p:cNvPr id="5" name="稻壳儿春秋广告/盗版必究        原创来源：http://chn.docer.com/works?userid=199329941#!/work_time"/>
          <p:cNvSpPr txBox="1"/>
          <p:nvPr/>
        </p:nvSpPr>
        <p:spPr>
          <a:xfrm>
            <a:off x="7726680" y="4357370"/>
            <a:ext cx="3700780" cy="1889760"/>
          </a:xfrm>
          <a:prstGeom prst="rect">
            <a:avLst/>
          </a:prstGeom>
          <a:noFill/>
        </p:spPr>
        <p:txBody>
          <a:bodyPr wrap="square" rtlCol="0">
            <a:spAutoFit/>
          </a:bodyPr>
          <a:p>
            <a:pPr algn="l">
              <a:lnSpc>
                <a:spcPct val="130000"/>
              </a:lnSpc>
            </a:pP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five </a:t>
            </a:r>
            <a:r>
              <a:rPr lang="en-US" altLang="zh-CN">
                <a:solidFill>
                  <a:srgbClr val="C00000"/>
                </a:solidFill>
                <a:latin typeface="微软雅黑" panose="020B0503020204020204" pitchFamily="34" charset="-122"/>
                <a:ea typeface="微软雅黑" panose="020B0503020204020204" pitchFamily="34" charset="-122"/>
              </a:rPr>
              <a:t>fronto-central sites</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(F3, F4, Fz, FC3, FC4), five </a:t>
            </a:r>
            <a:r>
              <a:rPr lang="en-US" altLang="zh-CN">
                <a:solidFill>
                  <a:srgbClr val="C00000"/>
                </a:solidFill>
                <a:latin typeface="微软雅黑" panose="020B0503020204020204" pitchFamily="34" charset="-122"/>
                <a:ea typeface="微软雅黑" panose="020B0503020204020204" pitchFamily="34" charset="-122"/>
              </a:rPr>
              <a:t>central sites </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(CZ, C1, C2, C3, C4), and four </a:t>
            </a:r>
            <a:r>
              <a:rPr lang="en-US" altLang="zh-CN">
                <a:solidFill>
                  <a:srgbClr val="C00000"/>
                </a:solidFill>
                <a:latin typeface="微软雅黑" panose="020B0503020204020204" pitchFamily="34" charset="-122"/>
                <a:ea typeface="微软雅黑" panose="020B0503020204020204" pitchFamily="34" charset="-122"/>
              </a:rPr>
              <a:t>centro-parietal sites</a:t>
            </a:r>
            <a:r>
              <a:rPr lang="en-US" altLang="zh-CN">
                <a:solidFill>
                  <a:schemeClr val="tx1">
                    <a:lumMod val="85000"/>
                    <a:lumOff val="15000"/>
                  </a:schemeClr>
                </a:solidFill>
                <a:latin typeface="微软雅黑" panose="020B0503020204020204" pitchFamily="34" charset="-122"/>
                <a:ea typeface="微软雅黑" panose="020B0503020204020204" pitchFamily="34" charset="-122"/>
              </a:rPr>
              <a:t> (CP1, CP2, CP3, CP4)</a:t>
            </a:r>
            <a:endParaRPr lang="en-US" altLang="zh-CN">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4284980" cy="521970"/>
          </a:xfrm>
          <a:prstGeom prst="rect">
            <a:avLst/>
          </a:prstGeom>
          <a:noFill/>
        </p:spPr>
        <p:txBody>
          <a:bodyPr wrap="none" rtlCol="0">
            <a:spAutoFit/>
          </a:bodyPr>
          <a:lstStyle/>
          <a:p>
            <a:pPr algn="l"/>
            <a:r>
              <a:rPr lang="en-US" altLang="zh-CN" sz="2800" dirty="0">
                <a:solidFill>
                  <a:srgbClr val="005CA2"/>
                </a:solidFill>
                <a:latin typeface="微软雅黑" panose="020B0503020204020204" pitchFamily="34" charset="-122"/>
                <a:ea typeface="微软雅黑" panose="020B0503020204020204" pitchFamily="34" charset="-122"/>
              </a:rPr>
              <a:t>2.5.  Statistical Analysis </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19" name="稻壳儿春秋广告/盗版必究        原创来源：http://chn.docer.com/works?userid=199329941#!/work_time"/>
          <p:cNvSpPr/>
          <p:nvPr/>
        </p:nvSpPr>
        <p:spPr>
          <a:xfrm flipV="1">
            <a:off x="673538" y="1836011"/>
            <a:ext cx="3458029" cy="1120413"/>
          </a:xfrm>
          <a:custGeom>
            <a:avLst/>
            <a:gdLst>
              <a:gd name="connsiteX0" fmla="*/ 1480228 w 2971800"/>
              <a:gd name="connsiteY0" fmla="*/ 0 h 1449977"/>
              <a:gd name="connsiteX1" fmla="*/ 1675444 w 2971800"/>
              <a:gd name="connsiteY1" fmla="*/ 195217 h 1449977"/>
              <a:gd name="connsiteX2" fmla="*/ 2971800 w 2971800"/>
              <a:gd name="connsiteY2" fmla="*/ 195217 h 1449977"/>
              <a:gd name="connsiteX3" fmla="*/ 2971800 w 2971800"/>
              <a:gd name="connsiteY3" fmla="*/ 1449977 h 1449977"/>
              <a:gd name="connsiteX4" fmla="*/ 0 w 2971800"/>
              <a:gd name="connsiteY4" fmla="*/ 1449977 h 1449977"/>
              <a:gd name="connsiteX5" fmla="*/ 0 w 2971800"/>
              <a:gd name="connsiteY5" fmla="*/ 195217 h 1449977"/>
              <a:gd name="connsiteX6" fmla="*/ 1285011 w 2971800"/>
              <a:gd name="connsiteY6" fmla="*/ 195217 h 144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800" h="1449977">
                <a:moveTo>
                  <a:pt x="1480228" y="0"/>
                </a:moveTo>
                <a:lnTo>
                  <a:pt x="1675444" y="195217"/>
                </a:lnTo>
                <a:lnTo>
                  <a:pt x="2971800" y="195217"/>
                </a:lnTo>
                <a:lnTo>
                  <a:pt x="2971800" y="1449977"/>
                </a:lnTo>
                <a:lnTo>
                  <a:pt x="0" y="1449977"/>
                </a:lnTo>
                <a:lnTo>
                  <a:pt x="0" y="195217"/>
                </a:lnTo>
                <a:lnTo>
                  <a:pt x="1285011" y="195217"/>
                </a:lnTo>
                <a:close/>
              </a:path>
            </a:pathLst>
          </a:custGeom>
          <a:solidFill>
            <a:srgbClr val="005CA2"/>
          </a:solidFill>
          <a:ln>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ndParaRPr>
          </a:p>
        </p:txBody>
      </p:sp>
      <p:sp>
        <p:nvSpPr>
          <p:cNvPr id="20" name="稻壳儿春秋广告/盗版必究        原创来源：http://chn.docer.com/works?userid=199329941#!/work_time"/>
          <p:cNvSpPr/>
          <p:nvPr/>
        </p:nvSpPr>
        <p:spPr>
          <a:xfrm>
            <a:off x="673538" y="1836012"/>
            <a:ext cx="3458029" cy="4415153"/>
          </a:xfrm>
          <a:prstGeom prst="rect">
            <a:avLst/>
          </a:prstGeom>
          <a:noFill/>
          <a:ln w="25400">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稻壳儿春秋广告/盗版必究        原创来源：http://chn.docer.com/works?userid=199329941#!/work_time"/>
          <p:cNvSpPr txBox="1"/>
          <p:nvPr/>
        </p:nvSpPr>
        <p:spPr>
          <a:xfrm>
            <a:off x="687705" y="2196465"/>
            <a:ext cx="3460750" cy="398780"/>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For the behavioral analysis</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2" name="稻壳儿春秋广告/盗版必究        原创来源：http://chn.docer.com/works?userid=199329941#!/work_time"/>
          <p:cNvSpPr txBox="1"/>
          <p:nvPr/>
        </p:nvSpPr>
        <p:spPr>
          <a:xfrm>
            <a:off x="673100" y="2858135"/>
            <a:ext cx="3456940" cy="3969385"/>
          </a:xfrm>
          <a:prstGeom prst="rect">
            <a:avLst/>
          </a:prstGeom>
          <a:noFill/>
        </p:spPr>
        <p:txBody>
          <a:bodyPr wrap="square" rtlCol="0">
            <a:spAutoFit/>
          </a:bodyPr>
          <a:lstStyle/>
          <a:p>
            <a:pPr algn="l">
              <a:lnSpc>
                <a:spcPct val="150000"/>
              </a:lnSpc>
            </a:pPr>
            <a:r>
              <a:rPr dirty="0">
                <a:solidFill>
                  <a:srgbClr val="C00000"/>
                </a:solidFill>
                <a:latin typeface="Times New Roman Regular" panose="02020603050405020304" charset="0"/>
                <a:ea typeface="STZhongsong" panose="02010600040101010101" pitchFamily="2" charset="-122"/>
                <a:cs typeface="Times New Roman Regular" panose="02020603050405020304" charset="0"/>
              </a:rPr>
              <a:t>group</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(GD</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control)</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dirty="0">
                <a:solidFill>
                  <a:srgbClr val="C00000"/>
                </a:solidFill>
                <a:latin typeface="Times New Roman Regular" panose="02020603050405020304" charset="0"/>
                <a:ea typeface="STZhongsong" panose="02010600040101010101" pitchFamily="2" charset="-122"/>
                <a:cs typeface="Times New Roman Regular" panose="02020603050405020304" charset="0"/>
              </a:rPr>
              <a:t>task</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(unrelated</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related),</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dirty="0">
                <a:solidFill>
                  <a:srgbClr val="C00000"/>
                </a:solidFill>
                <a:latin typeface="Times New Roman Regular" panose="02020603050405020304" charset="0"/>
                <a:ea typeface="STZhongsong" panose="02010600040101010101" pitchFamily="2" charset="-122"/>
                <a:cs typeface="Times New Roman Regular" panose="02020603050405020304" charset="0"/>
              </a:rPr>
              <a:t>emotional valence</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(negative</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positive) </a:t>
            </a:r>
            <a:endPar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algn="l">
              <a:lnSpc>
                <a:spcPct val="150000"/>
              </a:lnSpc>
            </a:pPr>
            <a:r>
              <a:rPr lang="en-US" dirty="0">
                <a:solidFill>
                  <a:srgbClr val="C00000"/>
                </a:solidFill>
                <a:latin typeface="Times New Roman Regular" panose="02020603050405020304" charset="0"/>
                <a:ea typeface="STZhongsong" panose="02010600040101010101" pitchFamily="2" charset="-122"/>
                <a:cs typeface="Times New Roman Regular" panose="02020603050405020304" charset="0"/>
                <a:sym typeface="+mn-ea"/>
              </a:rPr>
              <a:t>D</a:t>
            </a:r>
            <a:r>
              <a:rPr dirty="0">
                <a:solidFill>
                  <a:srgbClr val="C00000"/>
                </a:solidFill>
                <a:latin typeface="Times New Roman Regular" panose="02020603050405020304" charset="0"/>
                <a:ea typeface="STZhongsong" panose="02010600040101010101" pitchFamily="2" charset="-122"/>
                <a:cs typeface="Times New Roman Regular" panose="02020603050405020304" charset="0"/>
                <a:sym typeface="+mn-ea"/>
              </a:rPr>
              <a:t>ependent variables</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 </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the</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accuracies of the nogo</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/go</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trials and reaction times of go</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trials.</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endPar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algn="l">
              <a:lnSpc>
                <a:spcPct val="150000"/>
              </a:lnSpc>
            </a:pPr>
            <a:r>
              <a:rPr lang="zh-CN" altLang="en-US" sz="2000" dirty="0">
                <a:solidFill>
                  <a:schemeClr val="accent1"/>
                </a:solidFill>
                <a:latin typeface="Times New Roman Regular" panose="02020603050405020304" charset="0"/>
                <a:ea typeface="STZhongsong" panose="02010600040101010101" pitchFamily="2" charset="-122"/>
                <a:cs typeface="Times New Roman Regular" panose="02020603050405020304" charset="0"/>
                <a:sym typeface="+mn-ea"/>
              </a:rPr>
              <a:t>a three-way repeated-measures analysis of variance</a:t>
            </a:r>
            <a:r>
              <a:rPr lang="en-US" altLang="zh-CN" sz="2000" dirty="0">
                <a:solidFill>
                  <a:schemeClr val="accent1"/>
                </a:solidFill>
                <a:latin typeface="Times New Roman Regular" panose="02020603050405020304" charset="0"/>
                <a:ea typeface="STZhongsong" panose="02010600040101010101" pitchFamily="2" charset="-122"/>
                <a:cs typeface="Times New Roman Regular" panose="02020603050405020304" charset="0"/>
                <a:sym typeface="+mn-ea"/>
              </a:rPr>
              <a:t> </a:t>
            </a:r>
            <a:r>
              <a:rPr lang="zh-CN" altLang="en-US" sz="2000" dirty="0">
                <a:solidFill>
                  <a:schemeClr val="accent1"/>
                </a:solidFill>
                <a:latin typeface="Times New Roman Regular" panose="02020603050405020304" charset="0"/>
                <a:ea typeface="STZhongsong" panose="02010600040101010101" pitchFamily="2" charset="-122"/>
                <a:cs typeface="Times New Roman Regular" panose="02020603050405020304" charset="0"/>
                <a:sym typeface="+mn-ea"/>
              </a:rPr>
              <a:t>(ANOVA)</a:t>
            </a:r>
            <a:endParaRPr lang="zh-CN" altLang="en-US" sz="2000" dirty="0">
              <a:solidFill>
                <a:schemeClr val="accent1"/>
              </a:solidFill>
              <a:latin typeface="Times New Roman Regular" panose="02020603050405020304" charset="0"/>
              <a:ea typeface="STZhongsong" panose="02010600040101010101" pitchFamily="2" charset="-122"/>
              <a:cs typeface="Times New Roman Regular" panose="02020603050405020304" charset="0"/>
            </a:endParaRPr>
          </a:p>
          <a:p>
            <a:pPr algn="l">
              <a:lnSpc>
                <a:spcPct val="150000"/>
              </a:lnSpc>
            </a:pPr>
            <a:endParaRPr lang="zh-CN" altLang="en-US" sz="2000" dirty="0">
              <a:solidFill>
                <a:schemeClr val="accent1"/>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23" name="稻壳儿春秋广告/盗版必究        原创来源：http://chn.docer.com/works?userid=199329941#!/work_time"/>
          <p:cNvSpPr/>
          <p:nvPr/>
        </p:nvSpPr>
        <p:spPr>
          <a:xfrm flipV="1">
            <a:off x="4366985" y="1860140"/>
            <a:ext cx="3458029" cy="1120413"/>
          </a:xfrm>
          <a:custGeom>
            <a:avLst/>
            <a:gdLst>
              <a:gd name="connsiteX0" fmla="*/ 1480228 w 2971800"/>
              <a:gd name="connsiteY0" fmla="*/ 0 h 1449977"/>
              <a:gd name="connsiteX1" fmla="*/ 1675444 w 2971800"/>
              <a:gd name="connsiteY1" fmla="*/ 195217 h 1449977"/>
              <a:gd name="connsiteX2" fmla="*/ 2971800 w 2971800"/>
              <a:gd name="connsiteY2" fmla="*/ 195217 h 1449977"/>
              <a:gd name="connsiteX3" fmla="*/ 2971800 w 2971800"/>
              <a:gd name="connsiteY3" fmla="*/ 1449977 h 1449977"/>
              <a:gd name="connsiteX4" fmla="*/ 0 w 2971800"/>
              <a:gd name="connsiteY4" fmla="*/ 1449977 h 1449977"/>
              <a:gd name="connsiteX5" fmla="*/ 0 w 2971800"/>
              <a:gd name="connsiteY5" fmla="*/ 195217 h 1449977"/>
              <a:gd name="connsiteX6" fmla="*/ 1285011 w 2971800"/>
              <a:gd name="connsiteY6" fmla="*/ 195217 h 144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800" h="1449977">
                <a:moveTo>
                  <a:pt x="1480228" y="0"/>
                </a:moveTo>
                <a:lnTo>
                  <a:pt x="1675444" y="195217"/>
                </a:lnTo>
                <a:lnTo>
                  <a:pt x="2971800" y="195217"/>
                </a:lnTo>
                <a:lnTo>
                  <a:pt x="2971800" y="1449977"/>
                </a:lnTo>
                <a:lnTo>
                  <a:pt x="0" y="1449977"/>
                </a:lnTo>
                <a:lnTo>
                  <a:pt x="0" y="195217"/>
                </a:lnTo>
                <a:lnTo>
                  <a:pt x="1285011" y="195217"/>
                </a:lnTo>
                <a:close/>
              </a:path>
            </a:pathLst>
          </a:custGeom>
          <a:solidFill>
            <a:srgbClr val="005CA2"/>
          </a:solidFill>
          <a:ln>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latin typeface="微软雅黑" panose="020B0503020204020204" pitchFamily="34" charset="-122"/>
            </a:endParaRPr>
          </a:p>
        </p:txBody>
      </p:sp>
      <p:sp>
        <p:nvSpPr>
          <p:cNvPr id="24" name="稻壳儿春秋广告/盗版必究        原创来源：http://chn.docer.com/works?userid=199329941#!/work_time"/>
          <p:cNvSpPr/>
          <p:nvPr/>
        </p:nvSpPr>
        <p:spPr>
          <a:xfrm>
            <a:off x="4366985" y="1860141"/>
            <a:ext cx="3458029" cy="4415153"/>
          </a:xfrm>
          <a:prstGeom prst="rect">
            <a:avLst/>
          </a:prstGeom>
          <a:noFill/>
          <a:ln w="25400">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稻壳儿春秋广告/盗版必究        原创来源：http://chn.docer.com/works?userid=199329941#!/work_time"/>
          <p:cNvSpPr txBox="1"/>
          <p:nvPr/>
        </p:nvSpPr>
        <p:spPr>
          <a:xfrm>
            <a:off x="4366260" y="2220595"/>
            <a:ext cx="3556635" cy="398780"/>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For the ERP analysis</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稻壳儿春秋广告/盗版必究        原创来源：http://chn.docer.com/works?userid=199329941#!/work_time"/>
          <p:cNvSpPr txBox="1"/>
          <p:nvPr/>
        </p:nvSpPr>
        <p:spPr>
          <a:xfrm>
            <a:off x="4430419" y="2945831"/>
            <a:ext cx="3331159" cy="3409315"/>
          </a:xfrm>
          <a:prstGeom prst="rect">
            <a:avLst/>
          </a:prstGeom>
          <a:noFill/>
        </p:spPr>
        <p:txBody>
          <a:bodyPr wrap="square" rtlCol="0">
            <a:spAutoFit/>
          </a:bodyPr>
          <a:lstStyle/>
          <a:p>
            <a:pPr algn="just">
              <a:lnSpc>
                <a:spcPct val="130000"/>
              </a:lnSpc>
            </a:pPr>
            <a:r>
              <a:rPr dirty="0">
                <a:solidFill>
                  <a:srgbClr val="C00000"/>
                </a:solidFill>
                <a:latin typeface="Times New Roman Regular" panose="02020603050405020304" charset="0"/>
                <a:ea typeface="STZhongsong" panose="02010600040101010101" pitchFamily="2" charset="-122"/>
                <a:cs typeface="Times New Roman Regular" panose="02020603050405020304" charset="0"/>
              </a:rPr>
              <a:t>group</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(GD</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control)</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 </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dirty="0">
                <a:solidFill>
                  <a:srgbClr val="C00000"/>
                </a:solidFill>
                <a:latin typeface="Times New Roman Regular" panose="02020603050405020304" charset="0"/>
                <a:ea typeface="STZhongsong" panose="02010600040101010101" pitchFamily="2" charset="-122"/>
                <a:cs typeface="Times New Roman Regular" panose="02020603050405020304" charset="0"/>
              </a:rPr>
              <a:t>task</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(unrelated</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/r</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elated), </a:t>
            </a:r>
            <a:r>
              <a:rPr dirty="0">
                <a:solidFill>
                  <a:srgbClr val="C00000"/>
                </a:solidFill>
                <a:latin typeface="Times New Roman Regular" panose="02020603050405020304" charset="0"/>
                <a:ea typeface="STZhongsong" panose="02010600040101010101" pitchFamily="2" charset="-122"/>
                <a:cs typeface="Times New Roman Regular" panose="02020603050405020304" charset="0"/>
              </a:rPr>
              <a:t>emotional valence</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(negative</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positive), </a:t>
            </a:r>
            <a:r>
              <a:rPr dirty="0">
                <a:solidFill>
                  <a:srgbClr val="C00000"/>
                </a:solidFill>
                <a:latin typeface="Times New Roman Regular" panose="02020603050405020304" charset="0"/>
                <a:ea typeface="STZhongsong" panose="02010600040101010101" pitchFamily="2" charset="-122"/>
                <a:cs typeface="Times New Roman Regular" panose="02020603050405020304" charset="0"/>
              </a:rPr>
              <a:t>electrode point </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(14 sites)</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endPar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algn="just">
              <a:lnSpc>
                <a:spcPct val="130000"/>
              </a:lnSpc>
            </a:pPr>
            <a:r>
              <a:rPr lang="en-US" dirty="0">
                <a:solidFill>
                  <a:srgbClr val="C00000"/>
                </a:solidFill>
                <a:latin typeface="Times New Roman Regular" panose="02020603050405020304" charset="0"/>
                <a:ea typeface="STZhongsong" panose="02010600040101010101" pitchFamily="2" charset="-122"/>
                <a:cs typeface="Times New Roman Regular" panose="02020603050405020304" charset="0"/>
              </a:rPr>
              <a:t>D</a:t>
            </a:r>
            <a:r>
              <a:rPr dirty="0">
                <a:solidFill>
                  <a:srgbClr val="C00000"/>
                </a:solidFill>
                <a:latin typeface="Times New Roman Regular" panose="02020603050405020304" charset="0"/>
                <a:ea typeface="STZhongsong" panose="02010600040101010101" pitchFamily="2" charset="-122"/>
                <a:cs typeface="Times New Roman Regular" panose="02020603050405020304" charset="0"/>
              </a:rPr>
              <a:t>ependent variables</a:t>
            </a:r>
            <a:r>
              <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nogo-N2 and nogo-P3 </a:t>
            </a:r>
            <a:r>
              <a:rPr dirty="0">
                <a:solidFill>
                  <a:srgbClr val="C00000"/>
                </a:solidFill>
                <a:latin typeface="Times New Roman Regular" panose="02020603050405020304" charset="0"/>
                <a:ea typeface="STZhongsong" panose="02010600040101010101" pitchFamily="2" charset="-122"/>
                <a:cs typeface="Times New Roman Regular" panose="02020603050405020304" charset="0"/>
              </a:rPr>
              <a:t>amplitudes</a:t>
            </a:r>
            <a:r>
              <a:rPr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14 sites</a:t>
            </a:r>
            <a:endParaRPr lang="en-US"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algn="just">
              <a:lnSpc>
                <a:spcPct val="130000"/>
              </a:lnSpc>
            </a:pPr>
            <a:r>
              <a:rPr sz="2000" dirty="0">
                <a:solidFill>
                  <a:schemeClr val="accent1"/>
                </a:solidFill>
                <a:latin typeface="Times New Roman Regular" panose="02020603050405020304" charset="0"/>
                <a:ea typeface="STZhongsong" panose="02010600040101010101" pitchFamily="2" charset="-122"/>
                <a:cs typeface="Times New Roman Regular" panose="02020603050405020304" charset="0"/>
              </a:rPr>
              <a:t>a four-way repeated-measures analysis of variance (ANOVA)</a:t>
            </a:r>
            <a:endParaRPr sz="2000" dirty="0">
              <a:solidFill>
                <a:schemeClr val="accent1"/>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29" name="稻壳儿春秋广告/盗版必究        原创来源：http://chn.docer.com/works?userid=199329941#!/work_time"/>
          <p:cNvSpPr/>
          <p:nvPr/>
        </p:nvSpPr>
        <p:spPr>
          <a:xfrm flipV="1">
            <a:off x="8043262" y="1860140"/>
            <a:ext cx="3458029" cy="1120413"/>
          </a:xfrm>
          <a:custGeom>
            <a:avLst/>
            <a:gdLst>
              <a:gd name="connsiteX0" fmla="*/ 1480228 w 2971800"/>
              <a:gd name="connsiteY0" fmla="*/ 0 h 1449977"/>
              <a:gd name="connsiteX1" fmla="*/ 1675444 w 2971800"/>
              <a:gd name="connsiteY1" fmla="*/ 195217 h 1449977"/>
              <a:gd name="connsiteX2" fmla="*/ 2971800 w 2971800"/>
              <a:gd name="connsiteY2" fmla="*/ 195217 h 1449977"/>
              <a:gd name="connsiteX3" fmla="*/ 2971800 w 2971800"/>
              <a:gd name="connsiteY3" fmla="*/ 1449977 h 1449977"/>
              <a:gd name="connsiteX4" fmla="*/ 0 w 2971800"/>
              <a:gd name="connsiteY4" fmla="*/ 1449977 h 1449977"/>
              <a:gd name="connsiteX5" fmla="*/ 0 w 2971800"/>
              <a:gd name="connsiteY5" fmla="*/ 195217 h 1449977"/>
              <a:gd name="connsiteX6" fmla="*/ 1285011 w 2971800"/>
              <a:gd name="connsiteY6" fmla="*/ 195217 h 144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1800" h="1449977">
                <a:moveTo>
                  <a:pt x="1480228" y="0"/>
                </a:moveTo>
                <a:lnTo>
                  <a:pt x="1675444" y="195217"/>
                </a:lnTo>
                <a:lnTo>
                  <a:pt x="2971800" y="195217"/>
                </a:lnTo>
                <a:lnTo>
                  <a:pt x="2971800" y="1449977"/>
                </a:lnTo>
                <a:lnTo>
                  <a:pt x="0" y="1449977"/>
                </a:lnTo>
                <a:lnTo>
                  <a:pt x="0" y="195217"/>
                </a:lnTo>
                <a:lnTo>
                  <a:pt x="1285011" y="195217"/>
                </a:lnTo>
                <a:close/>
              </a:path>
            </a:pathLst>
          </a:custGeom>
          <a:solidFill>
            <a:srgbClr val="005CA2"/>
          </a:solidFill>
          <a:ln>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微软雅黑" panose="020B0503020204020204" pitchFamily="34" charset="-122"/>
            </a:endParaRPr>
          </a:p>
        </p:txBody>
      </p:sp>
      <p:sp>
        <p:nvSpPr>
          <p:cNvPr id="30" name="稻壳儿春秋广告/盗版必究        原创来源：http://chn.docer.com/works?userid=199329941#!/work_time"/>
          <p:cNvSpPr/>
          <p:nvPr/>
        </p:nvSpPr>
        <p:spPr>
          <a:xfrm>
            <a:off x="8043262" y="1860141"/>
            <a:ext cx="3458029" cy="4391024"/>
          </a:xfrm>
          <a:prstGeom prst="rect">
            <a:avLst/>
          </a:prstGeom>
          <a:noFill/>
          <a:ln w="25400">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稻壳儿春秋广告/盗版必究        原创来源：http://chn.docer.com/works?userid=199329941#!/work_time"/>
          <p:cNvSpPr txBox="1"/>
          <p:nvPr/>
        </p:nvSpPr>
        <p:spPr>
          <a:xfrm>
            <a:off x="7923530" y="2196465"/>
            <a:ext cx="3608705" cy="398780"/>
          </a:xfrm>
          <a:prstGeom prst="rect">
            <a:avLst/>
          </a:prstGeom>
          <a:noFill/>
        </p:spPr>
        <p:txBody>
          <a:bodyPr wrap="square" rtlCol="0">
            <a:spAutoFit/>
          </a:bodyPr>
          <a:lstStyle/>
          <a:p>
            <a:pPr algn="ctr"/>
            <a:r>
              <a:rPr lang="zh-CN" altLang="en-US" sz="2000" dirty="0">
                <a:solidFill>
                  <a:schemeClr val="bg1">
                    <a:lumMod val="95000"/>
                  </a:schemeClr>
                </a:solidFill>
                <a:latin typeface="微软雅黑" panose="020B0503020204020204" pitchFamily="34" charset="-122"/>
                <a:ea typeface="微软雅黑" panose="020B0503020204020204" pitchFamily="34" charset="-122"/>
              </a:rPr>
              <a:t> </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T</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he statistical</a:t>
            </a:r>
            <a:r>
              <a:rPr lang="en-US" altLang="zh-CN" sz="2000" dirty="0">
                <a:solidFill>
                  <a:schemeClr val="bg1">
                    <a:lumMod val="95000"/>
                  </a:schemeClr>
                </a:solidFill>
                <a:latin typeface="微软雅黑" panose="020B0503020204020204" pitchFamily="34" charset="-122"/>
                <a:ea typeface="微软雅黑" panose="020B0503020204020204" pitchFamily="34" charset="-122"/>
              </a:rPr>
              <a:t> </a:t>
            </a:r>
            <a:r>
              <a:rPr lang="zh-CN" altLang="en-US" sz="2000" dirty="0">
                <a:solidFill>
                  <a:schemeClr val="bg1">
                    <a:lumMod val="95000"/>
                  </a:schemeClr>
                </a:solidFill>
                <a:latin typeface="微软雅黑" panose="020B0503020204020204" pitchFamily="34" charset="-122"/>
                <a:ea typeface="微软雅黑" panose="020B0503020204020204" pitchFamily="34" charset="-122"/>
              </a:rPr>
              <a:t>analysis</a:t>
            </a:r>
            <a:endParaRPr lang="zh-CN" altLang="en-US" sz="20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稻壳儿春秋广告/盗版必究        原创来源：http://chn.docer.com/works?userid=199329941#!/work_time"/>
          <p:cNvSpPr txBox="1"/>
          <p:nvPr/>
        </p:nvSpPr>
        <p:spPr>
          <a:xfrm>
            <a:off x="8328503" y="2980551"/>
            <a:ext cx="2887544" cy="553085"/>
          </a:xfrm>
          <a:prstGeom prst="rect">
            <a:avLst/>
          </a:prstGeom>
          <a:noFill/>
        </p:spPr>
        <p:txBody>
          <a:bodyPr wrap="square" rtlCol="0">
            <a:spAutoFit/>
          </a:bodyPr>
          <a:lstStyle/>
          <a:p>
            <a:pPr algn="just">
              <a:lnSpc>
                <a:spcPct val="150000"/>
              </a:lnSpc>
            </a:pPr>
            <a:r>
              <a:rPr lang="en-US" sz="2000" dirty="0">
                <a:solidFill>
                  <a:schemeClr val="accent1"/>
                </a:solidFill>
                <a:latin typeface="Times New Roman Regular" panose="02020603050405020304" charset="0"/>
                <a:ea typeface="STZhongsong" panose="02010600040101010101" pitchFamily="2" charset="-122"/>
                <a:cs typeface="Times New Roman Regular" panose="02020603050405020304" charset="0"/>
              </a:rPr>
              <a:t>SPSS Version 25.0</a:t>
            </a:r>
            <a:endParaRPr lang="en-US" sz="2000" dirty="0">
              <a:solidFill>
                <a:schemeClr val="accent1"/>
              </a:solidFill>
              <a:latin typeface="Times New Roman Regular" panose="02020603050405020304" charset="0"/>
              <a:ea typeface="STZhongsong" panose="02010600040101010101" pitchFamily="2" charset="-122"/>
              <a:cs typeface="Times New Roman Regular"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a:off x="5211745" y="0"/>
            <a:ext cx="6980255" cy="685800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稻壳儿春秋广告/盗版必究        原创来源：http://chn.docer.com/works?userid=199329941#!/work_time"/>
          <p:cNvSpPr/>
          <p:nvPr/>
        </p:nvSpPr>
        <p:spPr>
          <a:xfrm>
            <a:off x="4908277" y="4917543"/>
            <a:ext cx="606935" cy="1940457"/>
          </a:xfrm>
          <a:custGeom>
            <a:avLst/>
            <a:gdLst>
              <a:gd name="connsiteX0" fmla="*/ 683972 w 1367944"/>
              <a:gd name="connsiteY0" fmla="*/ 0 h 4373510"/>
              <a:gd name="connsiteX1" fmla="*/ 1367944 w 1367944"/>
              <a:gd name="connsiteY1" fmla="*/ 278627 h 4373510"/>
              <a:gd name="connsiteX2" fmla="*/ 1367944 w 1367944"/>
              <a:gd name="connsiteY2" fmla="*/ 1469537 h 4373510"/>
              <a:gd name="connsiteX3" fmla="*/ 1367944 w 1367944"/>
              <a:gd name="connsiteY3" fmla="*/ 1469538 h 4373510"/>
              <a:gd name="connsiteX4" fmla="*/ 1367944 w 1367944"/>
              <a:gd name="connsiteY4" fmla="*/ 4373510 h 4373510"/>
              <a:gd name="connsiteX5" fmla="*/ 0 w 1367944"/>
              <a:gd name="connsiteY5" fmla="*/ 4373510 h 4373510"/>
              <a:gd name="connsiteX6" fmla="*/ 0 w 1367944"/>
              <a:gd name="connsiteY6" fmla="*/ 1469538 h 4373510"/>
              <a:gd name="connsiteX7" fmla="*/ 0 w 1367944"/>
              <a:gd name="connsiteY7" fmla="*/ 1469537 h 4373510"/>
              <a:gd name="connsiteX8" fmla="*/ 0 w 1367944"/>
              <a:gd name="connsiteY8" fmla="*/ 278627 h 43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44" h="4373510">
                <a:moveTo>
                  <a:pt x="683972" y="0"/>
                </a:moveTo>
                <a:lnTo>
                  <a:pt x="1367944" y="278627"/>
                </a:lnTo>
                <a:lnTo>
                  <a:pt x="1367944" y="1469537"/>
                </a:lnTo>
                <a:lnTo>
                  <a:pt x="1367944" y="1469538"/>
                </a:lnTo>
                <a:lnTo>
                  <a:pt x="1367944" y="4373510"/>
                </a:lnTo>
                <a:lnTo>
                  <a:pt x="0" y="4373510"/>
                </a:lnTo>
                <a:lnTo>
                  <a:pt x="0" y="1469538"/>
                </a:lnTo>
                <a:lnTo>
                  <a:pt x="0" y="1469537"/>
                </a:lnTo>
                <a:lnTo>
                  <a:pt x="0" y="27862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稻壳儿春秋广告/盗版必究        原创来源：http://chn.docer.com/works?userid=199329941#!/work_time"/>
          <p:cNvSpPr/>
          <p:nvPr/>
        </p:nvSpPr>
        <p:spPr>
          <a:xfrm flipV="1">
            <a:off x="4908277" y="0"/>
            <a:ext cx="606935" cy="1940457"/>
          </a:xfrm>
          <a:custGeom>
            <a:avLst/>
            <a:gdLst>
              <a:gd name="connsiteX0" fmla="*/ 683972 w 1367944"/>
              <a:gd name="connsiteY0" fmla="*/ 0 h 4373510"/>
              <a:gd name="connsiteX1" fmla="*/ 1367944 w 1367944"/>
              <a:gd name="connsiteY1" fmla="*/ 278627 h 4373510"/>
              <a:gd name="connsiteX2" fmla="*/ 1367944 w 1367944"/>
              <a:gd name="connsiteY2" fmla="*/ 1469537 h 4373510"/>
              <a:gd name="connsiteX3" fmla="*/ 1367944 w 1367944"/>
              <a:gd name="connsiteY3" fmla="*/ 1469538 h 4373510"/>
              <a:gd name="connsiteX4" fmla="*/ 1367944 w 1367944"/>
              <a:gd name="connsiteY4" fmla="*/ 4373510 h 4373510"/>
              <a:gd name="connsiteX5" fmla="*/ 0 w 1367944"/>
              <a:gd name="connsiteY5" fmla="*/ 4373510 h 4373510"/>
              <a:gd name="connsiteX6" fmla="*/ 0 w 1367944"/>
              <a:gd name="connsiteY6" fmla="*/ 1469538 h 4373510"/>
              <a:gd name="connsiteX7" fmla="*/ 0 w 1367944"/>
              <a:gd name="connsiteY7" fmla="*/ 1469537 h 4373510"/>
              <a:gd name="connsiteX8" fmla="*/ 0 w 1367944"/>
              <a:gd name="connsiteY8" fmla="*/ 278627 h 43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44" h="4373510">
                <a:moveTo>
                  <a:pt x="683972" y="0"/>
                </a:moveTo>
                <a:lnTo>
                  <a:pt x="1367944" y="278627"/>
                </a:lnTo>
                <a:lnTo>
                  <a:pt x="1367944" y="1469537"/>
                </a:lnTo>
                <a:lnTo>
                  <a:pt x="1367944" y="1469538"/>
                </a:lnTo>
                <a:lnTo>
                  <a:pt x="1367944" y="4373510"/>
                </a:lnTo>
                <a:lnTo>
                  <a:pt x="0" y="4373510"/>
                </a:lnTo>
                <a:lnTo>
                  <a:pt x="0" y="1469538"/>
                </a:lnTo>
                <a:lnTo>
                  <a:pt x="0" y="1469537"/>
                </a:lnTo>
                <a:lnTo>
                  <a:pt x="0" y="27862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稻壳儿春秋广告/盗版必究        原创来源：http://chn.docer.com/works?userid=199329941#!/work_time"/>
          <p:cNvSpPr txBox="1"/>
          <p:nvPr/>
        </p:nvSpPr>
        <p:spPr>
          <a:xfrm>
            <a:off x="1286956" y="3734089"/>
            <a:ext cx="3545903" cy="521970"/>
          </a:xfrm>
          <a:prstGeom prst="rect">
            <a:avLst/>
          </a:prstGeom>
          <a:noFill/>
        </p:spPr>
        <p:txBody>
          <a:bodyPr wrap="square" rtlCol="0">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Results</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稻壳儿春秋广告/盗版必究        原创来源：http://chn.docer.com/works?userid=199329941#!/work_time"/>
          <p:cNvSpPr txBox="1"/>
          <p:nvPr/>
        </p:nvSpPr>
        <p:spPr>
          <a:xfrm>
            <a:off x="1286956" y="2934480"/>
            <a:ext cx="3545903" cy="830997"/>
          </a:xfrm>
          <a:prstGeom prst="rect">
            <a:avLst/>
          </a:prstGeom>
          <a:noFill/>
        </p:spPr>
        <p:txBody>
          <a:bodyPr wrap="square" rtlCol="0">
            <a:spAutoFit/>
          </a:bodyPr>
          <a:lstStyle/>
          <a:p>
            <a:r>
              <a:rPr lang="en-US" altLang="zh-CN" sz="4800" b="1" dirty="0">
                <a:solidFill>
                  <a:srgbClr val="005CA2"/>
                </a:solidFill>
                <a:latin typeface="微软雅黑" panose="020B0503020204020204" pitchFamily="34" charset="-122"/>
                <a:ea typeface="微软雅黑" panose="020B0503020204020204" pitchFamily="34" charset="-122"/>
              </a:rPr>
              <a:t>PART 03</a:t>
            </a:r>
            <a:endParaRPr lang="zh-CN" altLang="en-US" sz="4800" b="1" dirty="0">
              <a:solidFill>
                <a:srgbClr val="005CA2"/>
              </a:solidFill>
              <a:latin typeface="微软雅黑" panose="020B0503020204020204" pitchFamily="34" charset="-122"/>
              <a:ea typeface="微软雅黑" panose="020B0503020204020204" pitchFamily="34" charset="-122"/>
            </a:endParaRPr>
          </a:p>
        </p:txBody>
      </p:sp>
      <p:sp>
        <p:nvSpPr>
          <p:cNvPr id="57" name="稻壳儿春秋广告/盗版必究        原创来源：http://chn.docer.com/works?userid=199329941#!/work_time"/>
          <p:cNvSpPr>
            <a:spLocks noEditPoints="1"/>
          </p:cNvSpPr>
          <p:nvPr/>
        </p:nvSpPr>
        <p:spPr bwMode="auto">
          <a:xfrm>
            <a:off x="1446408" y="2355081"/>
            <a:ext cx="522288" cy="523875"/>
          </a:xfrm>
          <a:custGeom>
            <a:avLst/>
            <a:gdLst>
              <a:gd name="T0" fmla="*/ 85 w 252"/>
              <a:gd name="T1" fmla="*/ 167 h 252"/>
              <a:gd name="T2" fmla="*/ 118 w 252"/>
              <a:gd name="T3" fmla="*/ 167 h 252"/>
              <a:gd name="T4" fmla="*/ 196 w 252"/>
              <a:gd name="T5" fmla="*/ 89 h 252"/>
              <a:gd name="T6" fmla="*/ 163 w 252"/>
              <a:gd name="T7" fmla="*/ 56 h 252"/>
              <a:gd name="T8" fmla="*/ 85 w 252"/>
              <a:gd name="T9" fmla="*/ 134 h 252"/>
              <a:gd name="T10" fmla="*/ 85 w 252"/>
              <a:gd name="T11" fmla="*/ 167 h 252"/>
              <a:gd name="T12" fmla="*/ 141 w 252"/>
              <a:gd name="T13" fmla="*/ 33 h 252"/>
              <a:gd name="T14" fmla="*/ 107 w 252"/>
              <a:gd name="T15" fmla="*/ 0 h 252"/>
              <a:gd name="T16" fmla="*/ 29 w 252"/>
              <a:gd name="T17" fmla="*/ 78 h 252"/>
              <a:gd name="T18" fmla="*/ 29 w 252"/>
              <a:gd name="T19" fmla="*/ 111 h 252"/>
              <a:gd name="T20" fmla="*/ 63 w 252"/>
              <a:gd name="T21" fmla="*/ 111 h 252"/>
              <a:gd name="T22" fmla="*/ 141 w 252"/>
              <a:gd name="T23" fmla="*/ 33 h 252"/>
              <a:gd name="T24" fmla="*/ 121 w 252"/>
              <a:gd name="T25" fmla="*/ 217 h 252"/>
              <a:gd name="T26" fmla="*/ 77 w 252"/>
              <a:gd name="T27" fmla="*/ 224 h 252"/>
              <a:gd name="T28" fmla="*/ 67 w 252"/>
              <a:gd name="T29" fmla="*/ 185 h 252"/>
              <a:gd name="T30" fmla="*/ 28 w 252"/>
              <a:gd name="T31" fmla="*/ 175 h 252"/>
              <a:gd name="T32" fmla="*/ 35 w 252"/>
              <a:gd name="T33" fmla="*/ 131 h 252"/>
              <a:gd name="T34" fmla="*/ 21 w 252"/>
              <a:gd name="T35" fmla="*/ 118 h 252"/>
              <a:gd name="T36" fmla="*/ 0 w 252"/>
              <a:gd name="T37" fmla="*/ 252 h 252"/>
              <a:gd name="T38" fmla="*/ 134 w 252"/>
              <a:gd name="T39" fmla="*/ 231 h 252"/>
              <a:gd name="T40" fmla="*/ 134 w 252"/>
              <a:gd name="T41" fmla="*/ 231 h 252"/>
              <a:gd name="T42" fmla="*/ 121 w 252"/>
              <a:gd name="T43" fmla="*/ 217 h 252"/>
              <a:gd name="T44" fmla="*/ 252 w 252"/>
              <a:gd name="T45" fmla="*/ 145 h 252"/>
              <a:gd name="T46" fmla="*/ 219 w 252"/>
              <a:gd name="T47" fmla="*/ 111 h 252"/>
              <a:gd name="T48" fmla="*/ 141 w 252"/>
              <a:gd name="T49" fmla="*/ 189 h 252"/>
              <a:gd name="T50" fmla="*/ 141 w 252"/>
              <a:gd name="T51" fmla="*/ 190 h 252"/>
              <a:gd name="T52" fmla="*/ 141 w 252"/>
              <a:gd name="T53" fmla="*/ 224 h 252"/>
              <a:gd name="T54" fmla="*/ 175 w 252"/>
              <a:gd name="T55" fmla="*/ 224 h 252"/>
              <a:gd name="T56" fmla="*/ 174 w 252"/>
              <a:gd name="T57" fmla="*/ 223 h 252"/>
              <a:gd name="T58" fmla="*/ 252 w 252"/>
              <a:gd name="T59" fmla="*/ 14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2" h="252">
                <a:moveTo>
                  <a:pt x="85" y="167"/>
                </a:moveTo>
                <a:cubicBezTo>
                  <a:pt x="118" y="167"/>
                  <a:pt x="118" y="167"/>
                  <a:pt x="118" y="167"/>
                </a:cubicBezTo>
                <a:cubicBezTo>
                  <a:pt x="196" y="89"/>
                  <a:pt x="196" y="89"/>
                  <a:pt x="196" y="89"/>
                </a:cubicBezTo>
                <a:cubicBezTo>
                  <a:pt x="163" y="56"/>
                  <a:pt x="163" y="56"/>
                  <a:pt x="163" y="56"/>
                </a:cubicBezTo>
                <a:cubicBezTo>
                  <a:pt x="85" y="134"/>
                  <a:pt x="85" y="134"/>
                  <a:pt x="85" y="134"/>
                </a:cubicBezTo>
                <a:lnTo>
                  <a:pt x="85" y="167"/>
                </a:lnTo>
                <a:close/>
                <a:moveTo>
                  <a:pt x="141" y="33"/>
                </a:moveTo>
                <a:cubicBezTo>
                  <a:pt x="107" y="0"/>
                  <a:pt x="107" y="0"/>
                  <a:pt x="107" y="0"/>
                </a:cubicBezTo>
                <a:cubicBezTo>
                  <a:pt x="29" y="78"/>
                  <a:pt x="29" y="78"/>
                  <a:pt x="29" y="78"/>
                </a:cubicBezTo>
                <a:cubicBezTo>
                  <a:pt x="29" y="111"/>
                  <a:pt x="29" y="111"/>
                  <a:pt x="29" y="111"/>
                </a:cubicBezTo>
                <a:cubicBezTo>
                  <a:pt x="63" y="111"/>
                  <a:pt x="63" y="111"/>
                  <a:pt x="63" y="111"/>
                </a:cubicBezTo>
                <a:lnTo>
                  <a:pt x="141" y="33"/>
                </a:lnTo>
                <a:close/>
                <a:moveTo>
                  <a:pt x="121" y="217"/>
                </a:moveTo>
                <a:cubicBezTo>
                  <a:pt x="77" y="224"/>
                  <a:pt x="77" y="224"/>
                  <a:pt x="77" y="224"/>
                </a:cubicBezTo>
                <a:cubicBezTo>
                  <a:pt x="81" y="210"/>
                  <a:pt x="77" y="196"/>
                  <a:pt x="67" y="185"/>
                </a:cubicBezTo>
                <a:cubicBezTo>
                  <a:pt x="56" y="175"/>
                  <a:pt x="42" y="171"/>
                  <a:pt x="28" y="175"/>
                </a:cubicBezTo>
                <a:cubicBezTo>
                  <a:pt x="35" y="131"/>
                  <a:pt x="35" y="131"/>
                  <a:pt x="35" y="131"/>
                </a:cubicBezTo>
                <a:cubicBezTo>
                  <a:pt x="21" y="118"/>
                  <a:pt x="21" y="118"/>
                  <a:pt x="21" y="118"/>
                </a:cubicBezTo>
                <a:cubicBezTo>
                  <a:pt x="0" y="252"/>
                  <a:pt x="0" y="252"/>
                  <a:pt x="0" y="252"/>
                </a:cubicBezTo>
                <a:cubicBezTo>
                  <a:pt x="134" y="231"/>
                  <a:pt x="134" y="231"/>
                  <a:pt x="134" y="231"/>
                </a:cubicBezTo>
                <a:cubicBezTo>
                  <a:pt x="134" y="231"/>
                  <a:pt x="134" y="231"/>
                  <a:pt x="134" y="231"/>
                </a:cubicBezTo>
                <a:lnTo>
                  <a:pt x="121" y="217"/>
                </a:lnTo>
                <a:close/>
                <a:moveTo>
                  <a:pt x="252" y="145"/>
                </a:moveTo>
                <a:cubicBezTo>
                  <a:pt x="219" y="111"/>
                  <a:pt x="219" y="111"/>
                  <a:pt x="219" y="111"/>
                </a:cubicBezTo>
                <a:cubicBezTo>
                  <a:pt x="141" y="189"/>
                  <a:pt x="141" y="189"/>
                  <a:pt x="141" y="189"/>
                </a:cubicBezTo>
                <a:cubicBezTo>
                  <a:pt x="141" y="190"/>
                  <a:pt x="141" y="190"/>
                  <a:pt x="141" y="190"/>
                </a:cubicBezTo>
                <a:cubicBezTo>
                  <a:pt x="141" y="224"/>
                  <a:pt x="141" y="224"/>
                  <a:pt x="141" y="224"/>
                </a:cubicBezTo>
                <a:cubicBezTo>
                  <a:pt x="175" y="224"/>
                  <a:pt x="175" y="224"/>
                  <a:pt x="175" y="224"/>
                </a:cubicBezTo>
                <a:cubicBezTo>
                  <a:pt x="174" y="223"/>
                  <a:pt x="174" y="223"/>
                  <a:pt x="174" y="223"/>
                </a:cubicBezTo>
                <a:lnTo>
                  <a:pt x="252" y="145"/>
                </a:ln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稻壳儿春秋广告/盗版必究        原创来源：http://chn.docer.com/works?userid=199329941#!/work_time"/>
          <p:cNvSpPr txBox="1"/>
          <p:nvPr/>
        </p:nvSpPr>
        <p:spPr>
          <a:xfrm>
            <a:off x="6297136" y="2472815"/>
            <a:ext cx="3868420" cy="460375"/>
          </a:xfrm>
          <a:prstGeom prst="rect">
            <a:avLst/>
          </a:prstGeom>
          <a:noFill/>
        </p:spPr>
        <p:txBody>
          <a:bodyPr wrap="none" rtlCol="0">
            <a:spAutoFit/>
          </a:bodyPr>
          <a:lstStyle/>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3.1. Descriptive Results</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9" name="稻壳儿春秋广告/盗版必究        原创来源：http://chn.docer.com/works?userid=199329941#!/work_time"/>
          <p:cNvSpPr txBox="1"/>
          <p:nvPr/>
        </p:nvSpPr>
        <p:spPr>
          <a:xfrm>
            <a:off x="6297136" y="4917729"/>
            <a:ext cx="2868295" cy="460375"/>
          </a:xfrm>
          <a:prstGeom prst="rect">
            <a:avLst/>
          </a:prstGeom>
          <a:noFill/>
        </p:spPr>
        <p:txBody>
          <a:bodyPr wrap="none" rtlCol="0">
            <a:spAutoFit/>
          </a:bodyPr>
          <a:lstStyle/>
          <a:p>
            <a:pPr marL="285750" indent="-285750" algn="l">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3.3. ERP Results</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6297136" y="3795684"/>
            <a:ext cx="3774440" cy="460375"/>
          </a:xfrm>
          <a:prstGeom prst="rect">
            <a:avLst/>
          </a:prstGeom>
          <a:noFill/>
        </p:spPr>
        <p:txBody>
          <a:bodyPr wrap="none" rtlCol="0">
            <a:spAutoFit/>
          </a:bodyPr>
          <a:p>
            <a:pPr marL="285750" indent="-285750" algn="l">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3.2. Behavioral Results</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3725545" cy="460375"/>
          </a:xfrm>
          <a:prstGeom prst="rect">
            <a:avLst/>
          </a:prstGeom>
          <a:noFill/>
        </p:spPr>
        <p:txBody>
          <a:bodyPr wrap="non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rPr>
              <a:t>3.1. Descriptive Results</a:t>
            </a:r>
            <a:endParaRPr lang="en-US" altLang="zh-CN" sz="2400" b="1" dirty="0">
              <a:solidFill>
                <a:srgbClr val="005CA2"/>
              </a:solidFill>
              <a:latin typeface="微软雅黑" panose="020B0503020204020204" pitchFamily="34" charset="-122"/>
              <a:ea typeface="微软雅黑" panose="020B0503020204020204" pitchFamily="34" charset="-122"/>
            </a:endParaRPr>
          </a:p>
        </p:txBody>
      </p:sp>
      <p:pic>
        <p:nvPicPr>
          <p:cNvPr id="3" name="图片 2" descr="e1fce9d49db86f8cb79d51f6fff2ecbe"/>
          <p:cNvPicPr>
            <a:picLocks noChangeAspect="1"/>
          </p:cNvPicPr>
          <p:nvPr/>
        </p:nvPicPr>
        <p:blipFill>
          <a:blip r:embed="rId1"/>
          <a:stretch>
            <a:fillRect/>
          </a:stretch>
        </p:blipFill>
        <p:spPr>
          <a:xfrm>
            <a:off x="1319530" y="852805"/>
            <a:ext cx="8628380" cy="590359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3725545" cy="460375"/>
          </a:xfrm>
          <a:prstGeom prst="rect">
            <a:avLst/>
          </a:prstGeom>
          <a:noFill/>
        </p:spPr>
        <p:txBody>
          <a:bodyPr wrap="non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rPr>
              <a:t>3.1. Descriptive Results</a:t>
            </a:r>
            <a:endParaRPr lang="en-US" altLang="zh-CN" sz="2400" b="1" dirty="0">
              <a:solidFill>
                <a:srgbClr val="005CA2"/>
              </a:solidFill>
              <a:latin typeface="微软雅黑" panose="020B0503020204020204" pitchFamily="34" charset="-122"/>
              <a:ea typeface="微软雅黑" panose="020B0503020204020204" pitchFamily="34" charset="-122"/>
            </a:endParaRPr>
          </a:p>
        </p:txBody>
      </p:sp>
      <p:pic>
        <p:nvPicPr>
          <p:cNvPr id="4" name="图片 3" descr="21df713458990d843b719467ee73628a"/>
          <p:cNvPicPr>
            <a:picLocks noChangeAspect="1"/>
          </p:cNvPicPr>
          <p:nvPr/>
        </p:nvPicPr>
        <p:blipFill>
          <a:blip r:embed="rId1"/>
          <a:stretch>
            <a:fillRect/>
          </a:stretch>
        </p:blipFill>
        <p:spPr>
          <a:xfrm>
            <a:off x="216535" y="1357630"/>
            <a:ext cx="11725910" cy="442722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3629660" cy="460375"/>
          </a:xfrm>
          <a:prstGeom prst="rect">
            <a:avLst/>
          </a:prstGeom>
          <a:noFill/>
        </p:spPr>
        <p:txBody>
          <a:bodyPr wrap="non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rPr>
              <a:t>3.2. Behavioral Results</a:t>
            </a:r>
            <a:endParaRPr lang="en-US" altLang="zh-CN" sz="2400" b="1" dirty="0">
              <a:solidFill>
                <a:srgbClr val="005CA2"/>
              </a:solidFill>
              <a:latin typeface="微软雅黑" panose="020B0503020204020204" pitchFamily="34" charset="-122"/>
              <a:ea typeface="微软雅黑" panose="020B0503020204020204" pitchFamily="34" charset="-122"/>
            </a:endParaRPr>
          </a:p>
        </p:txBody>
      </p:sp>
      <p:sp>
        <p:nvSpPr>
          <p:cNvPr id="29" name="稻壳儿春秋广告/盗版必究        原创来源：http://chn.docer.com/works?userid=199329941#!/work_time"/>
          <p:cNvSpPr/>
          <p:nvPr/>
        </p:nvSpPr>
        <p:spPr>
          <a:xfrm>
            <a:off x="1631950" y="4669155"/>
            <a:ext cx="3714115" cy="528955"/>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稻壳儿春秋广告/盗版必究        原创来源：http://chn.docer.com/works?userid=199329941#!/work_time"/>
          <p:cNvSpPr txBox="1"/>
          <p:nvPr>
            <p:custDataLst>
              <p:tags r:id="rId1"/>
            </p:custDataLst>
          </p:nvPr>
        </p:nvSpPr>
        <p:spPr>
          <a:xfrm>
            <a:off x="1631950" y="4653915"/>
            <a:ext cx="3629660" cy="450850"/>
          </a:xfrm>
          <a:prstGeom prst="rect">
            <a:avLst/>
          </a:prstGeom>
          <a:noFill/>
          <a:effectLst/>
        </p:spPr>
        <p:txBody>
          <a:bodyPr wrap="square" rtlCol="0">
            <a:sp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(a) Task × group interaction </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0200" y="852805"/>
            <a:ext cx="5015865"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3.2.1. Response Inhibition in Nogo Trials</a:t>
            </a:r>
            <a:endParaRPr lang="zh-CN" altLang="en-US">
              <a:latin typeface="微软雅黑" panose="020B0503020204020204" pitchFamily="34" charset="-122"/>
              <a:ea typeface="微软雅黑" panose="020B0503020204020204" pitchFamily="34" charset="-122"/>
            </a:endParaRPr>
          </a:p>
        </p:txBody>
      </p:sp>
      <p:pic>
        <p:nvPicPr>
          <p:cNvPr id="6" name="图片 5" descr="截屏2023-10-06 09.21.48"/>
          <p:cNvPicPr>
            <a:picLocks noChangeAspect="1"/>
          </p:cNvPicPr>
          <p:nvPr/>
        </p:nvPicPr>
        <p:blipFill>
          <a:blip r:embed="rId2"/>
          <a:stretch>
            <a:fillRect/>
          </a:stretch>
        </p:blipFill>
        <p:spPr>
          <a:xfrm>
            <a:off x="906145" y="1471930"/>
            <a:ext cx="5980430" cy="2931160"/>
          </a:xfrm>
          <a:prstGeom prst="rect">
            <a:avLst/>
          </a:prstGeom>
        </p:spPr>
      </p:pic>
      <p:sp>
        <p:nvSpPr>
          <p:cNvPr id="7" name="稻壳儿春秋广告/盗版必究        原创来源：http://chn.docer.com/works?userid=199329941#!/work_time"/>
          <p:cNvSpPr/>
          <p:nvPr/>
        </p:nvSpPr>
        <p:spPr>
          <a:xfrm>
            <a:off x="7863840" y="1471930"/>
            <a:ext cx="3912870" cy="161671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7912735" y="1471930"/>
            <a:ext cx="3913505" cy="1208405"/>
          </a:xfrm>
          <a:prstGeom prst="rect">
            <a:avLst/>
          </a:prstGeom>
          <a:noFill/>
          <a:effectLst/>
        </p:spPr>
        <p:txBody>
          <a:bodyPr wrap="square" rtlCol="0">
            <a:noAutofit/>
          </a:bodyPr>
          <a:p>
            <a:pPr marL="342900" indent="-342900">
              <a:lnSpc>
                <a:spcPct val="130000"/>
              </a:lnSpc>
              <a:buFont typeface="Wingdings" panose="05000000000000000000" pitchFamily="2" charset="2"/>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rPr>
              <a:t>The main effect of the task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a:t>
            </a:r>
            <a:endPar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a:p>
            <a:pPr marL="342900" indent="-342900">
              <a:lnSpc>
                <a:spcPct val="130000"/>
              </a:lnSpc>
              <a:buFont typeface="Wingdings" panose="05000000000000000000" pitchFamily="2" charset="2"/>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The main effect of the group </a:t>
            </a:r>
            <a:r>
              <a:rPr lang="en-US" altLang="zh-CN" dirty="0">
                <a:solidFill>
                  <a:srgbClr val="FFC000"/>
                </a:solidFill>
                <a:latin typeface="Arial" panose="020B0604020202090204" pitchFamily="34" charset="0"/>
                <a:ea typeface="微软雅黑" panose="020B0503020204020204" pitchFamily="34" charset="-122"/>
                <a:sym typeface="+mn-ea"/>
              </a:rPr>
              <a:t>×</a:t>
            </a:r>
            <a:endPar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a:p>
            <a:pPr marL="342900" indent="-342900">
              <a:lnSpc>
                <a:spcPct val="130000"/>
              </a:lnSpc>
              <a:buFont typeface="Wingdings" panose="05000000000000000000" pitchFamily="2" charset="2"/>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rPr>
              <a:t>The task × group interaction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endParaRPr>
          </a:p>
          <a:p>
            <a:pPr marL="285750" indent="-285750">
              <a:lnSpc>
                <a:spcPct val="130000"/>
              </a:lnSpc>
              <a:buFont typeface="Wingdings" panose="05000000000000000000" charset="0"/>
              <a:buChar char=""/>
            </a:pPr>
            <a:r>
              <a:rPr lang="en-US" altLang="zh-CN" dirty="0">
                <a:solidFill>
                  <a:srgbClr val="FFC000"/>
                </a:solidFill>
                <a:latin typeface="Arial" panose="020B0604020202090204" pitchFamily="34" charset="0"/>
                <a:ea typeface="微软雅黑" panose="020B0503020204020204" pitchFamily="34" charset="-122"/>
              </a:rPr>
              <a:t>H1 </a:t>
            </a:r>
            <a:r>
              <a:rPr lang="en-US" altLang="zh-CN" dirty="0">
                <a:solidFill>
                  <a:srgbClr val="FFC000"/>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dirty="0">
              <a:solidFill>
                <a:srgbClr val="FFC000"/>
              </a:solidFill>
              <a:latin typeface="Arial" panose="020B0604020202090204" pitchFamily="34" charset="0"/>
              <a:ea typeface="微软雅黑" panose="020B0503020204020204" pitchFamily="34" charset="-122"/>
              <a:cs typeface="Arial" panose="020B0604020202090204" pitchFamily="34" charset="0"/>
              <a:sym typeface="+mn-ea"/>
            </a:endParaRPr>
          </a:p>
        </p:txBody>
      </p:sp>
      <p:sp>
        <p:nvSpPr>
          <p:cNvPr id="10" name="文本框 9"/>
          <p:cNvSpPr txBox="1"/>
          <p:nvPr/>
        </p:nvSpPr>
        <p:spPr>
          <a:xfrm>
            <a:off x="7350125" y="4829175"/>
            <a:ext cx="2331085" cy="368935"/>
          </a:xfrm>
          <a:prstGeom prst="rect">
            <a:avLst/>
          </a:prstGeom>
          <a:solidFill>
            <a:schemeClr val="accent1">
              <a:lumMod val="20000"/>
              <a:lumOff val="80000"/>
            </a:schemeClr>
          </a:solidFill>
        </p:spPr>
        <p:txBody>
          <a:bodyPr wrap="square" rtlCol="0">
            <a:noAutofit/>
          </a:bodyPr>
          <a:p>
            <a:r>
              <a:rPr>
                <a:latin typeface="Times New Roman Regular" panose="02020603050405020304" charset="0"/>
                <a:ea typeface="黑体" panose="02010609060101010101" charset="-122"/>
                <a:cs typeface="Times New Roman Regular" panose="02020603050405020304" charset="0"/>
                <a:sym typeface="+mn-ea"/>
              </a:rPr>
              <a:t>Simple effect analysis</a:t>
            </a:r>
            <a:endParaRPr lang="zh-CN" altLang="en-US">
              <a:latin typeface="Times New Roman Regular" panose="02020603050405020304" charset="0"/>
              <a:ea typeface="黑体" panose="02010609060101010101" charset="-122"/>
              <a:cs typeface="Times New Roman Regular" panose="02020603050405020304" charset="0"/>
            </a:endParaRPr>
          </a:p>
        </p:txBody>
      </p:sp>
      <p:cxnSp>
        <p:nvCxnSpPr>
          <p:cNvPr id="11" name="直接箭头连接符 10"/>
          <p:cNvCxnSpPr/>
          <p:nvPr/>
        </p:nvCxnSpPr>
        <p:spPr>
          <a:xfrm>
            <a:off x="6699250" y="4465320"/>
            <a:ext cx="335915" cy="2990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788035" y="5969635"/>
            <a:ext cx="2146935" cy="299720"/>
          </a:xfrm>
          <a:prstGeom prst="rect">
            <a:avLst/>
          </a:prstGeom>
          <a:noFill/>
        </p:spPr>
        <p:txBody>
          <a:bodyPr wrap="square" rtlCol="0">
            <a:noAutofit/>
          </a:bodyPr>
          <a:p>
            <a:r>
              <a:rPr lang="zh-CN" altLang="en-US">
                <a:hlinkClick r:id="rId3" action="ppaction://hlinksldjump"/>
              </a:rPr>
              <a:t>H</a:t>
            </a:r>
            <a:endParaRPr lang="zh-CN"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3629660" cy="460375"/>
          </a:xfrm>
          <a:prstGeom prst="rect">
            <a:avLst/>
          </a:prstGeom>
          <a:noFill/>
        </p:spPr>
        <p:txBody>
          <a:bodyPr wrap="non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rPr>
              <a:t>3.2. Behavioral Results</a:t>
            </a:r>
            <a:endParaRPr lang="en-US" altLang="zh-CN" sz="2400" b="1" dirty="0">
              <a:solidFill>
                <a:srgbClr val="005CA2"/>
              </a:solidFill>
              <a:latin typeface="微软雅黑" panose="020B0503020204020204" pitchFamily="34" charset="-122"/>
              <a:ea typeface="微软雅黑" panose="020B0503020204020204" pitchFamily="34" charset="-122"/>
            </a:endParaRPr>
          </a:p>
        </p:txBody>
      </p:sp>
      <p:sp>
        <p:nvSpPr>
          <p:cNvPr id="29" name="稻壳儿春秋广告/盗版必究        原创来源：http://chn.docer.com/works?userid=199329941#!/work_time"/>
          <p:cNvSpPr/>
          <p:nvPr/>
        </p:nvSpPr>
        <p:spPr>
          <a:xfrm>
            <a:off x="1813560" y="4922520"/>
            <a:ext cx="3825875" cy="54356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稻壳儿春秋广告/盗版必究        原创来源：http://chn.docer.com/works?userid=199329941#!/work_time"/>
          <p:cNvSpPr txBox="1"/>
          <p:nvPr>
            <p:custDataLst>
              <p:tags r:id="rId1"/>
            </p:custDataLst>
          </p:nvPr>
        </p:nvSpPr>
        <p:spPr>
          <a:xfrm>
            <a:off x="1741170" y="4969510"/>
            <a:ext cx="4439285" cy="450850"/>
          </a:xfrm>
          <a:prstGeom prst="rect">
            <a:avLst/>
          </a:prstGeom>
          <a:noFill/>
          <a:effectLst/>
        </p:spPr>
        <p:txBody>
          <a:bodyPr wrap="square" rtlCol="0">
            <a:sp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(b) Valence × group interacti</a:t>
            </a:r>
            <a:r>
              <a:rPr lang="en-US" altLang="zh-CN" dirty="0">
                <a:solidFill>
                  <a:schemeClr val="bg1">
                    <a:lumMod val="95000"/>
                  </a:schemeClr>
                </a:solidFill>
                <a:latin typeface="微软雅黑" panose="020B0503020204020204" pitchFamily="34" charset="-122"/>
                <a:ea typeface="微软雅黑" panose="020B0503020204020204" pitchFamily="34" charset="-122"/>
              </a:rPr>
              <a:t>on</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0200" y="852805"/>
            <a:ext cx="5015865"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3.2.1. Response Inhibition in Nogo Trials</a:t>
            </a:r>
            <a:endParaRPr lang="zh-CN" altLang="en-US">
              <a:latin typeface="微软雅黑" panose="020B0503020204020204" pitchFamily="34" charset="-122"/>
              <a:ea typeface="微软雅黑" panose="020B0503020204020204" pitchFamily="34" charset="-122"/>
            </a:endParaRPr>
          </a:p>
        </p:txBody>
      </p:sp>
      <p:pic>
        <p:nvPicPr>
          <p:cNvPr id="3" name="图片 2" descr="截屏2023-10-06 09.23.46"/>
          <p:cNvPicPr>
            <a:picLocks noChangeAspect="1"/>
          </p:cNvPicPr>
          <p:nvPr/>
        </p:nvPicPr>
        <p:blipFill>
          <a:blip r:embed="rId2"/>
          <a:stretch>
            <a:fillRect/>
          </a:stretch>
        </p:blipFill>
        <p:spPr>
          <a:xfrm>
            <a:off x="906145" y="1272540"/>
            <a:ext cx="6485255" cy="3178810"/>
          </a:xfrm>
          <a:prstGeom prst="rect">
            <a:avLst/>
          </a:prstGeom>
        </p:spPr>
      </p:pic>
      <p:sp>
        <p:nvSpPr>
          <p:cNvPr id="7" name="稻壳儿春秋广告/盗版必究        原创来源：http://chn.docer.com/works?userid=199329941#!/work_time"/>
          <p:cNvSpPr/>
          <p:nvPr/>
        </p:nvSpPr>
        <p:spPr>
          <a:xfrm>
            <a:off x="7963535" y="1421130"/>
            <a:ext cx="3629660" cy="200787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7963535" y="1562100"/>
            <a:ext cx="3533140" cy="1407795"/>
          </a:xfrm>
          <a:prstGeom prst="rect">
            <a:avLst/>
          </a:prstGeom>
          <a:noFill/>
          <a:effectLst/>
        </p:spPr>
        <p:txBody>
          <a:bodyPr wrap="square" rtlCol="0">
            <a:noAutofit/>
          </a:bodyPr>
          <a:p>
            <a:pPr indent="0">
              <a:lnSpc>
                <a:spcPct val="130000"/>
              </a:lnSpc>
              <a:buFont typeface="+mj-lt"/>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4. The main effect of emotional valence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  </a:t>
            </a:r>
            <a:endPar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endParaRPr>
          </a:p>
          <a:p>
            <a:pPr indent="0">
              <a:lnSpc>
                <a:spcPct val="130000"/>
              </a:lnSpc>
              <a:buFont typeface="+mj-lt"/>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5. The valence × group interaction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r>
              <a:rPr lang="en-US" altLang="zh-CN" dirty="0">
                <a:solidFill>
                  <a:schemeClr val="bg1">
                    <a:lumMod val="95000"/>
                  </a:schemeClr>
                </a:solidFill>
                <a:latin typeface="微软雅黑" panose="020B0503020204020204" pitchFamily="34" charset="-122"/>
                <a:ea typeface="微软雅黑" panose="020B0503020204020204" pitchFamily="34" charset="-122"/>
              </a:rPr>
              <a:t> </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marL="342900" indent="-342900">
              <a:lnSpc>
                <a:spcPct val="130000"/>
              </a:lnSpc>
              <a:buFont typeface="Wingdings" panose="05000000000000000000" charset="0"/>
              <a:buChar char=""/>
            </a:pPr>
            <a:r>
              <a:rPr lang="en-US" altLang="zh-CN" dirty="0">
                <a:solidFill>
                  <a:srgbClr val="FFC000"/>
                </a:solidFill>
                <a:latin typeface="微软雅黑" panose="020B0503020204020204" pitchFamily="34" charset="-122"/>
                <a:ea typeface="微软雅黑" panose="020B0503020204020204" pitchFamily="34" charset="-122"/>
              </a:rPr>
              <a:t>H2 </a:t>
            </a:r>
            <a:r>
              <a:rPr lang="en-US" altLang="zh-CN" dirty="0">
                <a:solidFill>
                  <a:srgbClr val="FFC000"/>
                </a:solidFill>
                <a:latin typeface="Arial" panose="020B0604020202090204" pitchFamily="34" charset="0"/>
                <a:ea typeface="微软雅黑" panose="020B0503020204020204" pitchFamily="34" charset="-122"/>
                <a:cs typeface="Arial" panose="020B0604020202090204" pitchFamily="34" charset="0"/>
                <a:sym typeface="+mn-ea"/>
              </a:rPr>
              <a:t>√</a:t>
            </a:r>
            <a:r>
              <a:rPr lang="en-US" altLang="zh-CN" dirty="0">
                <a:solidFill>
                  <a:srgbClr val="FFC000"/>
                </a:solidFill>
                <a:latin typeface="微软雅黑" panose="020B0503020204020204" pitchFamily="34" charset="-122"/>
                <a:ea typeface="微软雅黑" panose="020B0503020204020204" pitchFamily="34" charset="-122"/>
                <a:sym typeface="+mn-ea"/>
              </a:rPr>
              <a:t> </a:t>
            </a:r>
            <a:endParaRPr lang="en-US" altLang="zh-CN" dirty="0">
              <a:solidFill>
                <a:srgbClr val="FFC00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6697980" y="5052060"/>
            <a:ext cx="3215640" cy="623570"/>
          </a:xfrm>
          <a:prstGeom prst="rect">
            <a:avLst/>
          </a:prstGeom>
          <a:solidFill>
            <a:schemeClr val="accent1">
              <a:lumMod val="20000"/>
              <a:lumOff val="80000"/>
            </a:schemeClr>
          </a:solidFill>
        </p:spPr>
        <p:txBody>
          <a:bodyPr wrap="square" rtlCol="0">
            <a:noAutofit/>
          </a:bodyPr>
          <a:p>
            <a:r>
              <a:rPr>
                <a:latin typeface="Times New Roman Regular" panose="02020603050405020304" charset="0"/>
                <a:ea typeface="黑体" panose="02010609060101010101" charset="-122"/>
                <a:cs typeface="Times New Roman Regular" panose="02020603050405020304" charset="0"/>
                <a:sym typeface="+mn-ea"/>
              </a:rPr>
              <a:t>Simple effect analysis</a:t>
            </a:r>
            <a:endParaRPr>
              <a:latin typeface="Times New Roman Regular" panose="02020603050405020304" charset="0"/>
              <a:ea typeface="黑体" panose="02010609060101010101" charset="-122"/>
              <a:cs typeface="Times New Roman Regular" panose="02020603050405020304" charset="0"/>
              <a:sym typeface="+mn-ea"/>
            </a:endParaRPr>
          </a:p>
          <a:p>
            <a:r>
              <a:rPr lang="zh-CN" altLang="en-US">
                <a:latin typeface="Times New Roman Regular" panose="02020603050405020304" charset="0"/>
                <a:cs typeface="Times New Roman Regular" panose="02020603050405020304" charset="0"/>
              </a:rPr>
              <a:t> </a:t>
            </a:r>
            <a:r>
              <a:rPr>
                <a:latin typeface="Times New Roman Regular" panose="02020603050405020304" charset="0"/>
                <a:ea typeface="黑体" panose="02010609060101010101" charset="-122"/>
                <a:cs typeface="Times New Roman Regular" panose="02020603050405020304" charset="0"/>
                <a:sym typeface="+mn-ea"/>
              </a:rPr>
              <a:t>(M = 0.90, SD = 0.01, </a:t>
            </a:r>
            <a:r>
              <a:rPr>
                <a:solidFill>
                  <a:srgbClr val="C00000"/>
                </a:solidFill>
                <a:latin typeface="Times New Roman Regular" panose="02020603050405020304" charset="0"/>
                <a:ea typeface="黑体" panose="02010609060101010101" charset="-122"/>
                <a:cs typeface="Times New Roman Regular" panose="02020603050405020304" charset="0"/>
                <a:sym typeface="+mn-ea"/>
              </a:rPr>
              <a:t>p = 0.06</a:t>
            </a:r>
            <a:r>
              <a:rPr>
                <a:latin typeface="Times New Roman Regular" panose="02020603050405020304" charset="0"/>
                <a:ea typeface="黑体" panose="02010609060101010101" charset="-122"/>
                <a:cs typeface="Times New Roman Regular" panose="02020603050405020304" charset="0"/>
                <a:sym typeface="+mn-ea"/>
              </a:rPr>
              <a:t>)</a:t>
            </a:r>
            <a:endParaRPr lang="zh-CN" altLang="en-US">
              <a:latin typeface="Times New Roman Regular" panose="02020603050405020304" charset="0"/>
              <a:cs typeface="Times New Roman Regular" panose="02020603050405020304" charset="0"/>
            </a:endParaRPr>
          </a:p>
        </p:txBody>
      </p:sp>
      <p:sp>
        <p:nvSpPr>
          <p:cNvPr id="6" name="文本框 5"/>
          <p:cNvSpPr txBox="1"/>
          <p:nvPr/>
        </p:nvSpPr>
        <p:spPr>
          <a:xfrm>
            <a:off x="622935" y="6500495"/>
            <a:ext cx="2146935" cy="299720"/>
          </a:xfrm>
          <a:prstGeom prst="rect">
            <a:avLst/>
          </a:prstGeom>
          <a:noFill/>
        </p:spPr>
        <p:txBody>
          <a:bodyPr wrap="square" rtlCol="0">
            <a:noAutofit/>
          </a:bodyPr>
          <a:p>
            <a:r>
              <a:rPr lang="zh-CN" altLang="en-US">
                <a:hlinkClick r:id="rId3" action="ppaction://hlinksldjump"/>
              </a:rPr>
              <a:t>H</a:t>
            </a:r>
            <a:endParaRPr lang="zh-CN" altLang="en-US"/>
          </a:p>
        </p:txBody>
      </p:sp>
      <p:cxnSp>
        <p:nvCxnSpPr>
          <p:cNvPr id="11" name="直接箭头连接符 10"/>
          <p:cNvCxnSpPr/>
          <p:nvPr/>
        </p:nvCxnSpPr>
        <p:spPr>
          <a:xfrm>
            <a:off x="6806565" y="4587875"/>
            <a:ext cx="335915" cy="2990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3199130" y="6467475"/>
            <a:ext cx="1023620" cy="390525"/>
          </a:xfrm>
          <a:prstGeom prst="rect">
            <a:avLst/>
          </a:prstGeom>
          <a:noFill/>
        </p:spPr>
        <p:txBody>
          <a:bodyPr wrap="square" rtlCol="0">
            <a:noAutofit/>
          </a:bodyPr>
          <a:p>
            <a:r>
              <a:rPr lang="zh-CN" altLang="en-US">
                <a:hlinkClick r:id="rId4" action="ppaction://hlinksldjump"/>
              </a:rPr>
              <a:t>dis.</a:t>
            </a:r>
            <a:endParaRPr lang="zh-CN"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3629660" cy="460375"/>
          </a:xfrm>
          <a:prstGeom prst="rect">
            <a:avLst/>
          </a:prstGeom>
          <a:noFill/>
        </p:spPr>
        <p:txBody>
          <a:bodyPr wrap="non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rPr>
              <a:t>3.2. Behavioral Results</a:t>
            </a:r>
            <a:endParaRPr lang="en-US" altLang="zh-CN" sz="2400" b="1" dirty="0">
              <a:solidFill>
                <a:srgbClr val="005CA2"/>
              </a:solidFill>
              <a:latin typeface="微软雅黑" panose="020B0503020204020204" pitchFamily="34" charset="-122"/>
              <a:ea typeface="微软雅黑" panose="020B0503020204020204" pitchFamily="34" charset="-122"/>
            </a:endParaRPr>
          </a:p>
        </p:txBody>
      </p:sp>
      <p:sp>
        <p:nvSpPr>
          <p:cNvPr id="29" name="稻壳儿春秋广告/盗版必究        原创来源：http://chn.docer.com/works?userid=199329941#!/work_time"/>
          <p:cNvSpPr/>
          <p:nvPr/>
        </p:nvSpPr>
        <p:spPr>
          <a:xfrm>
            <a:off x="1632585" y="4891405"/>
            <a:ext cx="3714115" cy="528955"/>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稻壳儿春秋广告/盗版必究        原创来源：http://chn.docer.com/works?userid=199329941#!/work_time"/>
          <p:cNvSpPr txBox="1"/>
          <p:nvPr>
            <p:custDataLst>
              <p:tags r:id="rId1"/>
            </p:custDataLst>
          </p:nvPr>
        </p:nvSpPr>
        <p:spPr>
          <a:xfrm>
            <a:off x="1632585" y="4876165"/>
            <a:ext cx="4440555" cy="450850"/>
          </a:xfrm>
          <a:prstGeom prst="rect">
            <a:avLst/>
          </a:prstGeom>
          <a:noFill/>
          <a:effectLst/>
        </p:spPr>
        <p:txBody>
          <a:bodyPr wrap="square" rtlCol="0">
            <a:sp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(c) Task × valence interaction </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0200" y="852805"/>
            <a:ext cx="5015865"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3.2.1. Response Inhibition in Nogo Trials</a:t>
            </a:r>
            <a:endParaRPr lang="zh-CN" altLang="en-US">
              <a:latin typeface="微软雅黑" panose="020B0503020204020204" pitchFamily="34" charset="-122"/>
              <a:ea typeface="微软雅黑" panose="020B0503020204020204" pitchFamily="34" charset="-122"/>
            </a:endParaRPr>
          </a:p>
        </p:txBody>
      </p:sp>
      <p:pic>
        <p:nvPicPr>
          <p:cNvPr id="3" name="图片 2" descr="截屏2023-10-06 09.27.29"/>
          <p:cNvPicPr>
            <a:picLocks noChangeAspect="1"/>
          </p:cNvPicPr>
          <p:nvPr/>
        </p:nvPicPr>
        <p:blipFill>
          <a:blip r:embed="rId2"/>
          <a:stretch>
            <a:fillRect/>
          </a:stretch>
        </p:blipFill>
        <p:spPr>
          <a:xfrm>
            <a:off x="863600" y="1496060"/>
            <a:ext cx="6278880" cy="3077210"/>
          </a:xfrm>
          <a:prstGeom prst="rect">
            <a:avLst/>
          </a:prstGeom>
        </p:spPr>
      </p:pic>
      <p:sp>
        <p:nvSpPr>
          <p:cNvPr id="7" name="稻壳儿春秋广告/盗版必究        原创来源：http://chn.docer.com/works?userid=199329941#!/work_time"/>
          <p:cNvSpPr/>
          <p:nvPr/>
        </p:nvSpPr>
        <p:spPr>
          <a:xfrm>
            <a:off x="7839710" y="1833245"/>
            <a:ext cx="3629025" cy="234061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7887970" y="1924685"/>
            <a:ext cx="3580765" cy="1889760"/>
          </a:xfrm>
          <a:prstGeom prst="rect">
            <a:avLst/>
          </a:prstGeom>
          <a:noFill/>
          <a:effectLst/>
        </p:spPr>
        <p:txBody>
          <a:bodyPr wrap="square" rtlCol="0">
            <a:sp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Additionally: </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marL="342900" indent="-342900">
              <a:lnSpc>
                <a:spcPct val="130000"/>
              </a:lnSpc>
              <a:buFont typeface="Wingdings" panose="05000000000000000000" pitchFamily="2" charset="2"/>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rPr>
              <a:t>The task × valence interaction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endParaRPr>
          </a:p>
          <a:p>
            <a:pPr marL="342900" indent="-342900">
              <a:lnSpc>
                <a:spcPct val="130000"/>
              </a:lnSpc>
              <a:buFont typeface="Wingdings" panose="05000000000000000000" pitchFamily="2" charset="2"/>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rPr>
              <a:t>The task × valence × group interaction </a:t>
            </a:r>
            <a:r>
              <a:rPr lang="en-US" altLang="zh-CN" dirty="0">
                <a:solidFill>
                  <a:srgbClr val="FFC000"/>
                </a:solidFill>
                <a:latin typeface="Arial" panose="020B0604020202090204" pitchFamily="34" charset="0"/>
                <a:ea typeface="微软雅黑" panose="020B0503020204020204" pitchFamily="34" charset="-122"/>
                <a:sym typeface="+mn-ea"/>
              </a:rPr>
              <a:t>×</a:t>
            </a:r>
            <a:endParaRPr lang="en-US" altLang="zh-CN" dirty="0">
              <a:solidFill>
                <a:srgbClr val="FFC000"/>
              </a:solidFill>
              <a:latin typeface="Arial" panose="020B0604020202090204" pitchFamily="34" charset="0"/>
              <a:ea typeface="微软雅黑" panose="020B0503020204020204" pitchFamily="34" charset="-122"/>
              <a:sym typeface="+mn-ea"/>
            </a:endParaRPr>
          </a:p>
        </p:txBody>
      </p:sp>
      <p:sp>
        <p:nvSpPr>
          <p:cNvPr id="14" name="文本框 13"/>
          <p:cNvSpPr txBox="1"/>
          <p:nvPr/>
        </p:nvSpPr>
        <p:spPr>
          <a:xfrm>
            <a:off x="6697980" y="5052060"/>
            <a:ext cx="2446655" cy="368300"/>
          </a:xfrm>
          <a:prstGeom prst="rect">
            <a:avLst/>
          </a:prstGeom>
          <a:solidFill>
            <a:schemeClr val="accent1">
              <a:lumMod val="20000"/>
              <a:lumOff val="80000"/>
            </a:schemeClr>
          </a:solidFill>
        </p:spPr>
        <p:txBody>
          <a:bodyPr wrap="square" rtlCol="0">
            <a:noAutofit/>
          </a:bodyPr>
          <a:p>
            <a:r>
              <a:rPr>
                <a:latin typeface="Times New Roman Regular" panose="02020603050405020304" charset="0"/>
                <a:ea typeface="黑体" panose="02010609060101010101" charset="-122"/>
                <a:cs typeface="Times New Roman Regular" panose="02020603050405020304" charset="0"/>
                <a:sym typeface="+mn-ea"/>
              </a:rPr>
              <a:t>Simple effect analysis</a:t>
            </a:r>
            <a:r>
              <a:rPr lang="zh-CN" altLang="en-US">
                <a:latin typeface="Times New Roman Regular" panose="02020603050405020304" charset="0"/>
                <a:cs typeface="Times New Roman Regular" panose="02020603050405020304" charset="0"/>
              </a:rPr>
              <a:t>  </a:t>
            </a:r>
            <a:endParaRPr lang="zh-CN" altLang="en-US">
              <a:latin typeface="Times New Roman Regular" panose="02020603050405020304" charset="0"/>
              <a:cs typeface="Times New Roman Regular" panose="02020603050405020304" charset="0"/>
            </a:endParaRPr>
          </a:p>
        </p:txBody>
      </p:sp>
      <p:cxnSp>
        <p:nvCxnSpPr>
          <p:cNvPr id="11" name="直接箭头连接符 10"/>
          <p:cNvCxnSpPr/>
          <p:nvPr/>
        </p:nvCxnSpPr>
        <p:spPr>
          <a:xfrm>
            <a:off x="6898640" y="4662805"/>
            <a:ext cx="335915" cy="2990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6" name="文本框 5"/>
          <p:cNvSpPr txBox="1"/>
          <p:nvPr/>
        </p:nvSpPr>
        <p:spPr>
          <a:xfrm>
            <a:off x="6697980" y="5764530"/>
            <a:ext cx="1141730" cy="299720"/>
          </a:xfrm>
          <a:prstGeom prst="rect">
            <a:avLst/>
          </a:prstGeom>
          <a:solidFill>
            <a:schemeClr val="accent1">
              <a:lumMod val="20000"/>
              <a:lumOff val="80000"/>
            </a:schemeClr>
          </a:solidFill>
        </p:spPr>
        <p:txBody>
          <a:bodyPr wrap="square" rtlCol="0">
            <a:noAutofit/>
          </a:bodyPr>
          <a:p>
            <a:r>
              <a:rPr lang="en-US" altLang="zh-CN">
                <a:latin typeface="Times New Roman Regular" panose="02020603050405020304" charset="0"/>
                <a:cs typeface="Times New Roman Regular" panose="02020603050405020304" charset="0"/>
              </a:rPr>
              <a:t>previous</a:t>
            </a:r>
            <a:r>
              <a:rPr lang="zh-CN" altLang="en-US">
                <a:latin typeface="Times New Roman Regular" panose="02020603050405020304" charset="0"/>
                <a:cs typeface="Times New Roman Regular" panose="02020603050405020304" charset="0"/>
              </a:rPr>
              <a:t> </a:t>
            </a:r>
            <a:endParaRPr lang="zh-CN" altLang="en-US">
              <a:latin typeface="Times New Roman Regular" panose="02020603050405020304" charset="0"/>
              <a:cs typeface="Times New Roman Regular" panose="0202060305040502030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3629660" cy="460375"/>
          </a:xfrm>
          <a:prstGeom prst="rect">
            <a:avLst/>
          </a:prstGeom>
          <a:noFill/>
        </p:spPr>
        <p:txBody>
          <a:bodyPr wrap="non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rPr>
              <a:t>3.2. Behavioral Results</a:t>
            </a:r>
            <a:endParaRPr lang="en-US" altLang="zh-CN" sz="2400" b="1" dirty="0">
              <a:solidFill>
                <a:srgbClr val="005CA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0200" y="852805"/>
            <a:ext cx="5015865"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3.2.</a:t>
            </a:r>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 Response in </a:t>
            </a:r>
            <a:r>
              <a:rPr lang="en-US" altLang="zh-CN">
                <a:latin typeface="微软雅黑" panose="020B0503020204020204" pitchFamily="34" charset="-122"/>
                <a:ea typeface="微软雅黑" panose="020B0503020204020204" pitchFamily="34" charset="-122"/>
              </a:rPr>
              <a:t>G</a:t>
            </a:r>
            <a:r>
              <a:rPr lang="zh-CN" altLang="en-US">
                <a:latin typeface="微软雅黑" panose="020B0503020204020204" pitchFamily="34" charset="-122"/>
                <a:ea typeface="微软雅黑" panose="020B0503020204020204" pitchFamily="34" charset="-122"/>
              </a:rPr>
              <a:t>o Trials</a:t>
            </a:r>
            <a:endParaRPr lang="zh-CN" altLang="en-US">
              <a:latin typeface="微软雅黑" panose="020B0503020204020204" pitchFamily="34" charset="-122"/>
              <a:ea typeface="微软雅黑" panose="020B0503020204020204" pitchFamily="34" charset="-122"/>
            </a:endParaRPr>
          </a:p>
        </p:txBody>
      </p:sp>
      <p:pic>
        <p:nvPicPr>
          <p:cNvPr id="3" name="图片 2" descr="截屏2023-10-06 09.47.53"/>
          <p:cNvPicPr>
            <a:picLocks noChangeAspect="1"/>
          </p:cNvPicPr>
          <p:nvPr/>
        </p:nvPicPr>
        <p:blipFill>
          <a:blip r:embed="rId1"/>
          <a:stretch>
            <a:fillRect/>
          </a:stretch>
        </p:blipFill>
        <p:spPr>
          <a:xfrm>
            <a:off x="1064895" y="1580515"/>
            <a:ext cx="6483350" cy="3177540"/>
          </a:xfrm>
          <a:prstGeom prst="rect">
            <a:avLst/>
          </a:prstGeom>
        </p:spPr>
      </p:pic>
      <p:sp>
        <p:nvSpPr>
          <p:cNvPr id="6" name="稻壳儿春秋广告/盗版必究        原创来源：http://chn.docer.com/works?userid=199329941#!/work_time"/>
          <p:cNvSpPr/>
          <p:nvPr/>
        </p:nvSpPr>
        <p:spPr>
          <a:xfrm>
            <a:off x="1209675" y="5233035"/>
            <a:ext cx="5337810" cy="54356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7" name="稻壳儿春秋广告/盗版必究        原创来源：http://chn.docer.com/works?userid=199329941#!/work_time"/>
          <p:cNvSpPr txBox="1"/>
          <p:nvPr>
            <p:custDataLst>
              <p:tags r:id="rId2"/>
            </p:custDataLst>
          </p:nvPr>
        </p:nvSpPr>
        <p:spPr>
          <a:xfrm>
            <a:off x="1137285" y="5255895"/>
            <a:ext cx="5725160" cy="330835"/>
          </a:xfrm>
          <a:prstGeom prst="rect">
            <a:avLst/>
          </a:prstGeom>
          <a:noFill/>
          <a:effectLst/>
        </p:spPr>
        <p:txBody>
          <a:bodyPr wrap="square" rtlCol="0">
            <a:no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(a) Task × valence interaction on go trials RTs</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稻壳儿春秋广告/盗版必究        原创来源：http://chn.docer.com/works?userid=199329941#!/work_time"/>
          <p:cNvSpPr/>
          <p:nvPr/>
        </p:nvSpPr>
        <p:spPr>
          <a:xfrm>
            <a:off x="7871460" y="1950720"/>
            <a:ext cx="4123690" cy="151130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7903210" y="2018030"/>
            <a:ext cx="4091940" cy="1510665"/>
          </a:xfrm>
          <a:prstGeom prst="rect">
            <a:avLst/>
          </a:prstGeom>
          <a:noFill/>
          <a:effectLst/>
        </p:spPr>
        <p:txBody>
          <a:bodyPr wrap="square" rtlCol="0">
            <a:no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Additionally: </a:t>
            </a:r>
            <a:endParaRPr lang="en-US" altLang="zh-CN" dirty="0">
              <a:solidFill>
                <a:schemeClr val="bg1">
                  <a:lumMod val="95000"/>
                </a:schemeClr>
              </a:solidFill>
              <a:latin typeface="微软雅黑" panose="020B0503020204020204" pitchFamily="34" charset="-122"/>
              <a:ea typeface="微软雅黑" panose="020B0503020204020204" pitchFamily="34" charset="-122"/>
              <a:sym typeface="+mn-ea"/>
            </a:endParaRPr>
          </a:p>
          <a:p>
            <a:pPr marL="342900" indent="-342900">
              <a:lnSpc>
                <a:spcPct val="130000"/>
              </a:lnSpc>
              <a:buFont typeface="Wingdings" panose="05000000000000000000" pitchFamily="2" charset="2"/>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The main effect of the task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endParaRPr>
          </a:p>
          <a:p>
            <a:pPr marL="342900" indent="-342900">
              <a:lnSpc>
                <a:spcPct val="130000"/>
              </a:lnSpc>
              <a:buFont typeface="Wingdings" panose="05000000000000000000" pitchFamily="2" charset="2"/>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rPr>
              <a:t>The task × valence interaction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234555" y="5398770"/>
            <a:ext cx="2446655" cy="368300"/>
          </a:xfrm>
          <a:prstGeom prst="rect">
            <a:avLst/>
          </a:prstGeom>
          <a:solidFill>
            <a:schemeClr val="accent1">
              <a:lumMod val="20000"/>
              <a:lumOff val="80000"/>
            </a:schemeClr>
          </a:solidFill>
        </p:spPr>
        <p:txBody>
          <a:bodyPr wrap="square" rtlCol="0">
            <a:noAutofit/>
          </a:bodyPr>
          <a:p>
            <a:r>
              <a:rPr>
                <a:latin typeface="Times New Roman Regular" panose="02020603050405020304" charset="0"/>
                <a:ea typeface="黑体" panose="02010609060101010101" charset="-122"/>
                <a:cs typeface="Times New Roman Regular" panose="02020603050405020304" charset="0"/>
                <a:sym typeface="+mn-ea"/>
              </a:rPr>
              <a:t>Simple effect analysis</a:t>
            </a:r>
            <a:r>
              <a:rPr lang="zh-CN" altLang="en-US">
                <a:latin typeface="Times New Roman Regular" panose="02020603050405020304" charset="0"/>
                <a:cs typeface="Times New Roman Regular" panose="02020603050405020304" charset="0"/>
              </a:rPr>
              <a:t>  </a:t>
            </a:r>
            <a:endParaRPr lang="zh-CN" altLang="en-US">
              <a:latin typeface="Times New Roman Regular" panose="02020603050405020304" charset="0"/>
              <a:cs typeface="Times New Roman Regular" panose="02020603050405020304" charset="0"/>
            </a:endParaRPr>
          </a:p>
        </p:txBody>
      </p:sp>
      <p:cxnSp>
        <p:nvCxnSpPr>
          <p:cNvPr id="11" name="直接箭头连接符 10"/>
          <p:cNvCxnSpPr/>
          <p:nvPr/>
        </p:nvCxnSpPr>
        <p:spPr>
          <a:xfrm>
            <a:off x="7435215" y="5009515"/>
            <a:ext cx="335915" cy="2990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7234555" y="6111240"/>
            <a:ext cx="2446655" cy="368300"/>
          </a:xfrm>
          <a:prstGeom prst="rect">
            <a:avLst/>
          </a:prstGeom>
          <a:solidFill>
            <a:schemeClr val="accent1">
              <a:lumMod val="20000"/>
              <a:lumOff val="80000"/>
            </a:schemeClr>
          </a:solidFill>
        </p:spPr>
        <p:txBody>
          <a:bodyPr wrap="square" rtlCol="0">
            <a:noAutofit/>
          </a:bodyPr>
          <a:p>
            <a:r>
              <a:rPr lang="en-US">
                <a:latin typeface="Times New Roman Regular" panose="02020603050405020304" charset="0"/>
                <a:ea typeface="黑体" panose="02010609060101010101" charset="-122"/>
                <a:cs typeface="Times New Roman Regular" panose="02020603050405020304" charset="0"/>
                <a:sym typeface="+mn-ea"/>
              </a:rPr>
              <a:t>cognitive processing</a:t>
            </a:r>
            <a:r>
              <a:rPr lang="zh-CN" altLang="en-US">
                <a:latin typeface="Times New Roman Regular" panose="02020603050405020304" charset="0"/>
                <a:cs typeface="Times New Roman Regular" panose="02020603050405020304" charset="0"/>
              </a:rPr>
              <a:t>  </a:t>
            </a:r>
            <a:endParaRPr lang="zh-CN" altLang="en-US">
              <a:latin typeface="Times New Roman Regular" panose="02020603050405020304" charset="0"/>
              <a:cs typeface="Times New Roman Regular" panose="0202060305040502030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稻壳儿春秋广告/盗版必究        原创来源：http://chn.docer.com/works?userid=199329941#!/work_time"/>
          <p:cNvSpPr>
            <a:spLocks noChangeArrowheads="1"/>
          </p:cNvSpPr>
          <p:nvPr/>
        </p:nvSpPr>
        <p:spPr bwMode="auto">
          <a:xfrm>
            <a:off x="5454734" y="620393"/>
            <a:ext cx="1282532" cy="830997"/>
          </a:xfrm>
          <a:prstGeom prst="rect">
            <a:avLst/>
          </a:prstGeom>
          <a:noFill/>
        </p:spPr>
        <p:txBody>
          <a:bodyPr wrap="none">
            <a:spAutoFit/>
          </a:bodyPr>
          <a:lstStyle/>
          <a:p>
            <a:pPr algn="ctr">
              <a:spcBef>
                <a:spcPct val="0"/>
              </a:spcBef>
            </a:pPr>
            <a:r>
              <a:rPr lang="zh-CN" altLang="en-US" sz="3200" b="1" dirty="0">
                <a:solidFill>
                  <a:srgbClr val="005CA2"/>
                </a:solidFill>
                <a:latin typeface="微软雅黑" panose="020B0503020204020204" pitchFamily="34" charset="-122"/>
                <a:ea typeface="微软雅黑" panose="020B0503020204020204" pitchFamily="34" charset="-122"/>
                <a:sym typeface="Calibri" panose="020F0502020204030204" pitchFamily="34" charset="0"/>
              </a:rPr>
              <a:t>目  录</a:t>
            </a:r>
            <a:endParaRPr lang="en-US" altLang="zh-CN" sz="3200" b="1" dirty="0">
              <a:solidFill>
                <a:srgbClr val="005CA2"/>
              </a:solidFill>
              <a:latin typeface="微软雅黑" panose="020B0503020204020204" pitchFamily="34" charset="-122"/>
              <a:ea typeface="微软雅黑" panose="020B0503020204020204" pitchFamily="34" charset="-122"/>
              <a:sym typeface="Calibri" panose="020F0502020204030204" pitchFamily="34" charset="0"/>
            </a:endParaRPr>
          </a:p>
          <a:p>
            <a:pPr algn="ctr">
              <a:spcBef>
                <a:spcPct val="0"/>
              </a:spcBef>
            </a:pPr>
            <a:r>
              <a:rPr lang="en-US" altLang="zh-CN" sz="1600" b="1" dirty="0">
                <a:solidFill>
                  <a:srgbClr val="005CA2"/>
                </a:solidFill>
                <a:latin typeface="微软雅黑" panose="020B0503020204020204" pitchFamily="34" charset="-122"/>
                <a:ea typeface="微软雅黑" panose="020B0503020204020204" pitchFamily="34" charset="-122"/>
              </a:rPr>
              <a:t>COMPANY</a:t>
            </a:r>
            <a:endParaRPr lang="zh-CN" altLang="en-US" sz="1600" b="1" dirty="0">
              <a:solidFill>
                <a:srgbClr val="005CA2"/>
              </a:solidFill>
              <a:latin typeface="微软雅黑" panose="020B0503020204020204" pitchFamily="34" charset="-122"/>
              <a:ea typeface="微软雅黑" panose="020B0503020204020204" pitchFamily="34" charset="-122"/>
            </a:endParaRPr>
          </a:p>
        </p:txBody>
      </p:sp>
      <p:sp>
        <p:nvSpPr>
          <p:cNvPr id="44" name="稻壳儿春秋广告/盗版必究        原创来源：http://chn.docer.com/works?userid=199329941#!/work_time"/>
          <p:cNvSpPr>
            <a:spLocks noChangeArrowheads="1"/>
          </p:cNvSpPr>
          <p:nvPr/>
        </p:nvSpPr>
        <p:spPr bwMode="auto">
          <a:xfrm>
            <a:off x="1818469" y="2595994"/>
            <a:ext cx="693821" cy="693820"/>
          </a:xfrm>
          <a:prstGeom prst="rect">
            <a:avLst/>
          </a:prstGeom>
          <a:solidFill>
            <a:srgbClr val="005C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dirty="0">
                <a:solidFill>
                  <a:srgbClr val="E7E7E7"/>
                </a:solidFill>
                <a:latin typeface="微软雅黑" panose="020B0503020204020204" pitchFamily="34" charset="-122"/>
                <a:ea typeface="微软雅黑" panose="020B0503020204020204" pitchFamily="34" charset="-122"/>
              </a:rPr>
              <a:t>01</a:t>
            </a:r>
            <a:endParaRPr lang="zh-CN" altLang="en-US" sz="2800" b="1" dirty="0">
              <a:solidFill>
                <a:srgbClr val="E7E7E7"/>
              </a:solidFill>
              <a:latin typeface="微软雅黑" panose="020B0503020204020204" pitchFamily="34" charset="-122"/>
              <a:ea typeface="微软雅黑" panose="020B0503020204020204" pitchFamily="34" charset="-122"/>
            </a:endParaRPr>
          </a:p>
        </p:txBody>
      </p:sp>
      <p:sp>
        <p:nvSpPr>
          <p:cNvPr id="46" name="稻壳儿春秋广告/盗版必究        原创来源：http://chn.docer.com/works?userid=199329941#!/work_time"/>
          <p:cNvSpPr txBox="1"/>
          <p:nvPr/>
        </p:nvSpPr>
        <p:spPr>
          <a:xfrm>
            <a:off x="2575071" y="2681998"/>
            <a:ext cx="2655136" cy="521970"/>
          </a:xfrm>
          <a:prstGeom prst="rect">
            <a:avLst/>
          </a:prstGeom>
          <a:noFill/>
          <a:effectLst/>
        </p:spPr>
        <p:txBody>
          <a:bodyPr wrap="square" rtlCol="0">
            <a:spAutoFit/>
          </a:bodyPr>
          <a:lstStyle/>
          <a:p>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Introduction</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稻壳儿春秋广告/盗版必究        原创来源：http://chn.docer.com/works?userid=199329941#!/work_time"/>
          <p:cNvSpPr>
            <a:spLocks noChangeArrowheads="1"/>
          </p:cNvSpPr>
          <p:nvPr/>
        </p:nvSpPr>
        <p:spPr bwMode="auto">
          <a:xfrm>
            <a:off x="6964334" y="2724899"/>
            <a:ext cx="693821" cy="693820"/>
          </a:xfrm>
          <a:prstGeom prst="rect">
            <a:avLst/>
          </a:prstGeom>
          <a:solidFill>
            <a:srgbClr val="005C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dirty="0">
                <a:solidFill>
                  <a:srgbClr val="E7E7E7"/>
                </a:solidFill>
                <a:latin typeface="微软雅黑" panose="020B0503020204020204" pitchFamily="34" charset="-122"/>
                <a:ea typeface="微软雅黑" panose="020B0503020204020204" pitchFamily="34" charset="-122"/>
              </a:rPr>
              <a:t>02</a:t>
            </a:r>
            <a:endParaRPr lang="zh-CN" altLang="en-US" sz="2800" b="1" dirty="0">
              <a:solidFill>
                <a:srgbClr val="E7E7E7"/>
              </a:solidFill>
              <a:latin typeface="微软雅黑" panose="020B0503020204020204" pitchFamily="34" charset="-122"/>
              <a:ea typeface="微软雅黑" panose="020B0503020204020204" pitchFamily="34" charset="-122"/>
            </a:endParaRPr>
          </a:p>
        </p:txBody>
      </p:sp>
      <p:sp>
        <p:nvSpPr>
          <p:cNvPr id="49" name="稻壳儿春秋广告/盗版必究        原创来源：http://chn.docer.com/works?userid=199329941#!/work_time"/>
          <p:cNvSpPr txBox="1"/>
          <p:nvPr/>
        </p:nvSpPr>
        <p:spPr>
          <a:xfrm>
            <a:off x="7718425" y="2595880"/>
            <a:ext cx="3729355" cy="953135"/>
          </a:xfrm>
          <a:prstGeom prst="rect">
            <a:avLst/>
          </a:prstGeom>
          <a:noFill/>
          <a:effectLst/>
        </p:spPr>
        <p:txBody>
          <a:bodyPr wrap="square" rtlCol="0">
            <a:spAutoFit/>
          </a:bodyPr>
          <a:lstStyle/>
          <a:p>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Materials and Methods</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稻壳儿春秋广告/盗版必究        原创来源：http://chn.docer.com/works?userid=199329941#!/work_time"/>
          <p:cNvSpPr>
            <a:spLocks noChangeArrowheads="1"/>
          </p:cNvSpPr>
          <p:nvPr/>
        </p:nvSpPr>
        <p:spPr bwMode="auto">
          <a:xfrm>
            <a:off x="1818469" y="3829049"/>
            <a:ext cx="693821" cy="693820"/>
          </a:xfrm>
          <a:prstGeom prst="rect">
            <a:avLst/>
          </a:prstGeom>
          <a:solidFill>
            <a:srgbClr val="005C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dirty="0">
                <a:solidFill>
                  <a:srgbClr val="E7E7E7"/>
                </a:solidFill>
                <a:latin typeface="微软雅黑" panose="020B0503020204020204" pitchFamily="34" charset="-122"/>
                <a:ea typeface="微软雅黑" panose="020B0503020204020204" pitchFamily="34" charset="-122"/>
              </a:rPr>
              <a:t>03</a:t>
            </a:r>
            <a:endParaRPr lang="zh-CN" altLang="en-US" sz="2800" b="1" dirty="0">
              <a:solidFill>
                <a:srgbClr val="E7E7E7"/>
              </a:solidFill>
              <a:latin typeface="微软雅黑" panose="020B0503020204020204" pitchFamily="34" charset="-122"/>
              <a:ea typeface="微软雅黑" panose="020B0503020204020204" pitchFamily="34" charset="-122"/>
            </a:endParaRPr>
          </a:p>
        </p:txBody>
      </p:sp>
      <p:sp>
        <p:nvSpPr>
          <p:cNvPr id="52" name="稻壳儿春秋广告/盗版必究        原创来源：http://chn.docer.com/works?userid=199329941#!/work_time"/>
          <p:cNvSpPr txBox="1"/>
          <p:nvPr/>
        </p:nvSpPr>
        <p:spPr>
          <a:xfrm>
            <a:off x="2573166" y="3915688"/>
            <a:ext cx="2655136" cy="521970"/>
          </a:xfrm>
          <a:prstGeom prst="rect">
            <a:avLst/>
          </a:prstGeom>
          <a:noFill/>
          <a:effectLst/>
        </p:spPr>
        <p:txBody>
          <a:bodyPr wrap="square" rtlCol="0">
            <a:spAutoFit/>
          </a:bodyPr>
          <a:lstStyle/>
          <a:p>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Results</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稻壳儿春秋广告/盗版必究        原创来源：http://chn.docer.com/works?userid=199329941#!/work_time"/>
          <p:cNvSpPr>
            <a:spLocks noChangeArrowheads="1"/>
          </p:cNvSpPr>
          <p:nvPr/>
        </p:nvSpPr>
        <p:spPr bwMode="auto">
          <a:xfrm>
            <a:off x="6964334" y="3957954"/>
            <a:ext cx="693821" cy="693820"/>
          </a:xfrm>
          <a:prstGeom prst="rect">
            <a:avLst/>
          </a:prstGeom>
          <a:solidFill>
            <a:srgbClr val="005C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dirty="0">
                <a:solidFill>
                  <a:srgbClr val="E7E7E7"/>
                </a:solidFill>
                <a:latin typeface="微软雅黑" panose="020B0503020204020204" pitchFamily="34" charset="-122"/>
                <a:ea typeface="微软雅黑" panose="020B0503020204020204" pitchFamily="34" charset="-122"/>
              </a:rPr>
              <a:t>04</a:t>
            </a:r>
            <a:endParaRPr lang="zh-CN" altLang="en-US" sz="2800" b="1" dirty="0">
              <a:solidFill>
                <a:srgbClr val="E7E7E7"/>
              </a:solidFill>
              <a:latin typeface="微软雅黑" panose="020B0503020204020204" pitchFamily="34" charset="-122"/>
              <a:ea typeface="微软雅黑" panose="020B0503020204020204" pitchFamily="34" charset="-122"/>
            </a:endParaRPr>
          </a:p>
        </p:txBody>
      </p:sp>
      <p:sp>
        <p:nvSpPr>
          <p:cNvPr id="55" name="稻壳儿春秋广告/盗版必究        原创来源：http://chn.docer.com/works?userid=199329941#!/work_time"/>
          <p:cNvSpPr txBox="1"/>
          <p:nvPr/>
        </p:nvSpPr>
        <p:spPr>
          <a:xfrm>
            <a:off x="7718396" y="4044593"/>
            <a:ext cx="2655136" cy="521970"/>
          </a:xfrm>
          <a:prstGeom prst="rect">
            <a:avLst/>
          </a:prstGeom>
          <a:noFill/>
          <a:effectLst/>
        </p:spPr>
        <p:txBody>
          <a:bodyPr wrap="square" rtlCol="0">
            <a:spAutoFit/>
          </a:bodyPr>
          <a:lstStyle/>
          <a:p>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Discussion</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稻壳儿春秋广告/盗版必究        原创来源：http://chn.docer.com/works?userid=199329941#!/work_time"/>
          <p:cNvSpPr/>
          <p:nvPr/>
        </p:nvSpPr>
        <p:spPr>
          <a:xfrm flipH="1">
            <a:off x="4983125" y="6425307"/>
            <a:ext cx="2225750" cy="432693"/>
          </a:xfrm>
          <a:custGeom>
            <a:avLst/>
            <a:gdLst>
              <a:gd name="connsiteX0" fmla="*/ 0 w 1031358"/>
              <a:gd name="connsiteY0" fmla="*/ 0 h 545200"/>
              <a:gd name="connsiteX1" fmla="*/ 1031358 w 1031358"/>
              <a:gd name="connsiteY1" fmla="*/ 0 h 545200"/>
              <a:gd name="connsiteX2" fmla="*/ 1031358 w 1031358"/>
              <a:gd name="connsiteY2" fmla="*/ 545200 h 545200"/>
              <a:gd name="connsiteX3" fmla="*/ 0 w 1031358"/>
              <a:gd name="connsiteY3" fmla="*/ 545200 h 545200"/>
              <a:gd name="connsiteX4" fmla="*/ 0 w 1031358"/>
              <a:gd name="connsiteY4" fmla="*/ 0 h 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58" h="545200">
                <a:moveTo>
                  <a:pt x="0" y="0"/>
                </a:moveTo>
                <a:lnTo>
                  <a:pt x="1031358" y="0"/>
                </a:lnTo>
                <a:lnTo>
                  <a:pt x="1031358" y="545200"/>
                </a:lnTo>
                <a:lnTo>
                  <a:pt x="0" y="545200"/>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4" name="稻壳儿春秋广告/盗版必究        原创来源：http://chn.docer.com/works?userid=199329941#!/work_time"/>
          <p:cNvSpPr/>
          <p:nvPr/>
        </p:nvSpPr>
        <p:spPr>
          <a:xfrm>
            <a:off x="4983126" y="0"/>
            <a:ext cx="2225750" cy="453346"/>
          </a:xfrm>
          <a:custGeom>
            <a:avLst/>
            <a:gdLst>
              <a:gd name="connsiteX0" fmla="*/ 0 w 1843229"/>
              <a:gd name="connsiteY0" fmla="*/ 0 h 375434"/>
              <a:gd name="connsiteX1" fmla="*/ 1843229 w 1843229"/>
              <a:gd name="connsiteY1" fmla="*/ 0 h 375434"/>
              <a:gd name="connsiteX2" fmla="*/ 921616 w 1843229"/>
              <a:gd name="connsiteY2" fmla="*/ 375434 h 375434"/>
              <a:gd name="connsiteX3" fmla="*/ 0 w 1843229"/>
              <a:gd name="connsiteY3" fmla="*/ 0 h 375434"/>
            </a:gdLst>
            <a:ahLst/>
            <a:cxnLst>
              <a:cxn ang="0">
                <a:pos x="connsiteX0" y="connsiteY0"/>
              </a:cxn>
              <a:cxn ang="0">
                <a:pos x="connsiteX1" y="connsiteY1"/>
              </a:cxn>
              <a:cxn ang="0">
                <a:pos x="connsiteX2" y="connsiteY2"/>
              </a:cxn>
              <a:cxn ang="0">
                <a:pos x="connsiteX3" y="connsiteY3"/>
              </a:cxn>
            </a:cxnLst>
            <a:rect l="l" t="t" r="r" b="b"/>
            <a:pathLst>
              <a:path w="1843229" h="375434">
                <a:moveTo>
                  <a:pt x="0" y="0"/>
                </a:moveTo>
                <a:lnTo>
                  <a:pt x="1843229" y="0"/>
                </a:lnTo>
                <a:lnTo>
                  <a:pt x="921616" y="375434"/>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a:spLocks noChangeArrowheads="1"/>
          </p:cNvSpPr>
          <p:nvPr/>
        </p:nvSpPr>
        <p:spPr bwMode="auto">
          <a:xfrm>
            <a:off x="1817834" y="4947919"/>
            <a:ext cx="693821" cy="693820"/>
          </a:xfrm>
          <a:prstGeom prst="rect">
            <a:avLst/>
          </a:prstGeom>
          <a:solidFill>
            <a:srgbClr val="005C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2800" b="1" dirty="0">
                <a:solidFill>
                  <a:srgbClr val="E7E7E7"/>
                </a:solidFill>
                <a:latin typeface="微软雅黑" panose="020B0503020204020204" pitchFamily="34" charset="-122"/>
                <a:ea typeface="微软雅黑" panose="020B0503020204020204" pitchFamily="34" charset="-122"/>
              </a:rPr>
              <a:t>05</a:t>
            </a:r>
            <a:endParaRPr lang="zh-CN" altLang="en-US" sz="2800" b="1" dirty="0">
              <a:solidFill>
                <a:srgbClr val="E7E7E7"/>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2572531" y="5034558"/>
            <a:ext cx="2655136" cy="521970"/>
          </a:xfrm>
          <a:prstGeom prst="rect">
            <a:avLst/>
          </a:prstGeom>
          <a:noFill/>
          <a:effectLst/>
        </p:spPr>
        <p:txBody>
          <a:bodyPr wrap="square" rtlCol="0">
            <a:spAutoFit/>
          </a:bodyPr>
          <a:p>
            <a:r>
              <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rPr>
              <a:t>Conclusion</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3629660" cy="460375"/>
          </a:xfrm>
          <a:prstGeom prst="rect">
            <a:avLst/>
          </a:prstGeom>
          <a:noFill/>
        </p:spPr>
        <p:txBody>
          <a:bodyPr wrap="non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rPr>
              <a:t>3.2. Behavioral Results</a:t>
            </a:r>
            <a:endParaRPr lang="en-US" altLang="zh-CN" sz="2400" b="1" dirty="0">
              <a:solidFill>
                <a:srgbClr val="005CA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0200" y="852805"/>
            <a:ext cx="5015865" cy="368300"/>
          </a:xfrm>
          <a:prstGeom prst="rect">
            <a:avLst/>
          </a:prstGeom>
          <a:noFill/>
        </p:spPr>
        <p:txBody>
          <a:bodyPr wrap="square" rtlCol="0">
            <a:spAutoFit/>
          </a:bodyPr>
          <a:p>
            <a:r>
              <a:rPr lang="zh-CN" altLang="en-US">
                <a:latin typeface="微软雅黑" panose="020B0503020204020204" pitchFamily="34" charset="-122"/>
                <a:ea typeface="微软雅黑" panose="020B0503020204020204" pitchFamily="34" charset="-122"/>
              </a:rPr>
              <a:t>3.2.</a:t>
            </a:r>
            <a:r>
              <a:rPr lang="en-US" altLang="zh-CN">
                <a:latin typeface="微软雅黑" panose="020B0503020204020204" pitchFamily="34" charset="-122"/>
                <a:ea typeface="微软雅黑" panose="020B0503020204020204" pitchFamily="34" charset="-122"/>
              </a:rPr>
              <a:t>2</a:t>
            </a:r>
            <a:r>
              <a:rPr lang="zh-CN" altLang="en-US">
                <a:latin typeface="微软雅黑" panose="020B0503020204020204" pitchFamily="34" charset="-122"/>
                <a:ea typeface="微软雅黑" panose="020B0503020204020204" pitchFamily="34" charset="-122"/>
              </a:rPr>
              <a:t>. Response in </a:t>
            </a:r>
            <a:r>
              <a:rPr lang="en-US" altLang="zh-CN">
                <a:latin typeface="微软雅黑" panose="020B0503020204020204" pitchFamily="34" charset="-122"/>
                <a:ea typeface="微软雅黑" panose="020B0503020204020204" pitchFamily="34" charset="-122"/>
              </a:rPr>
              <a:t>G</a:t>
            </a:r>
            <a:r>
              <a:rPr lang="zh-CN" altLang="en-US">
                <a:latin typeface="微软雅黑" panose="020B0503020204020204" pitchFamily="34" charset="-122"/>
                <a:ea typeface="微软雅黑" panose="020B0503020204020204" pitchFamily="34" charset="-122"/>
              </a:rPr>
              <a:t>o Trials</a:t>
            </a:r>
            <a:endParaRPr lang="zh-CN" altLang="en-US">
              <a:latin typeface="微软雅黑" panose="020B0503020204020204" pitchFamily="34" charset="-122"/>
              <a:ea typeface="微软雅黑" panose="020B0503020204020204" pitchFamily="34" charset="-122"/>
            </a:endParaRPr>
          </a:p>
        </p:txBody>
      </p:sp>
      <p:sp>
        <p:nvSpPr>
          <p:cNvPr id="6" name="稻壳儿春秋广告/盗版必究        原创来源：http://chn.docer.com/works?userid=199329941#!/work_time"/>
          <p:cNvSpPr/>
          <p:nvPr/>
        </p:nvSpPr>
        <p:spPr>
          <a:xfrm>
            <a:off x="1209675" y="5016500"/>
            <a:ext cx="6101715" cy="56769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7" name="稻壳儿春秋广告/盗版必究        原创来源：http://chn.docer.com/works?userid=199329941#!/work_time"/>
          <p:cNvSpPr txBox="1"/>
          <p:nvPr>
            <p:custDataLst>
              <p:tags r:id="rId1"/>
            </p:custDataLst>
          </p:nvPr>
        </p:nvSpPr>
        <p:spPr>
          <a:xfrm>
            <a:off x="1137285" y="5039360"/>
            <a:ext cx="6477635" cy="330835"/>
          </a:xfrm>
          <a:prstGeom prst="rect">
            <a:avLst/>
          </a:prstGeom>
          <a:noFill/>
          <a:effectLst/>
        </p:spPr>
        <p:txBody>
          <a:bodyPr wrap="square" rtlCol="0">
            <a:no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(b) Task × valence interaction on go trials </a:t>
            </a:r>
            <a:r>
              <a:rPr lang="en-US" altLang="zh-CN" dirty="0">
                <a:solidFill>
                  <a:schemeClr val="bg1">
                    <a:lumMod val="95000"/>
                  </a:schemeClr>
                </a:solidFill>
                <a:latin typeface="微软雅黑" panose="020B0503020204020204" pitchFamily="34" charset="-122"/>
                <a:ea typeface="微软雅黑" panose="020B0503020204020204" pitchFamily="34" charset="-122"/>
              </a:rPr>
              <a:t>accuracies </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稻壳儿春秋广告/盗版必究        原创来源：http://chn.docer.com/works?userid=199329941#!/work_time"/>
          <p:cNvSpPr/>
          <p:nvPr/>
        </p:nvSpPr>
        <p:spPr>
          <a:xfrm>
            <a:off x="7839710" y="1983740"/>
            <a:ext cx="4086225" cy="1340485"/>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7887970" y="2053590"/>
            <a:ext cx="4086225" cy="676275"/>
          </a:xfrm>
          <a:prstGeom prst="rect">
            <a:avLst/>
          </a:prstGeom>
          <a:noFill/>
          <a:effectLst/>
        </p:spPr>
        <p:txBody>
          <a:bodyPr wrap="square" rtlCol="0">
            <a:no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Additionally: </a:t>
            </a:r>
            <a:endParaRPr lang="en-US" altLang="zh-CN" dirty="0">
              <a:solidFill>
                <a:schemeClr val="bg1">
                  <a:lumMod val="95000"/>
                </a:schemeClr>
              </a:solidFill>
              <a:latin typeface="微软雅黑" panose="020B0503020204020204" pitchFamily="34" charset="-122"/>
              <a:ea typeface="微软雅黑" panose="020B0503020204020204" pitchFamily="34" charset="-122"/>
              <a:sym typeface="+mn-ea"/>
            </a:endParaRPr>
          </a:p>
          <a:p>
            <a:pPr marL="342900" indent="-342900">
              <a:lnSpc>
                <a:spcPct val="130000"/>
              </a:lnSpc>
              <a:buFont typeface="Wingdings" panose="05000000000000000000" pitchFamily="2" charset="2"/>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The main effect of the valence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endParaRPr>
          </a:p>
          <a:p>
            <a:pPr marL="342900" indent="-342900">
              <a:lnSpc>
                <a:spcPct val="130000"/>
              </a:lnSpc>
              <a:buFont typeface="Wingdings" panose="05000000000000000000" pitchFamily="2" charset="2"/>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rPr>
              <a:t>The task × valence interaction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dirty="0">
              <a:solidFill>
                <a:srgbClr val="FFC000"/>
              </a:solidFill>
              <a:latin typeface="Arial" panose="020B0604020202090204" pitchFamily="34" charset="0"/>
              <a:ea typeface="微软雅黑" panose="020B0503020204020204" pitchFamily="34" charset="-122"/>
              <a:cs typeface="Arial" panose="020B0604020202090204" pitchFamily="34" charset="0"/>
              <a:sym typeface="+mn-ea"/>
            </a:endParaRPr>
          </a:p>
        </p:txBody>
      </p:sp>
      <p:pic>
        <p:nvPicPr>
          <p:cNvPr id="4" name="图片 3" descr="截屏2023-10-06 09.51.11"/>
          <p:cNvPicPr>
            <a:picLocks noChangeAspect="1"/>
          </p:cNvPicPr>
          <p:nvPr/>
        </p:nvPicPr>
        <p:blipFill>
          <a:blip r:embed="rId2"/>
          <a:stretch>
            <a:fillRect/>
          </a:stretch>
        </p:blipFill>
        <p:spPr>
          <a:xfrm>
            <a:off x="988695" y="1504950"/>
            <a:ext cx="6774815" cy="3320415"/>
          </a:xfrm>
          <a:prstGeom prst="rect">
            <a:avLst/>
          </a:prstGeom>
        </p:spPr>
      </p:pic>
      <p:sp>
        <p:nvSpPr>
          <p:cNvPr id="3" name="文本框 2"/>
          <p:cNvSpPr txBox="1"/>
          <p:nvPr/>
        </p:nvSpPr>
        <p:spPr>
          <a:xfrm>
            <a:off x="788035" y="5969635"/>
            <a:ext cx="2146935" cy="299720"/>
          </a:xfrm>
          <a:prstGeom prst="rect">
            <a:avLst/>
          </a:prstGeom>
          <a:noFill/>
        </p:spPr>
        <p:txBody>
          <a:bodyPr wrap="square" rtlCol="0">
            <a:noAutofit/>
          </a:bodyPr>
          <a:p>
            <a:r>
              <a:rPr lang="zh-CN" altLang="en-US">
                <a:hlinkClick r:id="rId3" action="ppaction://hlinksldjump"/>
              </a:rPr>
              <a:t>H</a:t>
            </a:r>
            <a:endParaRPr lang="zh-CN" altLang="en-US"/>
          </a:p>
        </p:txBody>
      </p:sp>
      <p:sp>
        <p:nvSpPr>
          <p:cNvPr id="14" name="文本框 13"/>
          <p:cNvSpPr txBox="1"/>
          <p:nvPr/>
        </p:nvSpPr>
        <p:spPr>
          <a:xfrm>
            <a:off x="7839710" y="5214620"/>
            <a:ext cx="2446655" cy="368300"/>
          </a:xfrm>
          <a:prstGeom prst="rect">
            <a:avLst/>
          </a:prstGeom>
          <a:solidFill>
            <a:schemeClr val="accent1">
              <a:lumMod val="20000"/>
              <a:lumOff val="80000"/>
            </a:schemeClr>
          </a:solidFill>
        </p:spPr>
        <p:txBody>
          <a:bodyPr wrap="square" rtlCol="0">
            <a:noAutofit/>
          </a:bodyPr>
          <a:p>
            <a:r>
              <a:rPr>
                <a:latin typeface="Times New Roman Regular" panose="02020603050405020304" charset="0"/>
                <a:ea typeface="黑体" panose="02010609060101010101" charset="-122"/>
                <a:cs typeface="Times New Roman Regular" panose="02020603050405020304" charset="0"/>
                <a:sym typeface="+mn-ea"/>
              </a:rPr>
              <a:t>Simple effect analysis</a:t>
            </a:r>
            <a:r>
              <a:rPr lang="zh-CN" altLang="en-US">
                <a:latin typeface="Times New Roman Regular" panose="02020603050405020304" charset="0"/>
                <a:cs typeface="Times New Roman Regular" panose="02020603050405020304" charset="0"/>
              </a:rPr>
              <a:t>  </a:t>
            </a:r>
            <a:endParaRPr lang="zh-CN" altLang="en-US">
              <a:latin typeface="Times New Roman Regular" panose="02020603050405020304" charset="0"/>
              <a:cs typeface="Times New Roman Regular" panose="02020603050405020304" charset="0"/>
            </a:endParaRPr>
          </a:p>
        </p:txBody>
      </p:sp>
      <p:cxnSp>
        <p:nvCxnSpPr>
          <p:cNvPr id="11" name="直接箭头连接符 10"/>
          <p:cNvCxnSpPr/>
          <p:nvPr/>
        </p:nvCxnSpPr>
        <p:spPr>
          <a:xfrm>
            <a:off x="8040370" y="4825365"/>
            <a:ext cx="335915" cy="2990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582545" cy="460375"/>
          </a:xfrm>
          <a:prstGeom prst="rect">
            <a:avLst/>
          </a:prstGeom>
          <a:noFill/>
        </p:spPr>
        <p:txBody>
          <a:bodyPr wrap="none" rtlCol="0">
            <a:spAutoFit/>
          </a:bodyPr>
          <a:lstStyle/>
          <a:p>
            <a:pPr algn="l"/>
            <a:r>
              <a:rPr lang="zh-CN" altLang="en-US" sz="2400" dirty="0">
                <a:solidFill>
                  <a:srgbClr val="005CA2"/>
                </a:solidFill>
                <a:latin typeface="微软雅黑" panose="020B0503020204020204" pitchFamily="34" charset="-122"/>
                <a:ea typeface="微软雅黑" panose="020B0503020204020204" pitchFamily="34" charset="-122"/>
              </a:rPr>
              <a:t>3.3. ERP Results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329938" y="746529"/>
            <a:ext cx="3044190" cy="368300"/>
          </a:xfrm>
          <a:prstGeom prst="rect">
            <a:avLst/>
          </a:prstGeom>
          <a:noFill/>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3.3.1. Results of Nogo-N2</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4" name="图片 3" descr="截屏2023-10-06 10.14.35"/>
          <p:cNvPicPr>
            <a:picLocks noChangeAspect="1"/>
          </p:cNvPicPr>
          <p:nvPr/>
        </p:nvPicPr>
        <p:blipFill>
          <a:blip r:embed="rId1"/>
          <a:stretch>
            <a:fillRect/>
          </a:stretch>
        </p:blipFill>
        <p:spPr>
          <a:xfrm>
            <a:off x="144780" y="1282065"/>
            <a:ext cx="11955780" cy="506857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582545" cy="460375"/>
          </a:xfrm>
          <a:prstGeom prst="rect">
            <a:avLst/>
          </a:prstGeom>
          <a:noFill/>
        </p:spPr>
        <p:txBody>
          <a:bodyPr wrap="none" rtlCol="0">
            <a:spAutoFit/>
          </a:bodyPr>
          <a:lstStyle/>
          <a:p>
            <a:pPr algn="l"/>
            <a:r>
              <a:rPr lang="zh-CN" altLang="en-US" sz="2400" dirty="0">
                <a:solidFill>
                  <a:srgbClr val="005CA2"/>
                </a:solidFill>
                <a:latin typeface="微软雅黑" panose="020B0503020204020204" pitchFamily="34" charset="-122"/>
                <a:ea typeface="微软雅黑" panose="020B0503020204020204" pitchFamily="34" charset="-122"/>
              </a:rPr>
              <a:t>3.3. ERP Results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329938" y="746529"/>
            <a:ext cx="3044190" cy="368300"/>
          </a:xfrm>
          <a:prstGeom prst="rect">
            <a:avLst/>
          </a:prstGeom>
          <a:noFill/>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3.3.1. Results of Nogo-N2</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稻壳儿春秋广告/盗版必究        原创来源：http://chn.docer.com/works?userid=199329941#!/work_time">
            <a:hlinkClick r:id="" action="ppaction://hlinkshowjump?jump=nextslide"/>
          </p:cNvPr>
          <p:cNvSpPr/>
          <p:nvPr/>
        </p:nvSpPr>
        <p:spPr>
          <a:xfrm>
            <a:off x="330200" y="1786255"/>
            <a:ext cx="1371600" cy="95504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Averaged ERPs at Fz</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4" name="图片 3" descr="截屏2023-10-06 10.16.04"/>
          <p:cNvPicPr>
            <a:picLocks noChangeAspect="1"/>
          </p:cNvPicPr>
          <p:nvPr/>
        </p:nvPicPr>
        <p:blipFill>
          <a:blip r:embed="rId1"/>
          <a:stretch>
            <a:fillRect/>
          </a:stretch>
        </p:blipFill>
        <p:spPr>
          <a:xfrm>
            <a:off x="1995805" y="1268095"/>
            <a:ext cx="6490335" cy="5312410"/>
          </a:xfrm>
          <a:prstGeom prst="rect">
            <a:avLst/>
          </a:prstGeom>
        </p:spPr>
      </p:pic>
      <p:sp>
        <p:nvSpPr>
          <p:cNvPr id="7" name="稻壳儿春秋广告/盗版必究        原创来源：http://chn.docer.com/works?userid=199329941#!/work_time"/>
          <p:cNvSpPr/>
          <p:nvPr/>
        </p:nvSpPr>
        <p:spPr>
          <a:xfrm>
            <a:off x="9243060" y="1786255"/>
            <a:ext cx="2582545" cy="95504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9243695" y="1786255"/>
            <a:ext cx="2581910" cy="954405"/>
          </a:xfrm>
          <a:prstGeom prst="rect">
            <a:avLst/>
          </a:prstGeom>
          <a:noFill/>
          <a:effectLst/>
        </p:spPr>
        <p:txBody>
          <a:bodyPr wrap="square" rtlCol="0">
            <a:noAutofit/>
          </a:bodyPr>
          <a:p>
            <a:pPr marL="342900" indent="-342900">
              <a:lnSpc>
                <a:spcPct val="130000"/>
              </a:lnSpc>
              <a:buFont typeface="Wingdings" panose="05000000000000000000" pitchFamily="2" charset="2"/>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The main effect of the task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dirty="0">
              <a:solidFill>
                <a:schemeClr val="bg1">
                  <a:lumMod val="95000"/>
                </a:schemeClr>
              </a:solidFill>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582545" cy="460375"/>
          </a:xfrm>
          <a:prstGeom prst="rect">
            <a:avLst/>
          </a:prstGeom>
          <a:noFill/>
        </p:spPr>
        <p:txBody>
          <a:bodyPr wrap="none" rtlCol="0">
            <a:spAutoFit/>
          </a:bodyPr>
          <a:lstStyle/>
          <a:p>
            <a:pPr algn="l"/>
            <a:r>
              <a:rPr lang="zh-CN" altLang="en-US" sz="2400" dirty="0">
                <a:solidFill>
                  <a:srgbClr val="005CA2"/>
                </a:solidFill>
                <a:latin typeface="微软雅黑" panose="020B0503020204020204" pitchFamily="34" charset="-122"/>
                <a:ea typeface="微软雅黑" panose="020B0503020204020204" pitchFamily="34" charset="-122"/>
              </a:rPr>
              <a:t>3.3. ERP Results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329938" y="746529"/>
            <a:ext cx="3044190" cy="368300"/>
          </a:xfrm>
          <a:prstGeom prst="rect">
            <a:avLst/>
          </a:prstGeom>
          <a:noFill/>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3.3.1. Results of Nogo-N2</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稻壳儿春秋广告/盗版必究        原创来源：http://chn.docer.com/works?userid=199329941#!/work_time">
            <a:hlinkClick r:id="rId1" action="ppaction://hlinksldjump"/>
          </p:cNvPr>
          <p:cNvSpPr/>
          <p:nvPr/>
        </p:nvSpPr>
        <p:spPr>
          <a:xfrm>
            <a:off x="494030" y="2070100"/>
            <a:ext cx="1640840" cy="1064895"/>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Topographic maps of nogo-N2</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5" name="图片 4" descr="截屏2023-10-06 10.16.50"/>
          <p:cNvPicPr>
            <a:picLocks noChangeAspect="1"/>
          </p:cNvPicPr>
          <p:nvPr/>
        </p:nvPicPr>
        <p:blipFill>
          <a:blip r:embed="rId2"/>
          <a:stretch>
            <a:fillRect/>
          </a:stretch>
        </p:blipFill>
        <p:spPr>
          <a:xfrm>
            <a:off x="2912745" y="1139190"/>
            <a:ext cx="3453130" cy="5678170"/>
          </a:xfrm>
          <a:prstGeom prst="rect">
            <a:avLst/>
          </a:prstGeom>
        </p:spPr>
      </p:pic>
      <p:sp>
        <p:nvSpPr>
          <p:cNvPr id="7" name="稻壳儿春秋广告/盗版必究        原创来源：http://chn.docer.com/works?userid=199329941#!/work_time"/>
          <p:cNvSpPr/>
          <p:nvPr/>
        </p:nvSpPr>
        <p:spPr>
          <a:xfrm>
            <a:off x="7377430" y="2186940"/>
            <a:ext cx="2699385" cy="124206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7426325" y="2186940"/>
            <a:ext cx="2459355" cy="830580"/>
          </a:xfrm>
          <a:prstGeom prst="rect">
            <a:avLst/>
          </a:prstGeom>
          <a:noFill/>
          <a:effectLst/>
        </p:spPr>
        <p:txBody>
          <a:bodyPr wrap="square" rtlCol="0">
            <a:no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2. The main effect of the electrode point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582545" cy="460375"/>
          </a:xfrm>
          <a:prstGeom prst="rect">
            <a:avLst/>
          </a:prstGeom>
          <a:noFill/>
        </p:spPr>
        <p:txBody>
          <a:bodyPr wrap="none" rtlCol="0">
            <a:spAutoFit/>
          </a:bodyPr>
          <a:lstStyle/>
          <a:p>
            <a:pPr algn="l"/>
            <a:r>
              <a:rPr lang="zh-CN" altLang="en-US" sz="2400" dirty="0">
                <a:solidFill>
                  <a:srgbClr val="005CA2"/>
                </a:solidFill>
                <a:latin typeface="微软雅黑" panose="020B0503020204020204" pitchFamily="34" charset="-122"/>
                <a:ea typeface="微软雅黑" panose="020B0503020204020204" pitchFamily="34" charset="-122"/>
              </a:rPr>
              <a:t>3.3. ERP Results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329938" y="746529"/>
            <a:ext cx="3044190" cy="368300"/>
          </a:xfrm>
          <a:prstGeom prst="rect">
            <a:avLst/>
          </a:prstGeom>
          <a:noFill/>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3.3.1. Results of Nogo-N2</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稻壳儿春秋广告/盗版必究        原创来源：http://chn.docer.com/works?userid=199329941#!/work_time">
            <a:hlinkClick r:id="" action="ppaction://hlinkshowjump?jump=nextslide"/>
          </p:cNvPr>
          <p:cNvSpPr/>
          <p:nvPr/>
        </p:nvSpPr>
        <p:spPr>
          <a:xfrm>
            <a:off x="2088515" y="1139190"/>
            <a:ext cx="3484245" cy="625475"/>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 Task × group interaction on </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nogo-N2 </a:t>
            </a:r>
            <a:r>
              <a:rPr lang="zh-CN" altLang="en-US" dirty="0">
                <a:solidFill>
                  <a:schemeClr val="bg1">
                    <a:lumMod val="95000"/>
                  </a:schemeClr>
                </a:solidFill>
                <a:latin typeface="微软雅黑" panose="020B0503020204020204" pitchFamily="34" charset="-122"/>
                <a:ea typeface="微软雅黑" panose="020B0503020204020204" pitchFamily="34" charset="-122"/>
              </a:rPr>
              <a:t>amplitudes</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6" name="图片 5" descr="截屏2023-10-06 10.20.48"/>
          <p:cNvPicPr>
            <a:picLocks noChangeAspect="1"/>
          </p:cNvPicPr>
          <p:nvPr/>
        </p:nvPicPr>
        <p:blipFill>
          <a:blip r:embed="rId1"/>
          <a:stretch>
            <a:fillRect/>
          </a:stretch>
        </p:blipFill>
        <p:spPr>
          <a:xfrm>
            <a:off x="440690" y="2011045"/>
            <a:ext cx="6615430" cy="3824605"/>
          </a:xfrm>
          <a:prstGeom prst="rect">
            <a:avLst/>
          </a:prstGeom>
        </p:spPr>
      </p:pic>
      <p:sp>
        <p:nvSpPr>
          <p:cNvPr id="4" name="稻壳儿春秋广告/盗版必究        原创来源：http://chn.docer.com/works?userid=199329941#!/work_time"/>
          <p:cNvSpPr/>
          <p:nvPr/>
        </p:nvSpPr>
        <p:spPr>
          <a:xfrm>
            <a:off x="7912100" y="2011045"/>
            <a:ext cx="3940175" cy="116205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7960995" y="2011045"/>
            <a:ext cx="3890645" cy="625475"/>
          </a:xfrm>
          <a:prstGeom prst="rect">
            <a:avLst/>
          </a:prstGeom>
          <a:noFill/>
          <a:effectLst/>
        </p:spPr>
        <p:txBody>
          <a:bodyPr wrap="square" rtlCol="0">
            <a:no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3. The main effect of the group </a:t>
            </a:r>
            <a:r>
              <a:rPr lang="en-US" altLang="zh-CN" dirty="0">
                <a:solidFill>
                  <a:srgbClr val="FFC000"/>
                </a:solidFill>
                <a:latin typeface="Arial" panose="020B0604020202090204" pitchFamily="34" charset="0"/>
                <a:ea typeface="微软雅黑" panose="020B0503020204020204" pitchFamily="34" charset="-122"/>
                <a:sym typeface="+mn-ea"/>
              </a:rPr>
              <a:t>×</a:t>
            </a:r>
            <a:endParaRPr lang="en-US" altLang="zh-CN" dirty="0">
              <a:solidFill>
                <a:srgbClr val="FFC000"/>
              </a:solidFill>
              <a:latin typeface="Arial" panose="020B0604020202090204" pitchFamily="34" charset="0"/>
              <a:ea typeface="微软雅黑" panose="020B0503020204020204" pitchFamily="34" charset="-122"/>
              <a:sym typeface="+mn-ea"/>
            </a:endParaRPr>
          </a:p>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4. The task × group interaction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endParaRPr>
          </a:p>
          <a:p>
            <a:pPr marL="285750" indent="-285750">
              <a:lnSpc>
                <a:spcPct val="130000"/>
              </a:lnSpc>
              <a:buFont typeface="Wingdings" panose="05000000000000000000" charset="0"/>
              <a:buChar char=""/>
            </a:pPr>
            <a:r>
              <a:rPr lang="en-US" altLang="zh-CN" dirty="0">
                <a:solidFill>
                  <a:srgbClr val="FFC000"/>
                </a:solidFill>
                <a:latin typeface="微软雅黑" panose="020B0503020204020204" pitchFamily="34" charset="-122"/>
                <a:ea typeface="微软雅黑" panose="020B0503020204020204" pitchFamily="34" charset="-122"/>
              </a:rPr>
              <a:t>H3 </a:t>
            </a:r>
            <a:r>
              <a:rPr lang="en-US" altLang="zh-CN" dirty="0">
                <a:solidFill>
                  <a:srgbClr val="FFC000"/>
                </a:solidFill>
                <a:latin typeface="Arial" panose="020B0604020202090204" pitchFamily="34" charset="0"/>
                <a:ea typeface="微软雅黑" panose="020B0503020204020204" pitchFamily="34" charset="-122"/>
                <a:cs typeface="Arial" panose="020B0604020202090204" pitchFamily="34" charset="0"/>
              </a:rPr>
              <a:t>√</a:t>
            </a:r>
            <a:endParaRPr lang="en-US" altLang="zh-CN" dirty="0">
              <a:solidFill>
                <a:srgbClr val="FFC000"/>
              </a:solidFill>
              <a:latin typeface="Arial" panose="020B0604020202090204" pitchFamily="34" charset="0"/>
              <a:ea typeface="微软雅黑" panose="020B0503020204020204" pitchFamily="34" charset="-122"/>
              <a:cs typeface="Arial" panose="020B0604020202090204" pitchFamily="34" charset="0"/>
            </a:endParaRPr>
          </a:p>
        </p:txBody>
      </p:sp>
      <p:sp>
        <p:nvSpPr>
          <p:cNvPr id="5" name="文本框 4"/>
          <p:cNvSpPr txBox="1"/>
          <p:nvPr/>
        </p:nvSpPr>
        <p:spPr>
          <a:xfrm>
            <a:off x="788035" y="5969635"/>
            <a:ext cx="2146935" cy="299720"/>
          </a:xfrm>
          <a:prstGeom prst="rect">
            <a:avLst/>
          </a:prstGeom>
          <a:noFill/>
        </p:spPr>
        <p:txBody>
          <a:bodyPr wrap="square" rtlCol="0">
            <a:noAutofit/>
          </a:bodyPr>
          <a:p>
            <a:r>
              <a:rPr lang="zh-CN" altLang="en-US">
                <a:hlinkClick r:id="rId2" action="ppaction://hlinksldjump"/>
              </a:rPr>
              <a:t>H</a:t>
            </a:r>
            <a:endParaRPr lang="zh-CN" altLang="en-US"/>
          </a:p>
        </p:txBody>
      </p:sp>
      <p:sp>
        <p:nvSpPr>
          <p:cNvPr id="7" name="文本框 6"/>
          <p:cNvSpPr txBox="1"/>
          <p:nvPr/>
        </p:nvSpPr>
        <p:spPr>
          <a:xfrm>
            <a:off x="3216275" y="6082030"/>
            <a:ext cx="4064000" cy="368300"/>
          </a:xfrm>
          <a:prstGeom prst="rect">
            <a:avLst/>
          </a:prstGeom>
          <a:noFill/>
        </p:spPr>
        <p:txBody>
          <a:bodyPr wrap="square" rtlCol="0">
            <a:spAutoFit/>
          </a:bodyPr>
          <a:p>
            <a:r>
              <a:rPr lang="zh-CN" altLang="en-US">
                <a:hlinkClick r:id="rId3" action="ppaction://hlinksldjump"/>
              </a:rPr>
              <a:t>dis.</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582545" cy="460375"/>
          </a:xfrm>
          <a:prstGeom prst="rect">
            <a:avLst/>
          </a:prstGeom>
          <a:noFill/>
        </p:spPr>
        <p:txBody>
          <a:bodyPr wrap="none" rtlCol="0">
            <a:spAutoFit/>
          </a:bodyPr>
          <a:lstStyle/>
          <a:p>
            <a:pPr algn="l"/>
            <a:r>
              <a:rPr lang="zh-CN" altLang="en-US" sz="2400" dirty="0">
                <a:solidFill>
                  <a:srgbClr val="005CA2"/>
                </a:solidFill>
                <a:latin typeface="微软雅黑" panose="020B0503020204020204" pitchFamily="34" charset="-122"/>
                <a:ea typeface="微软雅黑" panose="020B0503020204020204" pitchFamily="34" charset="-122"/>
              </a:rPr>
              <a:t>3.3. ERP Results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329938" y="746529"/>
            <a:ext cx="3044190" cy="368300"/>
          </a:xfrm>
          <a:prstGeom prst="rect">
            <a:avLst/>
          </a:prstGeom>
          <a:noFill/>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3.3.1. Results of Nogo-N2</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稻壳儿春秋广告/盗版必究        原创来源：http://chn.docer.com/works?userid=199329941#!/work_time">
            <a:hlinkClick r:id="rId1" action="ppaction://hlinksldjump"/>
          </p:cNvPr>
          <p:cNvSpPr/>
          <p:nvPr/>
        </p:nvSpPr>
        <p:spPr>
          <a:xfrm>
            <a:off x="2519680" y="1217295"/>
            <a:ext cx="3251200" cy="76708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Valence × group interaction on nogo-N2 amplitudes</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7" name="图片 6" descr="截屏2023-10-06 10.21.10"/>
          <p:cNvPicPr>
            <a:picLocks noChangeAspect="1"/>
          </p:cNvPicPr>
          <p:nvPr/>
        </p:nvPicPr>
        <p:blipFill>
          <a:blip r:embed="rId2"/>
          <a:stretch>
            <a:fillRect/>
          </a:stretch>
        </p:blipFill>
        <p:spPr>
          <a:xfrm>
            <a:off x="330200" y="2152015"/>
            <a:ext cx="7065645" cy="4085590"/>
          </a:xfrm>
          <a:prstGeom prst="rect">
            <a:avLst/>
          </a:prstGeom>
        </p:spPr>
      </p:pic>
      <p:sp>
        <p:nvSpPr>
          <p:cNvPr id="4" name="稻壳儿春秋广告/盗版必究        原创来源：http://chn.docer.com/works?userid=199329941#!/work_time"/>
          <p:cNvSpPr/>
          <p:nvPr/>
        </p:nvSpPr>
        <p:spPr>
          <a:xfrm>
            <a:off x="7815580" y="2152015"/>
            <a:ext cx="4203065" cy="1136015"/>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7815580" y="2152015"/>
            <a:ext cx="4154805" cy="572135"/>
          </a:xfrm>
          <a:prstGeom prst="rect">
            <a:avLst/>
          </a:prstGeom>
          <a:noFill/>
          <a:effectLst/>
        </p:spPr>
        <p:txBody>
          <a:bodyPr wrap="square" rtlCol="0">
            <a:no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5. The main effect of the valence </a:t>
            </a:r>
            <a:r>
              <a:rPr lang="en-US" altLang="zh-CN" dirty="0">
                <a:solidFill>
                  <a:srgbClr val="FFC000"/>
                </a:solidFill>
                <a:latin typeface="Arial" panose="020B0604020202090204" pitchFamily="34" charset="0"/>
                <a:ea typeface="微软雅黑" panose="020B0503020204020204" pitchFamily="34" charset="-122"/>
                <a:sym typeface="+mn-ea"/>
              </a:rPr>
              <a:t>×</a:t>
            </a:r>
            <a:endParaRPr lang="en-US" altLang="zh-CN" dirty="0">
              <a:solidFill>
                <a:schemeClr val="bg1">
                  <a:lumMod val="95000"/>
                </a:schemeClr>
              </a:solidFill>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6. The valence × group interaction</a:t>
            </a:r>
            <a:r>
              <a:rPr lang="en-US" altLang="zh-CN" dirty="0">
                <a:solidFill>
                  <a:srgbClr val="FFC000"/>
                </a:solidFill>
                <a:latin typeface="Arial" panose="020B0604020202090204" pitchFamily="34" charset="0"/>
                <a:ea typeface="微软雅黑" panose="020B0503020204020204" pitchFamily="34" charset="-122"/>
                <a:sym typeface="+mn-ea"/>
              </a:rPr>
              <a:t>×</a:t>
            </a:r>
            <a:endParaRPr lang="en-US" altLang="zh-CN" dirty="0">
              <a:solidFill>
                <a:srgbClr val="FFC000"/>
              </a:solidFill>
              <a:latin typeface="Arial" panose="020B0604020202090204" pitchFamily="34" charset="0"/>
              <a:ea typeface="微软雅黑" panose="020B0503020204020204" pitchFamily="34" charset="-122"/>
              <a:sym typeface="+mn-ea"/>
            </a:endParaRPr>
          </a:p>
          <a:p>
            <a:pPr marL="285750" indent="-285750">
              <a:lnSpc>
                <a:spcPct val="130000"/>
              </a:lnSpc>
              <a:buFont typeface="Wingdings" panose="05000000000000000000" charset="0"/>
              <a:buChar char=""/>
            </a:pPr>
            <a:r>
              <a:rPr lang="en-US" altLang="zh-CN" dirty="0">
                <a:solidFill>
                  <a:srgbClr val="FFC000"/>
                </a:solidFill>
                <a:latin typeface="微软雅黑" panose="020B0503020204020204" pitchFamily="34" charset="-122"/>
                <a:ea typeface="微软雅黑" panose="020B0503020204020204" pitchFamily="34" charset="-122"/>
              </a:rPr>
              <a:t>H4 </a:t>
            </a:r>
            <a:r>
              <a:rPr lang="en-US" altLang="zh-CN" dirty="0">
                <a:solidFill>
                  <a:srgbClr val="FFC000"/>
                </a:solidFill>
                <a:latin typeface="Arial" panose="020B0604020202090204" pitchFamily="34" charset="0"/>
                <a:ea typeface="微软雅黑" panose="020B0503020204020204" pitchFamily="34" charset="-122"/>
                <a:sym typeface="+mn-ea"/>
              </a:rPr>
              <a:t>×</a:t>
            </a:r>
            <a:endParaRPr lang="en-US" altLang="zh-CN" dirty="0">
              <a:solidFill>
                <a:srgbClr val="FFC000"/>
              </a:solidFill>
              <a:latin typeface="Arial" panose="020B0604020202090204" pitchFamily="34" charset="0"/>
              <a:ea typeface="微软雅黑" panose="020B0503020204020204" pitchFamily="34" charset="-122"/>
              <a:sym typeface="+mn-ea"/>
            </a:endParaRPr>
          </a:p>
        </p:txBody>
      </p:sp>
      <p:sp>
        <p:nvSpPr>
          <p:cNvPr id="5" name="文本框 4"/>
          <p:cNvSpPr txBox="1"/>
          <p:nvPr/>
        </p:nvSpPr>
        <p:spPr>
          <a:xfrm>
            <a:off x="765810" y="6405245"/>
            <a:ext cx="2146935" cy="299720"/>
          </a:xfrm>
          <a:prstGeom prst="rect">
            <a:avLst/>
          </a:prstGeom>
          <a:noFill/>
        </p:spPr>
        <p:txBody>
          <a:bodyPr wrap="square" rtlCol="0">
            <a:noAutofit/>
          </a:bodyPr>
          <a:p>
            <a:r>
              <a:rPr lang="zh-CN" altLang="en-US">
                <a:hlinkClick r:id="rId3" action="ppaction://hlinksldjump"/>
              </a:rPr>
              <a:t>H</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582545" cy="460375"/>
          </a:xfrm>
          <a:prstGeom prst="rect">
            <a:avLst/>
          </a:prstGeom>
          <a:noFill/>
        </p:spPr>
        <p:txBody>
          <a:bodyPr wrap="none" rtlCol="0">
            <a:spAutoFit/>
          </a:bodyPr>
          <a:lstStyle/>
          <a:p>
            <a:pPr algn="l"/>
            <a:r>
              <a:rPr lang="zh-CN" altLang="en-US" sz="2400" dirty="0">
                <a:solidFill>
                  <a:srgbClr val="005CA2"/>
                </a:solidFill>
                <a:latin typeface="微软雅黑" panose="020B0503020204020204" pitchFamily="34" charset="-122"/>
                <a:ea typeface="微软雅黑" panose="020B0503020204020204" pitchFamily="34" charset="-122"/>
              </a:rPr>
              <a:t>3.3. ERP Results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329938" y="746529"/>
            <a:ext cx="3017520" cy="368300"/>
          </a:xfrm>
          <a:prstGeom prst="rect">
            <a:avLst/>
          </a:prstGeom>
          <a:noFill/>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3.3.2. Results of Nogo-P3</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5" name="图片 4" descr="截屏2023-10-06 10.28.52"/>
          <p:cNvPicPr>
            <a:picLocks noChangeAspect="1"/>
          </p:cNvPicPr>
          <p:nvPr/>
        </p:nvPicPr>
        <p:blipFill>
          <a:blip r:embed="rId1"/>
          <a:stretch>
            <a:fillRect/>
          </a:stretch>
        </p:blipFill>
        <p:spPr>
          <a:xfrm>
            <a:off x="0" y="1410970"/>
            <a:ext cx="12148185" cy="49498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582545" cy="460375"/>
          </a:xfrm>
          <a:prstGeom prst="rect">
            <a:avLst/>
          </a:prstGeom>
          <a:noFill/>
        </p:spPr>
        <p:txBody>
          <a:bodyPr wrap="none" rtlCol="0">
            <a:spAutoFit/>
          </a:bodyPr>
          <a:lstStyle/>
          <a:p>
            <a:pPr algn="l"/>
            <a:r>
              <a:rPr lang="zh-CN" altLang="en-US" sz="2400" dirty="0">
                <a:solidFill>
                  <a:srgbClr val="005CA2"/>
                </a:solidFill>
                <a:latin typeface="微软雅黑" panose="020B0503020204020204" pitchFamily="34" charset="-122"/>
                <a:ea typeface="微软雅黑" panose="020B0503020204020204" pitchFamily="34" charset="-122"/>
              </a:rPr>
              <a:t>3.3. ERP Results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329938" y="746529"/>
            <a:ext cx="3017520" cy="368300"/>
          </a:xfrm>
          <a:prstGeom prst="rect">
            <a:avLst/>
          </a:prstGeom>
          <a:noFill/>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3.3.2. Results of Nogo-P3</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23" name="稻壳儿春秋广告/盗版必究        原创来源：http://chn.docer.com/works?userid=199329941#!/work_time">
            <a:hlinkClick r:id="" action="ppaction://hlinkshowjump?jump=nextslide"/>
          </p:cNvPr>
          <p:cNvSpPr/>
          <p:nvPr/>
        </p:nvSpPr>
        <p:spPr>
          <a:xfrm>
            <a:off x="1602740" y="1087755"/>
            <a:ext cx="2418080" cy="59817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Averaged ERPs at </a:t>
            </a:r>
            <a:r>
              <a:rPr lang="en-US" altLang="zh-CN" dirty="0">
                <a:solidFill>
                  <a:schemeClr val="bg1">
                    <a:lumMod val="95000"/>
                  </a:schemeClr>
                </a:solidFill>
                <a:latin typeface="微软雅黑" panose="020B0503020204020204" pitchFamily="34" charset="-122"/>
                <a:ea typeface="微软雅黑" panose="020B0503020204020204" pitchFamily="34" charset="-122"/>
              </a:rPr>
              <a:t>C</a:t>
            </a:r>
            <a:r>
              <a:rPr lang="zh-CN" altLang="en-US" dirty="0">
                <a:solidFill>
                  <a:schemeClr val="bg1">
                    <a:lumMod val="95000"/>
                  </a:schemeClr>
                </a:solidFill>
                <a:latin typeface="微软雅黑" panose="020B0503020204020204" pitchFamily="34" charset="-122"/>
                <a:ea typeface="微软雅黑" panose="020B0503020204020204" pitchFamily="34" charset="-122"/>
              </a:rPr>
              <a:t>z</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4" name="稻壳儿春秋广告/盗版必究        原创来源：http://chn.docer.com/works?userid=199329941#!/work_time">
            <a:hlinkClick r:id="rId1" action="ppaction://hlinksldjump"/>
          </p:cNvPr>
          <p:cNvSpPr/>
          <p:nvPr/>
        </p:nvSpPr>
        <p:spPr>
          <a:xfrm>
            <a:off x="6619875" y="1115695"/>
            <a:ext cx="2418715" cy="551815"/>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lumMod val="95000"/>
                  </a:schemeClr>
                </a:solidFill>
                <a:latin typeface="微软雅黑" panose="020B0503020204020204" pitchFamily="34" charset="-122"/>
                <a:ea typeface="微软雅黑" panose="020B0503020204020204" pitchFamily="34" charset="-122"/>
              </a:rPr>
              <a:t>Topographic maps of nogo-P3</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6" name="图片 5" descr="截屏2023-10-06 10.30.13"/>
          <p:cNvPicPr>
            <a:picLocks noChangeAspect="1"/>
          </p:cNvPicPr>
          <p:nvPr/>
        </p:nvPicPr>
        <p:blipFill>
          <a:blip r:embed="rId2"/>
          <a:stretch>
            <a:fillRect/>
          </a:stretch>
        </p:blipFill>
        <p:spPr>
          <a:xfrm>
            <a:off x="669925" y="1861820"/>
            <a:ext cx="4784090" cy="4875530"/>
          </a:xfrm>
          <a:prstGeom prst="rect">
            <a:avLst/>
          </a:prstGeom>
        </p:spPr>
      </p:pic>
      <p:pic>
        <p:nvPicPr>
          <p:cNvPr id="7" name="图片 6" descr="截屏2023-10-06 10.30.46"/>
          <p:cNvPicPr>
            <a:picLocks noChangeAspect="1"/>
          </p:cNvPicPr>
          <p:nvPr/>
        </p:nvPicPr>
        <p:blipFill>
          <a:blip r:embed="rId3"/>
          <a:stretch>
            <a:fillRect/>
          </a:stretch>
        </p:blipFill>
        <p:spPr>
          <a:xfrm>
            <a:off x="6341110" y="1841500"/>
            <a:ext cx="2976768" cy="4896000"/>
          </a:xfrm>
          <a:prstGeom prst="rect">
            <a:avLst/>
          </a:prstGeom>
        </p:spPr>
      </p:pic>
      <p:sp>
        <p:nvSpPr>
          <p:cNvPr id="4" name="稻壳儿春秋广告/盗版必究        原创来源：http://chn.docer.com/works?userid=199329941#!/work_time"/>
          <p:cNvSpPr/>
          <p:nvPr/>
        </p:nvSpPr>
        <p:spPr>
          <a:xfrm>
            <a:off x="9568815" y="1841500"/>
            <a:ext cx="2507615" cy="2030095"/>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9617710" y="1841500"/>
            <a:ext cx="2459355" cy="1758950"/>
          </a:xfrm>
          <a:prstGeom prst="rect">
            <a:avLst/>
          </a:prstGeom>
          <a:noFill/>
          <a:effectLst/>
        </p:spPr>
        <p:txBody>
          <a:bodyPr wrap="square" rtlCol="0">
            <a:noAutofit/>
          </a:bodyPr>
          <a:p>
            <a:pPr marL="342900" indent="-342900">
              <a:lnSpc>
                <a:spcPct val="130000"/>
              </a:lnSpc>
              <a:buFont typeface="+mj-lt"/>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The main effect of the task </a:t>
            </a:r>
            <a:r>
              <a:rPr lang="en-US" altLang="zh-CN" dirty="0">
                <a:solidFill>
                  <a:srgbClr val="FFC000"/>
                </a:solidFill>
                <a:latin typeface="Arial" panose="020B0604020202090204" pitchFamily="34" charset="0"/>
                <a:ea typeface="微软雅黑" panose="020B0503020204020204" pitchFamily="34" charset="-122"/>
                <a:sym typeface="+mn-ea"/>
              </a:rPr>
              <a:t>×</a:t>
            </a:r>
            <a:endParaRPr lang="en-US" altLang="zh-CN" dirty="0">
              <a:solidFill>
                <a:srgbClr val="FFC000"/>
              </a:solidFill>
              <a:latin typeface="Arial" panose="020B0604020202090204" pitchFamily="34" charset="0"/>
              <a:ea typeface="微软雅黑" panose="020B0503020204020204" pitchFamily="34" charset="-122"/>
              <a:sym typeface="+mn-ea"/>
            </a:endParaRPr>
          </a:p>
          <a:p>
            <a:pPr marL="342900" indent="-342900">
              <a:lnSpc>
                <a:spcPct val="130000"/>
              </a:lnSpc>
              <a:buFont typeface="+mj-lt"/>
              <a:buAutoNum type="arabicPeriod"/>
            </a:pPr>
            <a:r>
              <a:rPr lang="en-US" altLang="zh-CN" dirty="0">
                <a:solidFill>
                  <a:schemeClr val="bg1">
                    <a:lumMod val="95000"/>
                  </a:schemeClr>
                </a:solidFill>
                <a:latin typeface="微软雅黑" panose="020B0503020204020204" pitchFamily="34" charset="-122"/>
                <a:ea typeface="微软雅黑" panose="020B0503020204020204" pitchFamily="34" charset="-122"/>
              </a:rPr>
              <a:t>The main effect of the electrode point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indent="0">
              <a:lnSpc>
                <a:spcPct val="130000"/>
              </a:lnSpc>
              <a:buFont typeface="Wingdings" panose="05000000000000000000" pitchFamily="2" charset="2"/>
              <a:buNone/>
            </a:pP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582545" cy="460375"/>
          </a:xfrm>
          <a:prstGeom prst="rect">
            <a:avLst/>
          </a:prstGeom>
          <a:noFill/>
        </p:spPr>
        <p:txBody>
          <a:bodyPr wrap="none" rtlCol="0">
            <a:spAutoFit/>
          </a:bodyPr>
          <a:lstStyle/>
          <a:p>
            <a:pPr algn="l"/>
            <a:r>
              <a:rPr lang="zh-CN" altLang="en-US" sz="2400" dirty="0">
                <a:solidFill>
                  <a:srgbClr val="005CA2"/>
                </a:solidFill>
                <a:latin typeface="微软雅黑" panose="020B0503020204020204" pitchFamily="34" charset="-122"/>
                <a:ea typeface="微软雅黑" panose="020B0503020204020204" pitchFamily="34" charset="-122"/>
              </a:rPr>
              <a:t>3.3. ERP Results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329938" y="746529"/>
            <a:ext cx="3017520" cy="368300"/>
          </a:xfrm>
          <a:prstGeom prst="rect">
            <a:avLst/>
          </a:prstGeom>
          <a:noFill/>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3.3.2. Results of Nogo-P3</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23" name="稻壳儿春秋广告/盗版必究        原创来源：http://chn.docer.com/works?userid=199329941#!/work_time">
            <a:hlinkClick r:id="" action="ppaction://hlinkshowjump?jump=nextslide"/>
          </p:cNvPr>
          <p:cNvSpPr/>
          <p:nvPr/>
        </p:nvSpPr>
        <p:spPr>
          <a:xfrm>
            <a:off x="2195830" y="1117600"/>
            <a:ext cx="2969895" cy="57023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lumMod val="95000"/>
                  </a:schemeClr>
                </a:solidFill>
                <a:latin typeface="微软雅黑" panose="020B0503020204020204" pitchFamily="34" charset="-122"/>
                <a:ea typeface="微软雅黑" panose="020B0503020204020204" pitchFamily="34" charset="-122"/>
              </a:rPr>
              <a:t> Task × group interaction on </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bg1">
                    <a:lumMod val="95000"/>
                  </a:schemeClr>
                </a:solidFill>
                <a:latin typeface="微软雅黑" panose="020B0503020204020204" pitchFamily="34" charset="-122"/>
                <a:ea typeface="微软雅黑" panose="020B0503020204020204" pitchFamily="34" charset="-122"/>
              </a:rPr>
              <a:t>nogo-</a:t>
            </a:r>
            <a:r>
              <a:rPr lang="en-US" altLang="zh-CN" sz="1600" dirty="0">
                <a:solidFill>
                  <a:schemeClr val="bg1">
                    <a:lumMod val="95000"/>
                  </a:schemeClr>
                </a:solidFill>
                <a:latin typeface="微软雅黑" panose="020B0503020204020204" pitchFamily="34" charset="-122"/>
                <a:ea typeface="微软雅黑" panose="020B0503020204020204" pitchFamily="34" charset="-122"/>
              </a:rPr>
              <a:t>P3</a:t>
            </a:r>
            <a:r>
              <a:rPr lang="zh-CN" altLang="en-US" sz="1600" dirty="0">
                <a:solidFill>
                  <a:schemeClr val="bg1">
                    <a:lumMod val="95000"/>
                  </a:schemeClr>
                </a:solidFill>
                <a:latin typeface="微软雅黑" panose="020B0503020204020204" pitchFamily="34" charset="-122"/>
                <a:ea typeface="微软雅黑" panose="020B0503020204020204" pitchFamily="34" charset="-122"/>
              </a:rPr>
              <a:t> </a:t>
            </a:r>
            <a:r>
              <a:rPr lang="zh-CN" altLang="en-US" dirty="0">
                <a:solidFill>
                  <a:schemeClr val="bg1">
                    <a:lumMod val="95000"/>
                  </a:schemeClr>
                </a:solidFill>
                <a:latin typeface="微软雅黑" panose="020B0503020204020204" pitchFamily="34" charset="-122"/>
                <a:ea typeface="微软雅黑" panose="020B0503020204020204" pitchFamily="34" charset="-122"/>
              </a:rPr>
              <a:t>amplitudes</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4" name="图片 3" descr="截屏2023-10-06 10.31.25"/>
          <p:cNvPicPr>
            <a:picLocks noChangeAspect="1"/>
          </p:cNvPicPr>
          <p:nvPr/>
        </p:nvPicPr>
        <p:blipFill>
          <a:blip r:embed="rId1"/>
          <a:stretch>
            <a:fillRect/>
          </a:stretch>
        </p:blipFill>
        <p:spPr>
          <a:xfrm>
            <a:off x="923290" y="2038985"/>
            <a:ext cx="6207760" cy="3557905"/>
          </a:xfrm>
          <a:prstGeom prst="rect">
            <a:avLst/>
          </a:prstGeom>
        </p:spPr>
      </p:pic>
      <p:sp>
        <p:nvSpPr>
          <p:cNvPr id="6" name="稻壳儿春秋广告/盗版必究        原创来源：http://chn.docer.com/works?userid=199329941#!/work_time"/>
          <p:cNvSpPr/>
          <p:nvPr/>
        </p:nvSpPr>
        <p:spPr>
          <a:xfrm>
            <a:off x="7912735" y="2038985"/>
            <a:ext cx="3916045" cy="1219835"/>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7961630" y="2038985"/>
            <a:ext cx="4279265" cy="1536700"/>
          </a:xfrm>
          <a:prstGeom prst="rect">
            <a:avLst/>
          </a:prstGeom>
          <a:noFill/>
          <a:effectLst/>
        </p:spPr>
        <p:txBody>
          <a:bodyPr wrap="square" rtlCol="0">
            <a:no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3. The main effect of the group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endParaRPr>
          </a:p>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rPr>
              <a:t>4. The task × group interaction </a:t>
            </a:r>
            <a:r>
              <a:rPr lang="en-US" altLang="zh-CN"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sym typeface="+mn-ea"/>
              </a:rPr>
              <a:t>√</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
            </a:pPr>
            <a:r>
              <a:rPr lang="en-US" altLang="zh-CN" dirty="0">
                <a:solidFill>
                  <a:srgbClr val="FFC000"/>
                </a:solidFill>
                <a:latin typeface="微软雅黑" panose="020B0503020204020204" pitchFamily="34" charset="-122"/>
                <a:ea typeface="微软雅黑" panose="020B0503020204020204" pitchFamily="34" charset="-122"/>
                <a:sym typeface="+mn-ea"/>
              </a:rPr>
              <a:t>H3 </a:t>
            </a:r>
            <a:r>
              <a:rPr lang="en-US" altLang="zh-CN" dirty="0">
                <a:solidFill>
                  <a:srgbClr val="FFC000"/>
                </a:solidFill>
                <a:latin typeface="Arial" panose="020B0604020202090204" pitchFamily="34" charset="0"/>
                <a:ea typeface="微软雅黑" panose="020B0503020204020204" pitchFamily="34" charset="-122"/>
                <a:cs typeface="Arial" panose="020B0604020202090204" pitchFamily="34" charset="0"/>
                <a:sym typeface="+mn-ea"/>
              </a:rPr>
              <a:t>√</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88035" y="5969635"/>
            <a:ext cx="2146935" cy="299720"/>
          </a:xfrm>
          <a:prstGeom prst="rect">
            <a:avLst/>
          </a:prstGeom>
          <a:noFill/>
        </p:spPr>
        <p:txBody>
          <a:bodyPr wrap="square" rtlCol="0">
            <a:noAutofit/>
          </a:bodyPr>
          <a:p>
            <a:r>
              <a:rPr lang="zh-CN" altLang="en-US">
                <a:hlinkClick r:id="rId2" action="ppaction://hlinksldjump"/>
              </a:rPr>
              <a:t>H</a:t>
            </a:r>
            <a:endParaRPr lang="zh-CN" altLang="en-US"/>
          </a:p>
        </p:txBody>
      </p:sp>
      <p:sp>
        <p:nvSpPr>
          <p:cNvPr id="7" name="文本框 6"/>
          <p:cNvSpPr txBox="1"/>
          <p:nvPr/>
        </p:nvSpPr>
        <p:spPr>
          <a:xfrm>
            <a:off x="3744595" y="6101715"/>
            <a:ext cx="4064000" cy="368300"/>
          </a:xfrm>
          <a:prstGeom prst="rect">
            <a:avLst/>
          </a:prstGeom>
          <a:noFill/>
        </p:spPr>
        <p:txBody>
          <a:bodyPr wrap="square" rtlCol="0">
            <a:spAutoFit/>
          </a:bodyPr>
          <a:p>
            <a:r>
              <a:rPr lang="zh-CN" altLang="en-US">
                <a:hlinkClick r:id="rId3" action="ppaction://hlinksldjump"/>
              </a:rPr>
              <a:t>dis.</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582545" cy="460375"/>
          </a:xfrm>
          <a:prstGeom prst="rect">
            <a:avLst/>
          </a:prstGeom>
          <a:noFill/>
        </p:spPr>
        <p:txBody>
          <a:bodyPr wrap="none" rtlCol="0">
            <a:spAutoFit/>
          </a:bodyPr>
          <a:lstStyle/>
          <a:p>
            <a:pPr algn="l"/>
            <a:r>
              <a:rPr lang="zh-CN" altLang="en-US" sz="2400" dirty="0">
                <a:solidFill>
                  <a:srgbClr val="005CA2"/>
                </a:solidFill>
                <a:latin typeface="微软雅黑" panose="020B0503020204020204" pitchFamily="34" charset="-122"/>
                <a:ea typeface="微软雅黑" panose="020B0503020204020204" pitchFamily="34" charset="-122"/>
              </a:rPr>
              <a:t>3.3. ERP Results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3" name="稻壳儿春秋广告/盗版必究        原创来源：http://chn.docer.com/works?userid=199329941#!/work_time"/>
          <p:cNvSpPr txBox="1"/>
          <p:nvPr/>
        </p:nvSpPr>
        <p:spPr>
          <a:xfrm>
            <a:off x="329938" y="746529"/>
            <a:ext cx="3017520" cy="368300"/>
          </a:xfrm>
          <a:prstGeom prst="rect">
            <a:avLst/>
          </a:prstGeom>
          <a:noFill/>
        </p:spPr>
        <p:txBody>
          <a:bodyPr wrap="non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rPr>
              <a:t>3.3.2. Results of Nogo-P3</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34" name="稻壳儿春秋广告/盗版必究        原创来源：http://chn.docer.com/works?userid=199329941#!/work_time">
            <a:hlinkClick r:id="rId1" action="ppaction://hlinksldjump"/>
          </p:cNvPr>
          <p:cNvSpPr/>
          <p:nvPr/>
        </p:nvSpPr>
        <p:spPr>
          <a:xfrm>
            <a:off x="2270125" y="1143000"/>
            <a:ext cx="3060065" cy="54483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lumMod val="95000"/>
                  </a:schemeClr>
                </a:solidFill>
                <a:latin typeface="微软雅黑" panose="020B0503020204020204" pitchFamily="34" charset="-122"/>
                <a:ea typeface="微软雅黑" panose="020B0503020204020204" pitchFamily="34" charset="-122"/>
              </a:rPr>
              <a:t>Valence × group interaction on nogo-P3 amplitudes</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5" name="图片 4" descr="截屏2023-10-06 10.31.53"/>
          <p:cNvPicPr>
            <a:picLocks noChangeAspect="1"/>
          </p:cNvPicPr>
          <p:nvPr/>
        </p:nvPicPr>
        <p:blipFill>
          <a:blip r:embed="rId2"/>
          <a:stretch>
            <a:fillRect/>
          </a:stretch>
        </p:blipFill>
        <p:spPr>
          <a:xfrm>
            <a:off x="911225" y="2192655"/>
            <a:ext cx="5778383" cy="3312000"/>
          </a:xfrm>
          <a:prstGeom prst="rect">
            <a:avLst/>
          </a:prstGeom>
        </p:spPr>
      </p:pic>
      <p:sp>
        <p:nvSpPr>
          <p:cNvPr id="6" name="稻壳儿春秋广告/盗版必究        原创来源：http://chn.docer.com/works?userid=199329941#!/work_time"/>
          <p:cNvSpPr/>
          <p:nvPr/>
        </p:nvSpPr>
        <p:spPr>
          <a:xfrm>
            <a:off x="7219950" y="2192655"/>
            <a:ext cx="4302125" cy="123698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txBox="1"/>
          <p:nvPr/>
        </p:nvSpPr>
        <p:spPr>
          <a:xfrm>
            <a:off x="7268845" y="2192655"/>
            <a:ext cx="4402455" cy="1236980"/>
          </a:xfrm>
          <a:prstGeom prst="rect">
            <a:avLst/>
          </a:prstGeom>
          <a:noFill/>
          <a:effectLst/>
        </p:spPr>
        <p:txBody>
          <a:bodyPr wrap="square" rtlCol="0">
            <a:noAutofit/>
          </a:bodyPr>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5. The main effect of the valence </a:t>
            </a:r>
            <a:r>
              <a:rPr lang="en-US" altLang="zh-CN" dirty="0">
                <a:solidFill>
                  <a:srgbClr val="FFC000"/>
                </a:solidFill>
                <a:latin typeface="Arial" panose="020B0604020202090204" pitchFamily="34" charset="0"/>
                <a:ea typeface="微软雅黑" panose="020B0503020204020204" pitchFamily="34" charset="-122"/>
                <a:sym typeface="+mn-ea"/>
              </a:rPr>
              <a:t>×</a:t>
            </a:r>
            <a:endParaRPr lang="en-US" altLang="zh-CN" dirty="0">
              <a:solidFill>
                <a:schemeClr val="bg1">
                  <a:lumMod val="95000"/>
                </a:schemeClr>
              </a:solidFill>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pitchFamily="2" charset="2"/>
              <a:buNone/>
            </a:pPr>
            <a:r>
              <a:rPr lang="en-US" altLang="zh-CN" dirty="0">
                <a:solidFill>
                  <a:schemeClr val="bg1">
                    <a:lumMod val="95000"/>
                  </a:schemeClr>
                </a:solidFill>
                <a:latin typeface="微软雅黑" panose="020B0503020204020204" pitchFamily="34" charset="-122"/>
                <a:ea typeface="微软雅黑" panose="020B0503020204020204" pitchFamily="34" charset="-122"/>
                <a:sym typeface="+mn-ea"/>
              </a:rPr>
              <a:t>6. The valence × group interaction </a:t>
            </a:r>
            <a:r>
              <a:rPr lang="en-US" altLang="zh-CN" dirty="0">
                <a:solidFill>
                  <a:srgbClr val="FFC000"/>
                </a:solidFill>
                <a:latin typeface="Arial" panose="020B0604020202090204" pitchFamily="34" charset="0"/>
                <a:ea typeface="微软雅黑" panose="020B0503020204020204" pitchFamily="34" charset="-122"/>
                <a:sym typeface="+mn-ea"/>
              </a:rPr>
              <a:t>×</a:t>
            </a:r>
            <a:endParaRPr lang="en-US" altLang="zh-CN" dirty="0">
              <a:solidFill>
                <a:srgbClr val="FFC000"/>
              </a:solidFill>
              <a:latin typeface="Arial" panose="020B0604020202090204" pitchFamily="34" charset="0"/>
              <a:ea typeface="微软雅黑" panose="020B0503020204020204" pitchFamily="34" charset="-122"/>
              <a:sym typeface="+mn-ea"/>
            </a:endParaRPr>
          </a:p>
          <a:p>
            <a:pPr marL="285750" indent="-285750">
              <a:lnSpc>
                <a:spcPct val="130000"/>
              </a:lnSpc>
              <a:buFont typeface="Wingdings" panose="05000000000000000000" charset="0"/>
              <a:buChar char=""/>
            </a:pPr>
            <a:r>
              <a:rPr lang="en-US" altLang="zh-CN" dirty="0">
                <a:solidFill>
                  <a:srgbClr val="FFC000"/>
                </a:solidFill>
                <a:latin typeface="微软雅黑" panose="020B0503020204020204" pitchFamily="34" charset="-122"/>
                <a:ea typeface="微软雅黑" panose="020B0503020204020204" pitchFamily="34" charset="-122"/>
                <a:sym typeface="+mn-ea"/>
              </a:rPr>
              <a:t>H4 </a:t>
            </a:r>
            <a:r>
              <a:rPr lang="en-US" altLang="zh-CN" dirty="0">
                <a:solidFill>
                  <a:srgbClr val="FFC000"/>
                </a:solidFill>
                <a:latin typeface="Arial" panose="020B0604020202090204" pitchFamily="34" charset="0"/>
                <a:ea typeface="微软雅黑" panose="020B0503020204020204" pitchFamily="34" charset="-122"/>
                <a:sym typeface="+mn-ea"/>
              </a:rPr>
              <a:t>×</a:t>
            </a:r>
            <a:r>
              <a:rPr lang="en-US" altLang="zh-CN" dirty="0">
                <a:solidFill>
                  <a:schemeClr val="bg1">
                    <a:lumMod val="95000"/>
                  </a:schemeClr>
                </a:solidFill>
                <a:latin typeface="微软雅黑" panose="020B0503020204020204" pitchFamily="34" charset="-122"/>
                <a:ea typeface="微软雅黑" panose="020B0503020204020204" pitchFamily="34" charset="-122"/>
              </a:rPr>
              <a:t> </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88035" y="5969635"/>
            <a:ext cx="2146935" cy="299720"/>
          </a:xfrm>
          <a:prstGeom prst="rect">
            <a:avLst/>
          </a:prstGeom>
          <a:noFill/>
        </p:spPr>
        <p:txBody>
          <a:bodyPr wrap="square" rtlCol="0">
            <a:noAutofit/>
          </a:bodyPr>
          <a:p>
            <a:r>
              <a:rPr lang="zh-CN" altLang="en-US">
                <a:hlinkClick r:id="rId3" action="ppaction://hlinksldjump"/>
              </a:rPr>
              <a:t>H</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a:off x="5211745" y="0"/>
            <a:ext cx="6980255" cy="685800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稻壳儿春秋广告/盗版必究        原创来源：http://chn.docer.com/works?userid=199329941#!/work_time"/>
          <p:cNvSpPr/>
          <p:nvPr/>
        </p:nvSpPr>
        <p:spPr>
          <a:xfrm>
            <a:off x="4908277" y="4917543"/>
            <a:ext cx="606935" cy="1940457"/>
          </a:xfrm>
          <a:custGeom>
            <a:avLst/>
            <a:gdLst>
              <a:gd name="connsiteX0" fmla="*/ 683972 w 1367944"/>
              <a:gd name="connsiteY0" fmla="*/ 0 h 4373510"/>
              <a:gd name="connsiteX1" fmla="*/ 1367944 w 1367944"/>
              <a:gd name="connsiteY1" fmla="*/ 278627 h 4373510"/>
              <a:gd name="connsiteX2" fmla="*/ 1367944 w 1367944"/>
              <a:gd name="connsiteY2" fmla="*/ 1469537 h 4373510"/>
              <a:gd name="connsiteX3" fmla="*/ 1367944 w 1367944"/>
              <a:gd name="connsiteY3" fmla="*/ 1469538 h 4373510"/>
              <a:gd name="connsiteX4" fmla="*/ 1367944 w 1367944"/>
              <a:gd name="connsiteY4" fmla="*/ 4373510 h 4373510"/>
              <a:gd name="connsiteX5" fmla="*/ 0 w 1367944"/>
              <a:gd name="connsiteY5" fmla="*/ 4373510 h 4373510"/>
              <a:gd name="connsiteX6" fmla="*/ 0 w 1367944"/>
              <a:gd name="connsiteY6" fmla="*/ 1469538 h 4373510"/>
              <a:gd name="connsiteX7" fmla="*/ 0 w 1367944"/>
              <a:gd name="connsiteY7" fmla="*/ 1469537 h 4373510"/>
              <a:gd name="connsiteX8" fmla="*/ 0 w 1367944"/>
              <a:gd name="connsiteY8" fmla="*/ 278627 h 43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44" h="4373510">
                <a:moveTo>
                  <a:pt x="683972" y="0"/>
                </a:moveTo>
                <a:lnTo>
                  <a:pt x="1367944" y="278627"/>
                </a:lnTo>
                <a:lnTo>
                  <a:pt x="1367944" y="1469537"/>
                </a:lnTo>
                <a:lnTo>
                  <a:pt x="1367944" y="1469538"/>
                </a:lnTo>
                <a:lnTo>
                  <a:pt x="1367944" y="4373510"/>
                </a:lnTo>
                <a:lnTo>
                  <a:pt x="0" y="4373510"/>
                </a:lnTo>
                <a:lnTo>
                  <a:pt x="0" y="1469538"/>
                </a:lnTo>
                <a:lnTo>
                  <a:pt x="0" y="1469537"/>
                </a:lnTo>
                <a:lnTo>
                  <a:pt x="0" y="27862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稻壳儿春秋广告/盗版必究        原创来源：http://chn.docer.com/works?userid=199329941#!/work_time"/>
          <p:cNvSpPr/>
          <p:nvPr/>
        </p:nvSpPr>
        <p:spPr>
          <a:xfrm flipV="1">
            <a:off x="4908277" y="0"/>
            <a:ext cx="606935" cy="1940457"/>
          </a:xfrm>
          <a:custGeom>
            <a:avLst/>
            <a:gdLst>
              <a:gd name="connsiteX0" fmla="*/ 683972 w 1367944"/>
              <a:gd name="connsiteY0" fmla="*/ 0 h 4373510"/>
              <a:gd name="connsiteX1" fmla="*/ 1367944 w 1367944"/>
              <a:gd name="connsiteY1" fmla="*/ 278627 h 4373510"/>
              <a:gd name="connsiteX2" fmla="*/ 1367944 w 1367944"/>
              <a:gd name="connsiteY2" fmla="*/ 1469537 h 4373510"/>
              <a:gd name="connsiteX3" fmla="*/ 1367944 w 1367944"/>
              <a:gd name="connsiteY3" fmla="*/ 1469538 h 4373510"/>
              <a:gd name="connsiteX4" fmla="*/ 1367944 w 1367944"/>
              <a:gd name="connsiteY4" fmla="*/ 4373510 h 4373510"/>
              <a:gd name="connsiteX5" fmla="*/ 0 w 1367944"/>
              <a:gd name="connsiteY5" fmla="*/ 4373510 h 4373510"/>
              <a:gd name="connsiteX6" fmla="*/ 0 w 1367944"/>
              <a:gd name="connsiteY6" fmla="*/ 1469538 h 4373510"/>
              <a:gd name="connsiteX7" fmla="*/ 0 w 1367944"/>
              <a:gd name="connsiteY7" fmla="*/ 1469537 h 4373510"/>
              <a:gd name="connsiteX8" fmla="*/ 0 w 1367944"/>
              <a:gd name="connsiteY8" fmla="*/ 278627 h 43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44" h="4373510">
                <a:moveTo>
                  <a:pt x="683972" y="0"/>
                </a:moveTo>
                <a:lnTo>
                  <a:pt x="1367944" y="278627"/>
                </a:lnTo>
                <a:lnTo>
                  <a:pt x="1367944" y="1469537"/>
                </a:lnTo>
                <a:lnTo>
                  <a:pt x="1367944" y="1469538"/>
                </a:lnTo>
                <a:lnTo>
                  <a:pt x="1367944" y="4373510"/>
                </a:lnTo>
                <a:lnTo>
                  <a:pt x="0" y="4373510"/>
                </a:lnTo>
                <a:lnTo>
                  <a:pt x="0" y="1469538"/>
                </a:lnTo>
                <a:lnTo>
                  <a:pt x="0" y="1469537"/>
                </a:lnTo>
                <a:lnTo>
                  <a:pt x="0" y="27862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稻壳儿春秋广告/盗版必究        原创来源：http://chn.docer.com/works?userid=199329941#!/work_time"/>
          <p:cNvSpPr txBox="1"/>
          <p:nvPr/>
        </p:nvSpPr>
        <p:spPr>
          <a:xfrm>
            <a:off x="1286956" y="3734089"/>
            <a:ext cx="3545903" cy="521970"/>
          </a:xfrm>
          <a:prstGeom prst="rect">
            <a:avLst/>
          </a:prstGeom>
          <a:noFill/>
        </p:spPr>
        <p:txBody>
          <a:bodyPr wrap="square" rtlCol="0">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I</a:t>
            </a: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ntroduction</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稻壳儿春秋广告/盗版必究        原创来源：http://chn.docer.com/works?userid=199329941#!/work_time"/>
          <p:cNvSpPr txBox="1"/>
          <p:nvPr/>
        </p:nvSpPr>
        <p:spPr>
          <a:xfrm>
            <a:off x="1286956" y="2934480"/>
            <a:ext cx="3545903" cy="830997"/>
          </a:xfrm>
          <a:prstGeom prst="rect">
            <a:avLst/>
          </a:prstGeom>
          <a:noFill/>
        </p:spPr>
        <p:txBody>
          <a:bodyPr wrap="square" rtlCol="0">
            <a:spAutoFit/>
          </a:bodyPr>
          <a:lstStyle/>
          <a:p>
            <a:r>
              <a:rPr lang="en-US" altLang="zh-CN" sz="4800" b="1" dirty="0">
                <a:solidFill>
                  <a:srgbClr val="005CA2"/>
                </a:solidFill>
                <a:latin typeface="微软雅黑" panose="020B0503020204020204" pitchFamily="34" charset="-122"/>
                <a:ea typeface="微软雅黑" panose="020B0503020204020204" pitchFamily="34" charset="-122"/>
              </a:rPr>
              <a:t>PART 01</a:t>
            </a:r>
            <a:endParaRPr lang="zh-CN" altLang="en-US" sz="4800" b="1" dirty="0">
              <a:solidFill>
                <a:srgbClr val="005CA2"/>
              </a:solidFill>
              <a:latin typeface="微软雅黑" panose="020B0503020204020204" pitchFamily="34" charset="-122"/>
              <a:ea typeface="微软雅黑" panose="020B0503020204020204" pitchFamily="34" charset="-122"/>
            </a:endParaRPr>
          </a:p>
        </p:txBody>
      </p:sp>
      <p:sp>
        <p:nvSpPr>
          <p:cNvPr id="57" name="稻壳儿春秋广告/盗版必究        原创来源：http://chn.docer.com/works?userid=199329941#!/work_time"/>
          <p:cNvSpPr>
            <a:spLocks noEditPoints="1"/>
          </p:cNvSpPr>
          <p:nvPr/>
        </p:nvSpPr>
        <p:spPr bwMode="auto">
          <a:xfrm>
            <a:off x="1446408" y="2355081"/>
            <a:ext cx="522288" cy="523875"/>
          </a:xfrm>
          <a:custGeom>
            <a:avLst/>
            <a:gdLst>
              <a:gd name="T0" fmla="*/ 85 w 252"/>
              <a:gd name="T1" fmla="*/ 167 h 252"/>
              <a:gd name="T2" fmla="*/ 118 w 252"/>
              <a:gd name="T3" fmla="*/ 167 h 252"/>
              <a:gd name="T4" fmla="*/ 196 w 252"/>
              <a:gd name="T5" fmla="*/ 89 h 252"/>
              <a:gd name="T6" fmla="*/ 163 w 252"/>
              <a:gd name="T7" fmla="*/ 56 h 252"/>
              <a:gd name="T8" fmla="*/ 85 w 252"/>
              <a:gd name="T9" fmla="*/ 134 h 252"/>
              <a:gd name="T10" fmla="*/ 85 w 252"/>
              <a:gd name="T11" fmla="*/ 167 h 252"/>
              <a:gd name="T12" fmla="*/ 141 w 252"/>
              <a:gd name="T13" fmla="*/ 33 h 252"/>
              <a:gd name="T14" fmla="*/ 107 w 252"/>
              <a:gd name="T15" fmla="*/ 0 h 252"/>
              <a:gd name="T16" fmla="*/ 29 w 252"/>
              <a:gd name="T17" fmla="*/ 78 h 252"/>
              <a:gd name="T18" fmla="*/ 29 w 252"/>
              <a:gd name="T19" fmla="*/ 111 h 252"/>
              <a:gd name="T20" fmla="*/ 63 w 252"/>
              <a:gd name="T21" fmla="*/ 111 h 252"/>
              <a:gd name="T22" fmla="*/ 141 w 252"/>
              <a:gd name="T23" fmla="*/ 33 h 252"/>
              <a:gd name="T24" fmla="*/ 121 w 252"/>
              <a:gd name="T25" fmla="*/ 217 h 252"/>
              <a:gd name="T26" fmla="*/ 77 w 252"/>
              <a:gd name="T27" fmla="*/ 224 h 252"/>
              <a:gd name="T28" fmla="*/ 67 w 252"/>
              <a:gd name="T29" fmla="*/ 185 h 252"/>
              <a:gd name="T30" fmla="*/ 28 w 252"/>
              <a:gd name="T31" fmla="*/ 175 h 252"/>
              <a:gd name="T32" fmla="*/ 35 w 252"/>
              <a:gd name="T33" fmla="*/ 131 h 252"/>
              <a:gd name="T34" fmla="*/ 21 w 252"/>
              <a:gd name="T35" fmla="*/ 118 h 252"/>
              <a:gd name="T36" fmla="*/ 0 w 252"/>
              <a:gd name="T37" fmla="*/ 252 h 252"/>
              <a:gd name="T38" fmla="*/ 134 w 252"/>
              <a:gd name="T39" fmla="*/ 231 h 252"/>
              <a:gd name="T40" fmla="*/ 134 w 252"/>
              <a:gd name="T41" fmla="*/ 231 h 252"/>
              <a:gd name="T42" fmla="*/ 121 w 252"/>
              <a:gd name="T43" fmla="*/ 217 h 252"/>
              <a:gd name="T44" fmla="*/ 252 w 252"/>
              <a:gd name="T45" fmla="*/ 145 h 252"/>
              <a:gd name="T46" fmla="*/ 219 w 252"/>
              <a:gd name="T47" fmla="*/ 111 h 252"/>
              <a:gd name="T48" fmla="*/ 141 w 252"/>
              <a:gd name="T49" fmla="*/ 189 h 252"/>
              <a:gd name="T50" fmla="*/ 141 w 252"/>
              <a:gd name="T51" fmla="*/ 190 h 252"/>
              <a:gd name="T52" fmla="*/ 141 w 252"/>
              <a:gd name="T53" fmla="*/ 224 h 252"/>
              <a:gd name="T54" fmla="*/ 175 w 252"/>
              <a:gd name="T55" fmla="*/ 224 h 252"/>
              <a:gd name="T56" fmla="*/ 174 w 252"/>
              <a:gd name="T57" fmla="*/ 223 h 252"/>
              <a:gd name="T58" fmla="*/ 252 w 252"/>
              <a:gd name="T59" fmla="*/ 14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2" h="252">
                <a:moveTo>
                  <a:pt x="85" y="167"/>
                </a:moveTo>
                <a:cubicBezTo>
                  <a:pt x="118" y="167"/>
                  <a:pt x="118" y="167"/>
                  <a:pt x="118" y="167"/>
                </a:cubicBezTo>
                <a:cubicBezTo>
                  <a:pt x="196" y="89"/>
                  <a:pt x="196" y="89"/>
                  <a:pt x="196" y="89"/>
                </a:cubicBezTo>
                <a:cubicBezTo>
                  <a:pt x="163" y="56"/>
                  <a:pt x="163" y="56"/>
                  <a:pt x="163" y="56"/>
                </a:cubicBezTo>
                <a:cubicBezTo>
                  <a:pt x="85" y="134"/>
                  <a:pt x="85" y="134"/>
                  <a:pt x="85" y="134"/>
                </a:cubicBezTo>
                <a:lnTo>
                  <a:pt x="85" y="167"/>
                </a:lnTo>
                <a:close/>
                <a:moveTo>
                  <a:pt x="141" y="33"/>
                </a:moveTo>
                <a:cubicBezTo>
                  <a:pt x="107" y="0"/>
                  <a:pt x="107" y="0"/>
                  <a:pt x="107" y="0"/>
                </a:cubicBezTo>
                <a:cubicBezTo>
                  <a:pt x="29" y="78"/>
                  <a:pt x="29" y="78"/>
                  <a:pt x="29" y="78"/>
                </a:cubicBezTo>
                <a:cubicBezTo>
                  <a:pt x="29" y="111"/>
                  <a:pt x="29" y="111"/>
                  <a:pt x="29" y="111"/>
                </a:cubicBezTo>
                <a:cubicBezTo>
                  <a:pt x="63" y="111"/>
                  <a:pt x="63" y="111"/>
                  <a:pt x="63" y="111"/>
                </a:cubicBezTo>
                <a:lnTo>
                  <a:pt x="141" y="33"/>
                </a:lnTo>
                <a:close/>
                <a:moveTo>
                  <a:pt x="121" y="217"/>
                </a:moveTo>
                <a:cubicBezTo>
                  <a:pt x="77" y="224"/>
                  <a:pt x="77" y="224"/>
                  <a:pt x="77" y="224"/>
                </a:cubicBezTo>
                <a:cubicBezTo>
                  <a:pt x="81" y="210"/>
                  <a:pt x="77" y="196"/>
                  <a:pt x="67" y="185"/>
                </a:cubicBezTo>
                <a:cubicBezTo>
                  <a:pt x="56" y="175"/>
                  <a:pt x="42" y="171"/>
                  <a:pt x="28" y="175"/>
                </a:cubicBezTo>
                <a:cubicBezTo>
                  <a:pt x="35" y="131"/>
                  <a:pt x="35" y="131"/>
                  <a:pt x="35" y="131"/>
                </a:cubicBezTo>
                <a:cubicBezTo>
                  <a:pt x="21" y="118"/>
                  <a:pt x="21" y="118"/>
                  <a:pt x="21" y="118"/>
                </a:cubicBezTo>
                <a:cubicBezTo>
                  <a:pt x="0" y="252"/>
                  <a:pt x="0" y="252"/>
                  <a:pt x="0" y="252"/>
                </a:cubicBezTo>
                <a:cubicBezTo>
                  <a:pt x="134" y="231"/>
                  <a:pt x="134" y="231"/>
                  <a:pt x="134" y="231"/>
                </a:cubicBezTo>
                <a:cubicBezTo>
                  <a:pt x="134" y="231"/>
                  <a:pt x="134" y="231"/>
                  <a:pt x="134" y="231"/>
                </a:cubicBezTo>
                <a:lnTo>
                  <a:pt x="121" y="217"/>
                </a:lnTo>
                <a:close/>
                <a:moveTo>
                  <a:pt x="252" y="145"/>
                </a:moveTo>
                <a:cubicBezTo>
                  <a:pt x="219" y="111"/>
                  <a:pt x="219" y="111"/>
                  <a:pt x="219" y="111"/>
                </a:cubicBezTo>
                <a:cubicBezTo>
                  <a:pt x="141" y="189"/>
                  <a:pt x="141" y="189"/>
                  <a:pt x="141" y="189"/>
                </a:cubicBezTo>
                <a:cubicBezTo>
                  <a:pt x="141" y="190"/>
                  <a:pt x="141" y="190"/>
                  <a:pt x="141" y="190"/>
                </a:cubicBezTo>
                <a:cubicBezTo>
                  <a:pt x="141" y="224"/>
                  <a:pt x="141" y="224"/>
                  <a:pt x="141" y="224"/>
                </a:cubicBezTo>
                <a:cubicBezTo>
                  <a:pt x="175" y="224"/>
                  <a:pt x="175" y="224"/>
                  <a:pt x="175" y="224"/>
                </a:cubicBezTo>
                <a:cubicBezTo>
                  <a:pt x="174" y="223"/>
                  <a:pt x="174" y="223"/>
                  <a:pt x="174" y="223"/>
                </a:cubicBezTo>
                <a:lnTo>
                  <a:pt x="252" y="145"/>
                </a:ln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稻壳儿春秋广告/盗版必究        原创来源：http://chn.docer.com/works?userid=199329941#!/work_time"/>
          <p:cNvSpPr txBox="1"/>
          <p:nvPr/>
        </p:nvSpPr>
        <p:spPr>
          <a:xfrm>
            <a:off x="6297136" y="2138992"/>
            <a:ext cx="5146675" cy="460375"/>
          </a:xfrm>
          <a:prstGeom prst="rect">
            <a:avLst/>
          </a:prstGeom>
          <a:noFill/>
        </p:spPr>
        <p:txBody>
          <a:bodyPr wrap="none" rtlCol="0">
            <a:spAutoFit/>
          </a:bodyPr>
          <a:lstStyle/>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1.1. GD and Response Inbihition</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9" name="稻壳儿春秋广告/盗版必究        原创来源：http://chn.docer.com/works?userid=199329941#!/work_time"/>
          <p:cNvSpPr txBox="1"/>
          <p:nvPr/>
        </p:nvSpPr>
        <p:spPr>
          <a:xfrm>
            <a:off x="6297136" y="2845109"/>
            <a:ext cx="3518535" cy="460375"/>
          </a:xfrm>
          <a:prstGeom prst="rect">
            <a:avLst/>
          </a:prstGeom>
          <a:noFill/>
        </p:spPr>
        <p:txBody>
          <a:bodyPr wrap="none" rtlCol="0">
            <a:spAutoFit/>
          </a:bodyPr>
          <a:lstStyle/>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1.2. GD and Emotion</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0" name="稻壳儿春秋广告/盗版必究        原创来源：http://chn.docer.com/works?userid=199329941#!/work_time"/>
          <p:cNvSpPr txBox="1"/>
          <p:nvPr/>
        </p:nvSpPr>
        <p:spPr>
          <a:xfrm>
            <a:off x="6297136" y="3551226"/>
            <a:ext cx="5340985" cy="460375"/>
          </a:xfrm>
          <a:prstGeom prst="rect">
            <a:avLst/>
          </a:prstGeom>
          <a:noFill/>
        </p:spPr>
        <p:txBody>
          <a:bodyPr wrap="none" rtlCol="0">
            <a:spAutoFit/>
          </a:bodyPr>
          <a:lstStyle/>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1.3. Emotion and Task Relevance</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2" name="稻壳儿春秋广告/盗版必究        原创来源：http://chn.docer.com/works?userid=199329941#!/work_time"/>
          <p:cNvSpPr txBox="1"/>
          <p:nvPr/>
        </p:nvSpPr>
        <p:spPr>
          <a:xfrm>
            <a:off x="6297136" y="4257343"/>
            <a:ext cx="2835275" cy="460375"/>
          </a:xfrm>
          <a:prstGeom prst="rect">
            <a:avLst/>
          </a:prstGeom>
          <a:noFill/>
        </p:spPr>
        <p:txBody>
          <a:bodyPr wrap="none" rtlCol="0">
            <a:spAutoFit/>
          </a:bodyPr>
          <a:lstStyle/>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1.4. Hypotheses</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a:off x="5211745" y="0"/>
            <a:ext cx="6980255" cy="685800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稻壳儿春秋广告/盗版必究        原创来源：http://chn.docer.com/works?userid=199329941#!/work_time"/>
          <p:cNvSpPr/>
          <p:nvPr/>
        </p:nvSpPr>
        <p:spPr>
          <a:xfrm>
            <a:off x="4908277" y="4917543"/>
            <a:ext cx="606935" cy="1940457"/>
          </a:xfrm>
          <a:custGeom>
            <a:avLst/>
            <a:gdLst>
              <a:gd name="connsiteX0" fmla="*/ 683972 w 1367944"/>
              <a:gd name="connsiteY0" fmla="*/ 0 h 4373510"/>
              <a:gd name="connsiteX1" fmla="*/ 1367944 w 1367944"/>
              <a:gd name="connsiteY1" fmla="*/ 278627 h 4373510"/>
              <a:gd name="connsiteX2" fmla="*/ 1367944 w 1367944"/>
              <a:gd name="connsiteY2" fmla="*/ 1469537 h 4373510"/>
              <a:gd name="connsiteX3" fmla="*/ 1367944 w 1367944"/>
              <a:gd name="connsiteY3" fmla="*/ 1469538 h 4373510"/>
              <a:gd name="connsiteX4" fmla="*/ 1367944 w 1367944"/>
              <a:gd name="connsiteY4" fmla="*/ 4373510 h 4373510"/>
              <a:gd name="connsiteX5" fmla="*/ 0 w 1367944"/>
              <a:gd name="connsiteY5" fmla="*/ 4373510 h 4373510"/>
              <a:gd name="connsiteX6" fmla="*/ 0 w 1367944"/>
              <a:gd name="connsiteY6" fmla="*/ 1469538 h 4373510"/>
              <a:gd name="connsiteX7" fmla="*/ 0 w 1367944"/>
              <a:gd name="connsiteY7" fmla="*/ 1469537 h 4373510"/>
              <a:gd name="connsiteX8" fmla="*/ 0 w 1367944"/>
              <a:gd name="connsiteY8" fmla="*/ 278627 h 43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44" h="4373510">
                <a:moveTo>
                  <a:pt x="683972" y="0"/>
                </a:moveTo>
                <a:lnTo>
                  <a:pt x="1367944" y="278627"/>
                </a:lnTo>
                <a:lnTo>
                  <a:pt x="1367944" y="1469537"/>
                </a:lnTo>
                <a:lnTo>
                  <a:pt x="1367944" y="1469538"/>
                </a:lnTo>
                <a:lnTo>
                  <a:pt x="1367944" y="4373510"/>
                </a:lnTo>
                <a:lnTo>
                  <a:pt x="0" y="4373510"/>
                </a:lnTo>
                <a:lnTo>
                  <a:pt x="0" y="1469538"/>
                </a:lnTo>
                <a:lnTo>
                  <a:pt x="0" y="1469537"/>
                </a:lnTo>
                <a:lnTo>
                  <a:pt x="0" y="27862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稻壳儿春秋广告/盗版必究        原创来源：http://chn.docer.com/works?userid=199329941#!/work_time"/>
          <p:cNvSpPr/>
          <p:nvPr/>
        </p:nvSpPr>
        <p:spPr>
          <a:xfrm flipV="1">
            <a:off x="4908277" y="0"/>
            <a:ext cx="606935" cy="1940457"/>
          </a:xfrm>
          <a:custGeom>
            <a:avLst/>
            <a:gdLst>
              <a:gd name="connsiteX0" fmla="*/ 683972 w 1367944"/>
              <a:gd name="connsiteY0" fmla="*/ 0 h 4373510"/>
              <a:gd name="connsiteX1" fmla="*/ 1367944 w 1367944"/>
              <a:gd name="connsiteY1" fmla="*/ 278627 h 4373510"/>
              <a:gd name="connsiteX2" fmla="*/ 1367944 w 1367944"/>
              <a:gd name="connsiteY2" fmla="*/ 1469537 h 4373510"/>
              <a:gd name="connsiteX3" fmla="*/ 1367944 w 1367944"/>
              <a:gd name="connsiteY3" fmla="*/ 1469538 h 4373510"/>
              <a:gd name="connsiteX4" fmla="*/ 1367944 w 1367944"/>
              <a:gd name="connsiteY4" fmla="*/ 4373510 h 4373510"/>
              <a:gd name="connsiteX5" fmla="*/ 0 w 1367944"/>
              <a:gd name="connsiteY5" fmla="*/ 4373510 h 4373510"/>
              <a:gd name="connsiteX6" fmla="*/ 0 w 1367944"/>
              <a:gd name="connsiteY6" fmla="*/ 1469538 h 4373510"/>
              <a:gd name="connsiteX7" fmla="*/ 0 w 1367944"/>
              <a:gd name="connsiteY7" fmla="*/ 1469537 h 4373510"/>
              <a:gd name="connsiteX8" fmla="*/ 0 w 1367944"/>
              <a:gd name="connsiteY8" fmla="*/ 278627 h 43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44" h="4373510">
                <a:moveTo>
                  <a:pt x="683972" y="0"/>
                </a:moveTo>
                <a:lnTo>
                  <a:pt x="1367944" y="278627"/>
                </a:lnTo>
                <a:lnTo>
                  <a:pt x="1367944" y="1469537"/>
                </a:lnTo>
                <a:lnTo>
                  <a:pt x="1367944" y="1469538"/>
                </a:lnTo>
                <a:lnTo>
                  <a:pt x="1367944" y="4373510"/>
                </a:lnTo>
                <a:lnTo>
                  <a:pt x="0" y="4373510"/>
                </a:lnTo>
                <a:lnTo>
                  <a:pt x="0" y="1469538"/>
                </a:lnTo>
                <a:lnTo>
                  <a:pt x="0" y="1469537"/>
                </a:lnTo>
                <a:lnTo>
                  <a:pt x="0" y="27862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稻壳儿春秋广告/盗版必究        原创来源：http://chn.docer.com/works?userid=199329941#!/work_time"/>
          <p:cNvSpPr txBox="1"/>
          <p:nvPr/>
        </p:nvSpPr>
        <p:spPr>
          <a:xfrm>
            <a:off x="1286956" y="3734089"/>
            <a:ext cx="3545903" cy="521970"/>
          </a:xfrm>
          <a:prstGeom prst="rect">
            <a:avLst/>
          </a:prstGeom>
          <a:noFill/>
        </p:spPr>
        <p:txBody>
          <a:bodyPr wrap="square" rtlCol="0">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Discussion</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稻壳儿春秋广告/盗版必究        原创来源：http://chn.docer.com/works?userid=199329941#!/work_time"/>
          <p:cNvSpPr txBox="1"/>
          <p:nvPr/>
        </p:nvSpPr>
        <p:spPr>
          <a:xfrm>
            <a:off x="1286956" y="2934480"/>
            <a:ext cx="3545903" cy="830997"/>
          </a:xfrm>
          <a:prstGeom prst="rect">
            <a:avLst/>
          </a:prstGeom>
          <a:noFill/>
        </p:spPr>
        <p:txBody>
          <a:bodyPr wrap="square" rtlCol="0">
            <a:spAutoFit/>
          </a:bodyPr>
          <a:lstStyle/>
          <a:p>
            <a:r>
              <a:rPr lang="en-US" altLang="zh-CN" sz="4800" b="1" dirty="0">
                <a:solidFill>
                  <a:srgbClr val="005CA2"/>
                </a:solidFill>
                <a:latin typeface="微软雅黑" panose="020B0503020204020204" pitchFamily="34" charset="-122"/>
                <a:ea typeface="微软雅黑" panose="020B0503020204020204" pitchFamily="34" charset="-122"/>
              </a:rPr>
              <a:t>PART 04</a:t>
            </a:r>
            <a:endParaRPr lang="zh-CN" altLang="en-US" sz="4800" b="1" dirty="0">
              <a:solidFill>
                <a:srgbClr val="005CA2"/>
              </a:solidFill>
              <a:latin typeface="微软雅黑" panose="020B0503020204020204" pitchFamily="34" charset="-122"/>
              <a:ea typeface="微软雅黑" panose="020B0503020204020204" pitchFamily="34" charset="-122"/>
            </a:endParaRPr>
          </a:p>
        </p:txBody>
      </p:sp>
      <p:sp>
        <p:nvSpPr>
          <p:cNvPr id="57" name="稻壳儿春秋广告/盗版必究        原创来源：http://chn.docer.com/works?userid=199329941#!/work_time"/>
          <p:cNvSpPr>
            <a:spLocks noEditPoints="1"/>
          </p:cNvSpPr>
          <p:nvPr/>
        </p:nvSpPr>
        <p:spPr bwMode="auto">
          <a:xfrm>
            <a:off x="1446408" y="2355081"/>
            <a:ext cx="522288" cy="523875"/>
          </a:xfrm>
          <a:custGeom>
            <a:avLst/>
            <a:gdLst>
              <a:gd name="T0" fmla="*/ 85 w 252"/>
              <a:gd name="T1" fmla="*/ 167 h 252"/>
              <a:gd name="T2" fmla="*/ 118 w 252"/>
              <a:gd name="T3" fmla="*/ 167 h 252"/>
              <a:gd name="T4" fmla="*/ 196 w 252"/>
              <a:gd name="T5" fmla="*/ 89 h 252"/>
              <a:gd name="T6" fmla="*/ 163 w 252"/>
              <a:gd name="T7" fmla="*/ 56 h 252"/>
              <a:gd name="T8" fmla="*/ 85 w 252"/>
              <a:gd name="T9" fmla="*/ 134 h 252"/>
              <a:gd name="T10" fmla="*/ 85 w 252"/>
              <a:gd name="T11" fmla="*/ 167 h 252"/>
              <a:gd name="T12" fmla="*/ 141 w 252"/>
              <a:gd name="T13" fmla="*/ 33 h 252"/>
              <a:gd name="T14" fmla="*/ 107 w 252"/>
              <a:gd name="T15" fmla="*/ 0 h 252"/>
              <a:gd name="T16" fmla="*/ 29 w 252"/>
              <a:gd name="T17" fmla="*/ 78 h 252"/>
              <a:gd name="T18" fmla="*/ 29 w 252"/>
              <a:gd name="T19" fmla="*/ 111 h 252"/>
              <a:gd name="T20" fmla="*/ 63 w 252"/>
              <a:gd name="T21" fmla="*/ 111 h 252"/>
              <a:gd name="T22" fmla="*/ 141 w 252"/>
              <a:gd name="T23" fmla="*/ 33 h 252"/>
              <a:gd name="T24" fmla="*/ 121 w 252"/>
              <a:gd name="T25" fmla="*/ 217 h 252"/>
              <a:gd name="T26" fmla="*/ 77 w 252"/>
              <a:gd name="T27" fmla="*/ 224 h 252"/>
              <a:gd name="T28" fmla="*/ 67 w 252"/>
              <a:gd name="T29" fmla="*/ 185 h 252"/>
              <a:gd name="T30" fmla="*/ 28 w 252"/>
              <a:gd name="T31" fmla="*/ 175 h 252"/>
              <a:gd name="T32" fmla="*/ 35 w 252"/>
              <a:gd name="T33" fmla="*/ 131 h 252"/>
              <a:gd name="T34" fmla="*/ 21 w 252"/>
              <a:gd name="T35" fmla="*/ 118 h 252"/>
              <a:gd name="T36" fmla="*/ 0 w 252"/>
              <a:gd name="T37" fmla="*/ 252 h 252"/>
              <a:gd name="T38" fmla="*/ 134 w 252"/>
              <a:gd name="T39" fmla="*/ 231 h 252"/>
              <a:gd name="T40" fmla="*/ 134 w 252"/>
              <a:gd name="T41" fmla="*/ 231 h 252"/>
              <a:gd name="T42" fmla="*/ 121 w 252"/>
              <a:gd name="T43" fmla="*/ 217 h 252"/>
              <a:gd name="T44" fmla="*/ 252 w 252"/>
              <a:gd name="T45" fmla="*/ 145 h 252"/>
              <a:gd name="T46" fmla="*/ 219 w 252"/>
              <a:gd name="T47" fmla="*/ 111 h 252"/>
              <a:gd name="T48" fmla="*/ 141 w 252"/>
              <a:gd name="T49" fmla="*/ 189 h 252"/>
              <a:gd name="T50" fmla="*/ 141 w 252"/>
              <a:gd name="T51" fmla="*/ 190 h 252"/>
              <a:gd name="T52" fmla="*/ 141 w 252"/>
              <a:gd name="T53" fmla="*/ 224 h 252"/>
              <a:gd name="T54" fmla="*/ 175 w 252"/>
              <a:gd name="T55" fmla="*/ 224 h 252"/>
              <a:gd name="T56" fmla="*/ 174 w 252"/>
              <a:gd name="T57" fmla="*/ 223 h 252"/>
              <a:gd name="T58" fmla="*/ 252 w 252"/>
              <a:gd name="T59" fmla="*/ 14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2" h="252">
                <a:moveTo>
                  <a:pt x="85" y="167"/>
                </a:moveTo>
                <a:cubicBezTo>
                  <a:pt x="118" y="167"/>
                  <a:pt x="118" y="167"/>
                  <a:pt x="118" y="167"/>
                </a:cubicBezTo>
                <a:cubicBezTo>
                  <a:pt x="196" y="89"/>
                  <a:pt x="196" y="89"/>
                  <a:pt x="196" y="89"/>
                </a:cubicBezTo>
                <a:cubicBezTo>
                  <a:pt x="163" y="56"/>
                  <a:pt x="163" y="56"/>
                  <a:pt x="163" y="56"/>
                </a:cubicBezTo>
                <a:cubicBezTo>
                  <a:pt x="85" y="134"/>
                  <a:pt x="85" y="134"/>
                  <a:pt x="85" y="134"/>
                </a:cubicBezTo>
                <a:lnTo>
                  <a:pt x="85" y="167"/>
                </a:lnTo>
                <a:close/>
                <a:moveTo>
                  <a:pt x="141" y="33"/>
                </a:moveTo>
                <a:cubicBezTo>
                  <a:pt x="107" y="0"/>
                  <a:pt x="107" y="0"/>
                  <a:pt x="107" y="0"/>
                </a:cubicBezTo>
                <a:cubicBezTo>
                  <a:pt x="29" y="78"/>
                  <a:pt x="29" y="78"/>
                  <a:pt x="29" y="78"/>
                </a:cubicBezTo>
                <a:cubicBezTo>
                  <a:pt x="29" y="111"/>
                  <a:pt x="29" y="111"/>
                  <a:pt x="29" y="111"/>
                </a:cubicBezTo>
                <a:cubicBezTo>
                  <a:pt x="63" y="111"/>
                  <a:pt x="63" y="111"/>
                  <a:pt x="63" y="111"/>
                </a:cubicBezTo>
                <a:lnTo>
                  <a:pt x="141" y="33"/>
                </a:lnTo>
                <a:close/>
                <a:moveTo>
                  <a:pt x="121" y="217"/>
                </a:moveTo>
                <a:cubicBezTo>
                  <a:pt x="77" y="224"/>
                  <a:pt x="77" y="224"/>
                  <a:pt x="77" y="224"/>
                </a:cubicBezTo>
                <a:cubicBezTo>
                  <a:pt x="81" y="210"/>
                  <a:pt x="77" y="196"/>
                  <a:pt x="67" y="185"/>
                </a:cubicBezTo>
                <a:cubicBezTo>
                  <a:pt x="56" y="175"/>
                  <a:pt x="42" y="171"/>
                  <a:pt x="28" y="175"/>
                </a:cubicBezTo>
                <a:cubicBezTo>
                  <a:pt x="35" y="131"/>
                  <a:pt x="35" y="131"/>
                  <a:pt x="35" y="131"/>
                </a:cubicBezTo>
                <a:cubicBezTo>
                  <a:pt x="21" y="118"/>
                  <a:pt x="21" y="118"/>
                  <a:pt x="21" y="118"/>
                </a:cubicBezTo>
                <a:cubicBezTo>
                  <a:pt x="0" y="252"/>
                  <a:pt x="0" y="252"/>
                  <a:pt x="0" y="252"/>
                </a:cubicBezTo>
                <a:cubicBezTo>
                  <a:pt x="134" y="231"/>
                  <a:pt x="134" y="231"/>
                  <a:pt x="134" y="231"/>
                </a:cubicBezTo>
                <a:cubicBezTo>
                  <a:pt x="134" y="231"/>
                  <a:pt x="134" y="231"/>
                  <a:pt x="134" y="231"/>
                </a:cubicBezTo>
                <a:lnTo>
                  <a:pt x="121" y="217"/>
                </a:lnTo>
                <a:close/>
                <a:moveTo>
                  <a:pt x="252" y="145"/>
                </a:moveTo>
                <a:cubicBezTo>
                  <a:pt x="219" y="111"/>
                  <a:pt x="219" y="111"/>
                  <a:pt x="219" y="111"/>
                </a:cubicBezTo>
                <a:cubicBezTo>
                  <a:pt x="141" y="189"/>
                  <a:pt x="141" y="189"/>
                  <a:pt x="141" y="189"/>
                </a:cubicBezTo>
                <a:cubicBezTo>
                  <a:pt x="141" y="190"/>
                  <a:pt x="141" y="190"/>
                  <a:pt x="141" y="190"/>
                </a:cubicBezTo>
                <a:cubicBezTo>
                  <a:pt x="141" y="224"/>
                  <a:pt x="141" y="224"/>
                  <a:pt x="141" y="224"/>
                </a:cubicBezTo>
                <a:cubicBezTo>
                  <a:pt x="175" y="224"/>
                  <a:pt x="175" y="224"/>
                  <a:pt x="175" y="224"/>
                </a:cubicBezTo>
                <a:cubicBezTo>
                  <a:pt x="174" y="223"/>
                  <a:pt x="174" y="223"/>
                  <a:pt x="174" y="223"/>
                </a:cubicBezTo>
                <a:lnTo>
                  <a:pt x="252" y="145"/>
                </a:ln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稻壳儿春秋广告/盗版必究        原创来源：http://chn.docer.com/works?userid=199329941#!/work_time"/>
          <p:cNvSpPr txBox="1"/>
          <p:nvPr/>
        </p:nvSpPr>
        <p:spPr>
          <a:xfrm>
            <a:off x="6297295" y="2355215"/>
            <a:ext cx="5895340" cy="831850"/>
          </a:xfrm>
          <a:prstGeom prst="rect">
            <a:avLst/>
          </a:prstGeom>
          <a:noFill/>
        </p:spPr>
        <p:txBody>
          <a:bodyPr wrap="none" rtlCol="0">
            <a:noAutofit/>
          </a:bodyPr>
          <a:lstStyle/>
          <a:p>
            <a:pPr marL="285750" indent="-285750" algn="l">
              <a:buFont typeface="Wingdings" panose="05000000000000000000" pitchFamily="2" charset="2"/>
              <a:buChar char="ü"/>
            </a:pPr>
            <a:r>
              <a:rPr lang="zh-CN" altLang="en-US" sz="2400" dirty="0">
                <a:solidFill>
                  <a:schemeClr val="bg1">
                    <a:lumMod val="95000"/>
                  </a:schemeClr>
                </a:solidFill>
                <a:latin typeface="微软雅黑" panose="020B0503020204020204" pitchFamily="34" charset="-122"/>
                <a:ea typeface="微软雅黑" panose="020B0503020204020204" pitchFamily="34" charset="-122"/>
              </a:rPr>
              <a:t>4.1. Task Relevance and Response</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a:p>
            <a:pPr indent="0" algn="l">
              <a:buFont typeface="Wingdings" panose="05000000000000000000" pitchFamily="2" charset="2"/>
              <a:buNone/>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         </a:t>
            </a:r>
            <a:r>
              <a:rPr lang="zh-CN" altLang="en-US" sz="2400" dirty="0">
                <a:solidFill>
                  <a:schemeClr val="bg1">
                    <a:lumMod val="95000"/>
                  </a:schemeClr>
                </a:solidFill>
                <a:latin typeface="微软雅黑" panose="020B0503020204020204" pitchFamily="34" charset="-122"/>
                <a:ea typeface="微软雅黑" panose="020B0503020204020204" pitchFamily="34" charset="-122"/>
              </a:rPr>
              <a:t> Inhibition in GD</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9" name="稻壳儿春秋广告/盗版必究        原创来源：http://chn.docer.com/works?userid=199329941#!/work_time"/>
          <p:cNvSpPr txBox="1"/>
          <p:nvPr/>
        </p:nvSpPr>
        <p:spPr>
          <a:xfrm>
            <a:off x="6297136" y="3198168"/>
            <a:ext cx="5873750" cy="829945"/>
          </a:xfrm>
          <a:prstGeom prst="rect">
            <a:avLst/>
          </a:prstGeom>
          <a:noFill/>
        </p:spPr>
        <p:txBody>
          <a:bodyPr wrap="none" rtlCol="0">
            <a:spAutoFit/>
          </a:bodyPr>
          <a:lstStyle/>
          <a:p>
            <a:pPr marL="285750" indent="-285750">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4.2. Emotional Valenve and Response</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a:p>
            <a:pPr indent="0">
              <a:buFont typeface="Wingdings" panose="05000000000000000000" pitchFamily="2" charset="2"/>
              <a:buNone/>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          Inhibition in GD</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0" name="稻壳儿春秋广告/盗版必究        原创来源：http://chn.docer.com/works?userid=199329941#!/work_time"/>
          <p:cNvSpPr txBox="1"/>
          <p:nvPr/>
        </p:nvSpPr>
        <p:spPr>
          <a:xfrm>
            <a:off x="6297135" y="4041255"/>
            <a:ext cx="5395595" cy="460375"/>
          </a:xfrm>
          <a:prstGeom prst="rect">
            <a:avLst/>
          </a:prstGeom>
          <a:noFill/>
        </p:spPr>
        <p:txBody>
          <a:bodyPr wrap="none" rtlCol="0">
            <a:spAutoFit/>
          </a:bodyPr>
          <a:lstStyle/>
          <a:p>
            <a:pPr marL="285750" indent="-285750" algn="l">
              <a:buFont typeface="Wingdings" panose="05000000000000000000" pitchFamily="2" charset="2"/>
              <a:buChar char="ü"/>
            </a:pPr>
            <a:r>
              <a:rPr lang="en-US" altLang="zh-CN" sz="2400" dirty="0">
                <a:solidFill>
                  <a:schemeClr val="bg1">
                    <a:lumMod val="95000"/>
                  </a:schemeClr>
                </a:solidFill>
                <a:latin typeface="微软雅黑" panose="020B0503020204020204" pitchFamily="34" charset="-122"/>
                <a:ea typeface="微软雅黑" panose="020B0503020204020204" pitchFamily="34" charset="-122"/>
              </a:rPr>
              <a:t>4.3. </a:t>
            </a:r>
            <a:r>
              <a:rPr lang="zh-CN" altLang="en-US" sz="2400" dirty="0">
                <a:solidFill>
                  <a:schemeClr val="bg1">
                    <a:lumMod val="95000"/>
                  </a:schemeClr>
                </a:solidFill>
                <a:latin typeface="微软雅黑" panose="020B0503020204020204" pitchFamily="34" charset="-122"/>
                <a:ea typeface="微软雅黑" panose="020B0503020204020204" pitchFamily="34" charset="-122"/>
              </a:rPr>
              <a:t>Contributions and Limitations</a:t>
            </a:r>
            <a:endParaRPr lang="zh-CN" altLang="en-US" sz="2400"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116455" cy="460375"/>
          </a:xfrm>
          <a:prstGeom prst="rect">
            <a:avLst/>
          </a:prstGeom>
          <a:noFill/>
        </p:spPr>
        <p:txBody>
          <a:bodyPr wrap="non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sym typeface="+mn-ea"/>
              </a:rPr>
              <a:t>4. Discussion</a:t>
            </a:r>
            <a:endParaRPr lang="en-US" altLang="zh-CN" sz="2400" b="1" dirty="0">
              <a:solidFill>
                <a:srgbClr val="005CA2"/>
              </a:solidFill>
              <a:latin typeface="微软雅黑" panose="020B0503020204020204" pitchFamily="34" charset="-122"/>
              <a:ea typeface="微软雅黑" panose="020B0503020204020204" pitchFamily="34" charset="-122"/>
              <a:sym typeface="+mn-ea"/>
            </a:endParaRPr>
          </a:p>
        </p:txBody>
      </p:sp>
      <p:sp>
        <p:nvSpPr>
          <p:cNvPr id="3" name="稻壳儿春秋广告/盗版必究        原创来源：http://chn.docer.com/works?userid=199329941#!/work_time"/>
          <p:cNvSpPr txBox="1"/>
          <p:nvPr/>
        </p:nvSpPr>
        <p:spPr>
          <a:xfrm>
            <a:off x="329938" y="810664"/>
            <a:ext cx="6360795" cy="398780"/>
          </a:xfrm>
          <a:prstGeom prst="rect">
            <a:avLst/>
          </a:prstGeom>
          <a:noFill/>
        </p:spPr>
        <p:txBody>
          <a:bodyPr wrap="none" rtlCol="0">
            <a:spAutoFit/>
          </a:bodyPr>
          <a:lstStyle/>
          <a:p>
            <a:pPr algn="l"/>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4.1. Task Relevance and Response Inhibition in GD</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7" name="稻壳儿春秋广告/盗版必究        原创来源：http://chn.docer.com/works?userid=199329941#!/work_time"/>
          <p:cNvSpPr txBox="1"/>
          <p:nvPr/>
        </p:nvSpPr>
        <p:spPr>
          <a:xfrm>
            <a:off x="952287" y="1963897"/>
            <a:ext cx="9865388" cy="4399915"/>
          </a:xfrm>
          <a:prstGeom prst="rect">
            <a:avLst/>
          </a:prstGeom>
          <a:noFill/>
        </p:spPr>
        <p:txBody>
          <a:bodyPr wrap="square" rtlCol="0">
            <a:spAutoFit/>
          </a:bodyPr>
          <a:lstStyle/>
          <a:p>
            <a:pPr marL="285750" indent="-285750">
              <a:lnSpc>
                <a:spcPct val="200000"/>
              </a:lnSpc>
              <a:buFont typeface="Wingdings" panose="05000000000000000000" charset="0"/>
              <a:buChar char=""/>
            </a:pPr>
            <a:r>
              <a:rPr lang="zh-CN" altLang="en-US" sz="2000" dirty="0">
                <a:latin typeface="Times New Roman Regular" panose="02020603050405020304" charset="0"/>
                <a:ea typeface="STZhongsong" panose="02010600040101010101" pitchFamily="2" charset="-122"/>
                <a:cs typeface="Times New Roman Regular" panose="02020603050405020304" charset="0"/>
              </a:rPr>
              <a:t> </a:t>
            </a:r>
            <a:r>
              <a:rPr lang="en-US" altLang="zh-CN" sz="2000" dirty="0">
                <a:latin typeface="Times New Roman Regular" panose="02020603050405020304" charset="0"/>
                <a:ea typeface="STZhongsong" panose="02010600040101010101" pitchFamily="2" charset="-122"/>
                <a:cs typeface="Times New Roman Regular" panose="02020603050405020304" charset="0"/>
              </a:rPr>
              <a:t>M</a:t>
            </a:r>
            <a:r>
              <a:rPr lang="zh-CN" altLang="en-US" sz="2000" dirty="0">
                <a:latin typeface="Times New Roman Regular" panose="02020603050405020304" charset="0"/>
                <a:ea typeface="STZhongsong" panose="02010600040101010101" pitchFamily="2" charset="-122"/>
                <a:cs typeface="Times New Roman Regular" panose="02020603050405020304" charset="0"/>
              </a:rPr>
              <a:t>anifested as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enhanced nogo-N2</a:t>
            </a:r>
            <a:r>
              <a:rPr lang="zh-CN" altLang="en-US" sz="2000" dirty="0">
                <a:latin typeface="Times New Roman Regular" panose="02020603050405020304" charset="0"/>
                <a:ea typeface="STZhongsong" panose="02010600040101010101" pitchFamily="2" charset="-122"/>
                <a:cs typeface="Times New Roman Regular" panose="02020603050405020304" charset="0"/>
              </a:rPr>
              <a:t> and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reduced nogo-P3</a:t>
            </a:r>
            <a:r>
              <a:rPr lang="zh-CN" altLang="en-US" sz="2000" dirty="0">
                <a:latin typeface="Times New Roman Regular" panose="02020603050405020304" charset="0"/>
                <a:ea typeface="STZhongsong" panose="02010600040101010101" pitchFamily="2" charset="-122"/>
                <a:cs typeface="Times New Roman Regular" panose="02020603050405020304" charset="0"/>
              </a:rPr>
              <a:t> amplitudes in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excessive social</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networking site (SNS) users</a:t>
            </a:r>
            <a:r>
              <a:rPr lang="zh-CN" altLang="en-US" sz="2000" dirty="0">
                <a:latin typeface="Times New Roman Regular" panose="02020603050405020304" charset="0"/>
                <a:ea typeface="STZhongsong" panose="02010600040101010101" pitchFamily="2" charset="-122"/>
                <a:cs typeface="Times New Roman Regular" panose="02020603050405020304" charset="0"/>
              </a:rPr>
              <a:t> compared with non-excessive users</a:t>
            </a:r>
            <a:r>
              <a:rPr lang="en-US" altLang="zh-CN" sz="2000" dirty="0">
                <a:latin typeface="Times New Roman Regular" panose="02020603050405020304" charset="0"/>
                <a:ea typeface="STZhongsong" panose="02010600040101010101" pitchFamily="2" charset="-122"/>
                <a:cs typeface="Times New Roman Regular" panose="02020603050405020304" charset="0"/>
              </a:rPr>
              <a:t>. </a:t>
            </a:r>
            <a:endParaRPr lang="en-US" altLang="zh-CN" sz="2000" dirty="0">
              <a:latin typeface="Times New Roman Regular" panose="02020603050405020304" charset="0"/>
              <a:ea typeface="STZhongsong" panose="02010600040101010101" pitchFamily="2" charset="-122"/>
              <a:cs typeface="Times New Roman Regular" panose="02020603050405020304" charset="0"/>
            </a:endParaRPr>
          </a:p>
          <a:p>
            <a:pPr marL="285750" indent="-285750">
              <a:lnSpc>
                <a:spcPct val="200000"/>
              </a:lnSpc>
              <a:buFont typeface="Wingdings" panose="05000000000000000000" charset="0"/>
              <a:buChar char=""/>
            </a:pPr>
            <a:r>
              <a:rPr lang="en-US" altLang="zh-CN" sz="2000" dirty="0">
                <a:latin typeface="Times New Roman Regular" panose="02020603050405020304" charset="0"/>
                <a:ea typeface="STZhongsong" panose="02010600040101010101" pitchFamily="2" charset="-122"/>
                <a:cs typeface="Times New Roman Regular" panose="02020603050405020304" charset="0"/>
              </a:rPr>
              <a:t>The reason:</a:t>
            </a:r>
            <a:endParaRPr lang="en-US" altLang="zh-CN" sz="2000" dirty="0">
              <a:latin typeface="Times New Roman Regular" panose="02020603050405020304" charset="0"/>
              <a:ea typeface="STZhongsong" panose="02010600040101010101" pitchFamily="2" charset="-122"/>
              <a:cs typeface="Times New Roman Regular" panose="02020603050405020304" charset="0"/>
            </a:endParaRPr>
          </a:p>
          <a:p>
            <a:pPr marL="285750" indent="-285750">
              <a:lnSpc>
                <a:spcPct val="200000"/>
              </a:lnSpc>
              <a:buFont typeface="Wingdings" panose="05000000000000000000" charset="0"/>
              <a:buChar char=""/>
            </a:pPr>
            <a:r>
              <a:rPr lang="en-US" altLang="zh-CN" sz="2000" dirty="0">
                <a:latin typeface="Times New Roman Regular" panose="02020603050405020304" charset="0"/>
                <a:ea typeface="STZhongsong" panose="02010600040101010101" pitchFamily="2" charset="-122"/>
                <a:cs typeface="Times New Roman Regular" panose="02020603050405020304" charset="0"/>
              </a:rPr>
              <a:t>used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addiction-related</a:t>
            </a:r>
            <a:r>
              <a:rPr lang="en-US" altLang="zh-CN" sz="2000" dirty="0">
                <a:latin typeface="Times New Roman Regular" panose="02020603050405020304" charset="0"/>
                <a:ea typeface="STZhongsong" panose="02010600040101010101" pitchFamily="2" charset="-122"/>
                <a:cs typeface="Times New Roman Regular" panose="02020603050405020304" charset="0"/>
              </a:rPr>
              <a:t> stimuli (SNS logos)/</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 task-unrelated </a:t>
            </a:r>
            <a:r>
              <a:rPr lang="en-US" altLang="zh-CN" sz="2000" dirty="0">
                <a:latin typeface="Times New Roman Regular" panose="02020603050405020304" charset="0"/>
                <a:ea typeface="STZhongsong" panose="02010600040101010101" pitchFamily="2" charset="-122"/>
                <a:cs typeface="Times New Roman Regular" panose="02020603050405020304" charset="0"/>
              </a:rPr>
              <a:t>stimuli (face images)</a:t>
            </a:r>
            <a:endParaRPr lang="en-US" altLang="zh-CN" sz="2000" dirty="0">
              <a:latin typeface="Times New Roman Regular" panose="02020603050405020304" charset="0"/>
              <a:ea typeface="STZhongsong" panose="02010600040101010101" pitchFamily="2" charset="-122"/>
              <a:cs typeface="Times New Roman Regular" panose="02020603050405020304" charset="0"/>
            </a:endParaRPr>
          </a:p>
          <a:p>
            <a:pPr marL="285750" indent="-285750">
              <a:lnSpc>
                <a:spcPct val="200000"/>
              </a:lnSpc>
              <a:buFont typeface="Wingdings" panose="05000000000000000000" charset="0"/>
              <a:buChar char=""/>
            </a:pP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more likely to attract</a:t>
            </a:r>
            <a:r>
              <a:rPr lang="en-US" altLang="zh-CN" sz="2000" dirty="0">
                <a:latin typeface="Times New Roman Regular" panose="02020603050405020304" charset="0"/>
                <a:ea typeface="STZhongsong" panose="02010600040101010101" pitchFamily="2" charset="-122"/>
                <a:cs typeface="Times New Roman Regular" panose="02020603050405020304" charset="0"/>
              </a:rPr>
              <a:t> the attention of Internet addicts </a:t>
            </a:r>
            <a:endParaRPr lang="en-US" altLang="zh-CN" sz="2000" dirty="0">
              <a:latin typeface="Times New Roman Regular" panose="02020603050405020304" charset="0"/>
              <a:ea typeface="STZhongsong" panose="02010600040101010101" pitchFamily="2" charset="-122"/>
              <a:cs typeface="Times New Roman Regular" panose="02020603050405020304" charset="0"/>
            </a:endParaRPr>
          </a:p>
          <a:p>
            <a:pPr marL="285750" indent="-285750">
              <a:lnSpc>
                <a:spcPct val="200000"/>
              </a:lnSpc>
              <a:buFont typeface="Wingdings" panose="05000000000000000000" charset="0"/>
              <a:buChar char=""/>
            </a:pPr>
            <a:r>
              <a:rPr lang="en-US" altLang="zh-CN" sz="2000" dirty="0">
                <a:latin typeface="Times New Roman Regular" panose="02020603050405020304" charset="0"/>
                <a:ea typeface="STZhongsong" panose="02010600040101010101" pitchFamily="2" charset="-122"/>
                <a:cs typeface="Times New Roman Regular" panose="02020603050405020304" charset="0"/>
              </a:rPr>
              <a:t>lead to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enhanced activation of conflict monitoring</a:t>
            </a:r>
            <a:r>
              <a:rPr lang="en-US" altLang="zh-CN" sz="2000" dirty="0">
                <a:latin typeface="Times New Roman Regular" panose="02020603050405020304" charset="0"/>
                <a:ea typeface="STZhongsong" panose="02010600040101010101" pitchFamily="2" charset="-122"/>
                <a:cs typeface="Times New Roman Regular" panose="02020603050405020304" charset="0"/>
              </a:rPr>
              <a:t> and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reduced activation of response evaluation</a:t>
            </a:r>
            <a:endPar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4" name="稻壳儿春秋广告/盗版必究        原创来源：http://chn.docer.com/works?userid=199329941#!/work_time">
            <a:hlinkClick r:id="rId1" action="ppaction://hlinksldjump"/>
          </p:cNvPr>
          <p:cNvSpPr/>
          <p:nvPr/>
        </p:nvSpPr>
        <p:spPr>
          <a:xfrm>
            <a:off x="952500" y="1262380"/>
            <a:ext cx="7908925" cy="584835"/>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sz="2000" dirty="0">
                <a:solidFill>
                  <a:schemeClr val="accent2"/>
                </a:solidFill>
                <a:latin typeface="微软雅黑" panose="020B0503020204020204" pitchFamily="34" charset="-122"/>
                <a:ea typeface="微软雅黑" panose="020B0503020204020204" pitchFamily="34" charset="-122"/>
              </a:rPr>
              <a:t>Note:</a:t>
            </a:r>
            <a:r>
              <a:rPr sz="2000" dirty="0">
                <a:latin typeface="微软雅黑" panose="020B0503020204020204" pitchFamily="34" charset="-122"/>
                <a:ea typeface="微软雅黑" panose="020B0503020204020204" pitchFamily="34" charset="-122"/>
              </a:rPr>
              <a:t> This is different from the results of a previous study</a:t>
            </a:r>
            <a:endParaRPr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333355" y="934085"/>
            <a:ext cx="1157605" cy="274955"/>
          </a:xfrm>
          <a:prstGeom prst="rect">
            <a:avLst/>
          </a:prstGeom>
          <a:noFill/>
        </p:spPr>
        <p:txBody>
          <a:bodyPr wrap="square" rtlCol="0">
            <a:noAutofit/>
          </a:bodyPr>
          <a:p>
            <a:r>
              <a:rPr lang="zh-CN" altLang="en-US">
                <a:hlinkClick r:id="rId2" action="ppaction://hlinksldjump"/>
              </a:rPr>
              <a:t>nogo-n2</a:t>
            </a:r>
            <a:endParaRPr lang="zh-CN" altLang="en-US"/>
          </a:p>
        </p:txBody>
      </p:sp>
      <p:sp>
        <p:nvSpPr>
          <p:cNvPr id="9" name="文本框 8"/>
          <p:cNvSpPr txBox="1"/>
          <p:nvPr/>
        </p:nvSpPr>
        <p:spPr>
          <a:xfrm>
            <a:off x="10333355" y="1736090"/>
            <a:ext cx="1157605" cy="398145"/>
          </a:xfrm>
          <a:prstGeom prst="rect">
            <a:avLst/>
          </a:prstGeom>
          <a:noFill/>
        </p:spPr>
        <p:txBody>
          <a:bodyPr wrap="square" rtlCol="0">
            <a:noAutofit/>
          </a:bodyPr>
          <a:p>
            <a:r>
              <a:rPr lang="zh-CN" altLang="en-US">
                <a:hlinkClick r:id="rId3" action="ppaction://hlinksldjump"/>
              </a:rPr>
              <a:t>nogo-p3</a:t>
            </a: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 name="组合 3"/>
          <p:cNvGrpSpPr/>
          <p:nvPr/>
        </p:nvGrpSpPr>
        <p:grpSpPr>
          <a:xfrm>
            <a:off x="2580005" y="1630680"/>
            <a:ext cx="6711315" cy="3953510"/>
            <a:chOff x="2805349" y="1928125"/>
            <a:chExt cx="5942965" cy="3744765"/>
          </a:xfrm>
        </p:grpSpPr>
        <p:sp>
          <p:nvSpPr>
            <p:cNvPr id="15" name="稻壳儿春秋广告/盗版必究        原创来源：http://chn.docer.com/works?userid=199329941#!/work_time"/>
            <p:cNvSpPr/>
            <p:nvPr/>
          </p:nvSpPr>
          <p:spPr>
            <a:xfrm>
              <a:off x="3636993" y="1928125"/>
              <a:ext cx="3997402" cy="764471"/>
            </a:xfrm>
            <a:prstGeom prst="rect">
              <a:avLst/>
            </a:prstGeom>
            <a:solidFill>
              <a:srgbClr val="005CA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稻壳儿春秋广告/盗版必究        原创来源：http://chn.docer.com/works?userid=199329941#!/work_time"/>
            <p:cNvSpPr txBox="1"/>
            <p:nvPr/>
          </p:nvSpPr>
          <p:spPr>
            <a:xfrm>
              <a:off x="2805349" y="2848377"/>
              <a:ext cx="5942965" cy="2824513"/>
            </a:xfrm>
            <a:prstGeom prst="rect">
              <a:avLst/>
            </a:prstGeom>
            <a:solidFill>
              <a:schemeClr val="accent1">
                <a:lumMod val="20000"/>
                <a:lumOff val="80000"/>
              </a:schemeClr>
            </a:solidFill>
          </p:spPr>
          <p:txBody>
            <a:bodyPr wrap="square" rtlCol="0">
              <a:noAutofit/>
            </a:bodyPr>
            <a:lstStyle/>
            <a:p>
              <a:pPr indent="0">
                <a:lnSpc>
                  <a:spcPct val="130000"/>
                </a:lnSpc>
                <a:buFont typeface="Wingdings" panose="05000000000000000000" charset="0"/>
                <a:buNone/>
              </a:pPr>
              <a:r>
                <a:rPr lang="en-US" altLang="zh-CN" sz="2400">
                  <a:solidFill>
                    <a:schemeClr val="tx1">
                      <a:lumMod val="85000"/>
                      <a:lumOff val="15000"/>
                    </a:schemeClr>
                  </a:solidFill>
                  <a:latin typeface="微软雅黑" panose="020B0503020204020204" pitchFamily="34" charset="-122"/>
                  <a:ea typeface="微软雅黑" panose="020B0503020204020204" pitchFamily="34" charset="-122"/>
                </a:rPr>
                <a:t>The dual competition model indicates that emotional stimuli with </a:t>
              </a:r>
              <a:r>
                <a:rPr lang="en-US" altLang="zh-CN" sz="2400">
                  <a:solidFill>
                    <a:srgbClr val="C00000"/>
                  </a:solidFill>
                  <a:latin typeface="微软雅黑" panose="020B0503020204020204" pitchFamily="34" charset="-122"/>
                  <a:ea typeface="微软雅黑" panose="020B0503020204020204" pitchFamily="34" charset="-122"/>
                </a:rPr>
                <a:t>higher threat levels</a:t>
              </a:r>
              <a:r>
                <a:rPr lang="en-US" altLang="zh-CN" sz="2400">
                  <a:solidFill>
                    <a:schemeClr val="tx1">
                      <a:lumMod val="85000"/>
                      <a:lumOff val="15000"/>
                    </a:schemeClr>
                  </a:solidFill>
                  <a:latin typeface="微软雅黑" panose="020B0503020204020204" pitchFamily="34" charset="-122"/>
                  <a:ea typeface="微软雅黑" panose="020B0503020204020204" pitchFamily="34" charset="-122"/>
                </a:rPr>
                <a:t> will </a:t>
              </a:r>
              <a:r>
                <a:rPr lang="en-US" altLang="zh-CN" sz="2400">
                  <a:solidFill>
                    <a:srgbClr val="C00000"/>
                  </a:solidFill>
                  <a:latin typeface="微软雅黑" panose="020B0503020204020204" pitchFamily="34" charset="-122"/>
                  <a:ea typeface="微软雅黑" panose="020B0503020204020204" pitchFamily="34" charset="-122"/>
                </a:rPr>
                <a:t>reduce</a:t>
              </a:r>
              <a:r>
                <a:rPr lang="en-US" altLang="zh-CN" sz="2400">
                  <a:solidFill>
                    <a:schemeClr val="tx1">
                      <a:lumMod val="85000"/>
                      <a:lumOff val="15000"/>
                    </a:schemeClr>
                  </a:solidFill>
                  <a:latin typeface="微软雅黑" panose="020B0503020204020204" pitchFamily="34" charset="-122"/>
                  <a:ea typeface="微软雅黑" panose="020B0503020204020204" pitchFamily="34" charset="-122"/>
                </a:rPr>
                <a:t> behavior performance, and </a:t>
              </a:r>
              <a:r>
                <a:rPr lang="en-US" altLang="zh-CN" sz="2400">
                  <a:solidFill>
                    <a:srgbClr val="C00000"/>
                  </a:solidFill>
                  <a:latin typeface="微软雅黑" panose="020B0503020204020204" pitchFamily="34" charset="-122"/>
                  <a:ea typeface="微软雅黑" panose="020B0503020204020204" pitchFamily="34" charset="-122"/>
                </a:rPr>
                <a:t>behavior performance impairment</a:t>
              </a:r>
              <a:r>
                <a:rPr lang="en-US" altLang="zh-CN" sz="2400">
                  <a:solidFill>
                    <a:schemeClr val="tx1">
                      <a:lumMod val="85000"/>
                      <a:lumOff val="15000"/>
                    </a:schemeClr>
                  </a:solidFill>
                  <a:latin typeface="微软雅黑" panose="020B0503020204020204" pitchFamily="34" charset="-122"/>
                  <a:ea typeface="微软雅黑" panose="020B0503020204020204" pitchFamily="34" charset="-122"/>
                </a:rPr>
                <a:t> is </a:t>
              </a:r>
              <a:r>
                <a:rPr lang="en-US" altLang="zh-CN" sz="2400">
                  <a:solidFill>
                    <a:srgbClr val="C00000"/>
                  </a:solidFill>
                  <a:latin typeface="微软雅黑" panose="020B0503020204020204" pitchFamily="34" charset="-122"/>
                  <a:ea typeface="微软雅黑" panose="020B0503020204020204" pitchFamily="34" charset="-122"/>
                </a:rPr>
                <a:t>more frequently observed</a:t>
              </a:r>
              <a:r>
                <a:rPr lang="en-US" altLang="zh-CN" sz="2400">
                  <a:solidFill>
                    <a:schemeClr val="tx1">
                      <a:lumMod val="85000"/>
                      <a:lumOff val="15000"/>
                    </a:schemeClr>
                  </a:solidFill>
                  <a:latin typeface="微软雅黑" panose="020B0503020204020204" pitchFamily="34" charset="-122"/>
                  <a:ea typeface="微软雅黑" panose="020B0503020204020204" pitchFamily="34" charset="-122"/>
                </a:rPr>
                <a:t> in individuals with </a:t>
              </a:r>
              <a:r>
                <a:rPr lang="en-US" altLang="zh-CN" sz="2400">
                  <a:solidFill>
                    <a:srgbClr val="C00000"/>
                  </a:solidFill>
                  <a:latin typeface="微软雅黑" panose="020B0503020204020204" pitchFamily="34" charset="-122"/>
                  <a:ea typeface="微软雅黑" panose="020B0503020204020204" pitchFamily="34" charset="-122"/>
                </a:rPr>
                <a:t>high anxiety levels.</a:t>
              </a:r>
              <a:endParaRPr lang="en-US" altLang="zh-CN" sz="240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charset="0"/>
                <a:buChar char=""/>
              </a:pPr>
              <a:endParaRPr lang="en-US" altLang="zh-CN" sz="2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稻壳儿春秋广告/盗版必究        原创来源：http://chn.docer.com/works?userid=199329941#!/work_time"/>
            <p:cNvSpPr txBox="1"/>
            <p:nvPr/>
          </p:nvSpPr>
          <p:spPr>
            <a:xfrm flipH="1">
              <a:off x="3762929" y="2088145"/>
              <a:ext cx="4264025" cy="436067"/>
            </a:xfrm>
            <a:prstGeom prst="rect">
              <a:avLst/>
            </a:prstGeom>
            <a:noFill/>
          </p:spPr>
          <p:txBody>
            <a:bodyPr wrap="square" rtlCol="0">
              <a:spAutoFit/>
            </a:bodyPr>
            <a:lstStyle/>
            <a:p>
              <a:r>
                <a:rPr lang="en-US" altLang="zh-CN" sz="2400" dirty="0">
                  <a:solidFill>
                    <a:schemeClr val="bg1">
                      <a:lumMod val="95000"/>
                    </a:schemeClr>
                  </a:solidFill>
                  <a:latin typeface="微软雅黑" panose="020B0503020204020204" pitchFamily="34" charset="-122"/>
                  <a:ea typeface="微软雅黑" panose="020B0503020204020204" pitchFamily="34" charset="-122"/>
                </a:rPr>
                <a:t>The dual competition model</a:t>
              </a:r>
              <a:endParaRPr lang="en-US" altLang="zh-CN" sz="24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6" name="稻壳儿春秋广告/盗版必究        原创来源：http://chn.docer.com/works?userid=199329941#!/work_time"/>
          <p:cNvSpPr txBox="1"/>
          <p:nvPr/>
        </p:nvSpPr>
        <p:spPr>
          <a:xfrm>
            <a:off x="329938" y="392586"/>
            <a:ext cx="2116455" cy="460375"/>
          </a:xfrm>
          <a:prstGeom prst="rect">
            <a:avLst/>
          </a:prstGeom>
          <a:noFill/>
        </p:spPr>
        <p:txBody>
          <a:bodyPr wrap="non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sym typeface="+mn-ea"/>
              </a:rPr>
              <a:t>4. Discussion</a:t>
            </a:r>
            <a:endParaRPr lang="zh-CN" altLang="en-US" sz="2400" b="1" dirty="0">
              <a:solidFill>
                <a:srgbClr val="005CA2"/>
              </a:solidFill>
              <a:latin typeface="微软雅黑" panose="020B0503020204020204" pitchFamily="34" charset="-122"/>
              <a:ea typeface="微软雅黑" panose="020B0503020204020204" pitchFamily="34" charset="-122"/>
            </a:endParaRPr>
          </a:p>
        </p:txBody>
      </p:sp>
      <p:sp>
        <p:nvSpPr>
          <p:cNvPr id="7" name="稻壳儿春秋广告/盗版必究        原创来源：http://chn.docer.com/works?userid=199329941#!/work_time"/>
          <p:cNvSpPr txBox="1"/>
          <p:nvPr/>
        </p:nvSpPr>
        <p:spPr>
          <a:xfrm>
            <a:off x="329938" y="746529"/>
            <a:ext cx="6711315" cy="398780"/>
          </a:xfrm>
          <a:prstGeom prst="rect">
            <a:avLst/>
          </a:prstGeom>
          <a:noFill/>
        </p:spPr>
        <p:txBody>
          <a:bodyPr wrap="none" rtlCol="0">
            <a:spAutoFit/>
          </a:bodyPr>
          <a:p>
            <a:pPr algn="l"/>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4.2. Emotional Valence and Response Inhibition in GD</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417685" y="5584190"/>
            <a:ext cx="1221740" cy="398145"/>
          </a:xfrm>
          <a:prstGeom prst="rect">
            <a:avLst/>
          </a:prstGeom>
          <a:solidFill>
            <a:schemeClr val="accent1">
              <a:lumMod val="20000"/>
              <a:lumOff val="80000"/>
            </a:schemeClr>
          </a:solidFill>
        </p:spPr>
        <p:txBody>
          <a:bodyPr wrap="square" rtlCol="0">
            <a:noAutofit/>
          </a:bodyPr>
          <a:p>
            <a:r>
              <a:rPr lang="en-US" altLang="zh-CN">
                <a:latin typeface="Times New Roman Regular" panose="02020603050405020304" charset="0"/>
                <a:cs typeface="Times New Roman Regular" panose="02020603050405020304" charset="0"/>
              </a:rPr>
              <a:t>this study</a:t>
            </a:r>
            <a:r>
              <a:rPr lang="zh-CN" altLang="en-US">
                <a:latin typeface="Times New Roman Regular" panose="02020603050405020304" charset="0"/>
                <a:cs typeface="Times New Roman Regular" panose="02020603050405020304" charset="0"/>
              </a:rPr>
              <a:t> </a:t>
            </a:r>
            <a:endParaRPr lang="zh-CN" altLang="en-US">
              <a:latin typeface="Times New Roman Regular" panose="02020603050405020304" charset="0"/>
              <a:cs typeface="Times New Roman Regular" panose="02020603050405020304"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 name="组合 3"/>
          <p:cNvGrpSpPr/>
          <p:nvPr/>
        </p:nvGrpSpPr>
        <p:grpSpPr>
          <a:xfrm>
            <a:off x="963214" y="1480299"/>
            <a:ext cx="10189210" cy="4393716"/>
            <a:chOff x="1079419" y="2064499"/>
            <a:chExt cx="10189210" cy="4393716"/>
          </a:xfrm>
        </p:grpSpPr>
        <p:sp>
          <p:nvSpPr>
            <p:cNvPr id="14" name="稻壳儿春秋广告/盗版必究        原创来源：http://chn.docer.com/works?userid=199329941#!/work_time"/>
            <p:cNvSpPr/>
            <p:nvPr/>
          </p:nvSpPr>
          <p:spPr>
            <a:xfrm>
              <a:off x="1079419" y="2065285"/>
              <a:ext cx="9956800" cy="4392930"/>
            </a:xfrm>
            <a:prstGeom prst="rect">
              <a:avLst/>
            </a:prstGeom>
            <a:noFill/>
            <a:ln w="25400">
              <a:solidFill>
                <a:srgbClr val="005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稻壳儿春秋广告/盗版必究        原创来源：http://chn.docer.com/works?userid=199329941#!/work_time"/>
            <p:cNvSpPr/>
            <p:nvPr/>
          </p:nvSpPr>
          <p:spPr>
            <a:xfrm>
              <a:off x="1079419" y="2064499"/>
              <a:ext cx="2347415" cy="1050326"/>
            </a:xfrm>
            <a:prstGeom prst="rect">
              <a:avLst/>
            </a:prstGeom>
            <a:solidFill>
              <a:srgbClr val="005CA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稻壳儿春秋广告/盗版必究        原创来源：http://chn.docer.com/works?userid=199329941#!/work_time"/>
            <p:cNvSpPr txBox="1"/>
            <p:nvPr/>
          </p:nvSpPr>
          <p:spPr>
            <a:xfrm>
              <a:off x="3928029" y="2405010"/>
              <a:ext cx="7340600" cy="3859530"/>
            </a:xfrm>
            <a:prstGeom prst="rect">
              <a:avLst/>
            </a:prstGeom>
            <a:noFill/>
          </p:spPr>
          <p:txBody>
            <a:bodyPr wrap="square" rtlCol="0">
              <a:noAutofit/>
            </a:bodyPr>
            <a:lstStyle/>
            <a:p>
              <a:pPr indent="0">
                <a:lnSpc>
                  <a:spcPct val="130000"/>
                </a:lnSpc>
                <a:buFont typeface="Wingdings" panose="05000000000000000000" charset="0"/>
                <a:buNone/>
              </a:pPr>
              <a:r>
                <a:rPr lang="en-US" altLang="zh-CN" sz="2000" b="1">
                  <a:solidFill>
                    <a:schemeClr val="tx1"/>
                  </a:solidFill>
                  <a:latin typeface="微软雅黑" panose="020B0503020204020204" pitchFamily="34" charset="-122"/>
                  <a:ea typeface="微软雅黑" panose="020B0503020204020204" pitchFamily="34" charset="-122"/>
                  <a:sym typeface="+mn-ea"/>
                </a:rPr>
                <a:t>Difference: </a:t>
              </a:r>
              <a:endParaRPr lang="en-US" altLang="zh-CN" sz="2000">
                <a:solidFill>
                  <a:schemeClr val="accent1"/>
                </a:solidFill>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charset="0"/>
                <a:buNone/>
              </a:pPr>
              <a:r>
                <a:rPr lang="en-US" altLang="zh-CN" sz="2000">
                  <a:solidFill>
                    <a:schemeClr val="accent1"/>
                  </a:solidFill>
                  <a:latin typeface="微软雅黑" panose="020B0503020204020204" pitchFamily="34" charset="-122"/>
                  <a:ea typeface="微软雅黑" panose="020B0503020204020204" pitchFamily="34" charset="-122"/>
                  <a:sym typeface="+mn-ea"/>
                </a:rPr>
                <a:t>1. the main effect of the group: </a:t>
              </a:r>
              <a:endParaRPr lang="en-US" altLang="zh-CN" sz="2000">
                <a:solidFill>
                  <a:schemeClr val="accent1"/>
                </a:solidFill>
                <a:latin typeface="微软雅黑" panose="020B0503020204020204" pitchFamily="34" charset="-122"/>
                <a:ea typeface="微软雅黑" panose="020B0503020204020204" pitchFamily="34" charset="-122"/>
              </a:endParaRPr>
            </a:p>
            <a:p>
              <a:pPr indent="0">
                <a:lnSpc>
                  <a:spcPct val="130000"/>
                </a:lnSpc>
                <a:buFont typeface="Wingdings" panose="05000000000000000000" charset="0"/>
                <a:buNone/>
              </a:pPr>
              <a:r>
                <a:rPr lang="en-US" altLang="zh-CN" sz="2000">
                  <a:solidFill>
                    <a:schemeClr val="accent1"/>
                  </a:solidFill>
                  <a:latin typeface="微软雅黑" panose="020B0503020204020204" pitchFamily="34" charset="-122"/>
                  <a:ea typeface="微软雅黑" panose="020B0503020204020204" pitchFamily="34" charset="-122"/>
                  <a:sym typeface="+mn-ea"/>
                </a:rPr>
                <a:t>in nogo-N2 amplitudes </a:t>
              </a:r>
              <a:r>
                <a:rPr lang="zh-CN" altLang="en-US" sz="2000">
                  <a:latin typeface="Arial" panose="020B0604020202090204" pitchFamily="34" charset="0"/>
                  <a:sym typeface="+mn-ea"/>
                </a:rPr>
                <a:t>×</a:t>
              </a:r>
              <a:endParaRPr lang="zh-CN" altLang="en-US" sz="2000">
                <a:solidFill>
                  <a:schemeClr val="accent1"/>
                </a:solidFill>
                <a:latin typeface="微软雅黑" panose="020B0503020204020204" pitchFamily="34" charset="-122"/>
                <a:ea typeface="微软雅黑" panose="020B0503020204020204" pitchFamily="34" charset="-122"/>
              </a:endParaRPr>
            </a:p>
            <a:p>
              <a:pPr indent="0">
                <a:lnSpc>
                  <a:spcPct val="130000"/>
                </a:lnSpc>
                <a:buFont typeface="Wingdings" panose="05000000000000000000" charset="0"/>
                <a:buNone/>
              </a:pPr>
              <a:r>
                <a:rPr lang="en-US" altLang="zh-CN" sz="2000">
                  <a:solidFill>
                    <a:schemeClr val="accent1"/>
                  </a:solidFill>
                  <a:latin typeface="微软雅黑" panose="020B0503020204020204" pitchFamily="34" charset="-122"/>
                  <a:ea typeface="微软雅黑" panose="020B0503020204020204" pitchFamily="34" charset="-122"/>
                  <a:sym typeface="+mn-ea"/>
                </a:rPr>
                <a:t>in nogo-P3 amplitudes </a:t>
              </a:r>
              <a:r>
                <a:rPr lang="en-US" altLang="zh-CN" sz="2000" dirty="0">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sz="2000">
                <a:solidFill>
                  <a:schemeClr val="accent1"/>
                </a:solidFill>
                <a:latin typeface="微软雅黑" panose="020B0503020204020204" pitchFamily="34" charset="-122"/>
                <a:ea typeface="微软雅黑" panose="020B0503020204020204" pitchFamily="34" charset="-122"/>
              </a:endParaRPr>
            </a:p>
            <a:p>
              <a:pPr indent="0">
                <a:lnSpc>
                  <a:spcPct val="130000"/>
                </a:lnSpc>
                <a:buFont typeface="Wingdings" panose="05000000000000000000" charset="0"/>
                <a:buNone/>
              </a:pP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pPr indent="0">
                <a:lnSpc>
                  <a:spcPct val="130000"/>
                </a:lnSpc>
                <a:buFont typeface="Wingdings" panose="05000000000000000000" charset="0"/>
                <a:buNone/>
              </a:pPr>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2. </a:t>
              </a:r>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the </a:t>
              </a:r>
              <a:r>
                <a:rPr lang="en-US" altLang="zh-CN" sz="2000">
                  <a:solidFill>
                    <a:srgbClr val="C00000"/>
                  </a:solidFill>
                  <a:latin typeface="微软雅黑" panose="020B0503020204020204" pitchFamily="34" charset="-122"/>
                  <a:ea typeface="微软雅黑" panose="020B0503020204020204" pitchFamily="34" charset="-122"/>
                </a:rPr>
                <a:t>valence × group</a:t>
              </a:r>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 interaction</a:t>
              </a:r>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000">
                <a:solidFill>
                  <a:schemeClr val="tx1">
                    <a:lumMod val="85000"/>
                    <a:lumOff val="15000"/>
                  </a:schemeClr>
                </a:solidFill>
                <a:latin typeface="微软雅黑" panose="020B0503020204020204" pitchFamily="34" charset="-122"/>
                <a:ea typeface="微软雅黑" panose="020B0503020204020204" pitchFamily="34" charset="-122"/>
              </a:endParaRPr>
            </a:p>
            <a:p>
              <a:pPr indent="0">
                <a:lnSpc>
                  <a:spcPct val="130000"/>
                </a:lnSpc>
                <a:buFont typeface="Wingdings" panose="05000000000000000000" charset="0"/>
                <a:buNone/>
              </a:pPr>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sym typeface="+mn-ea"/>
                </a:rPr>
                <a:t>in the </a:t>
              </a:r>
              <a:r>
                <a:rPr lang="en-US" altLang="zh-CN" sz="2000">
                  <a:solidFill>
                    <a:srgbClr val="C00000"/>
                  </a:solidFill>
                  <a:latin typeface="微软雅黑" panose="020B0503020204020204" pitchFamily="34" charset="-122"/>
                  <a:ea typeface="微软雅黑" panose="020B0503020204020204" pitchFamily="34" charset="-122"/>
                  <a:sym typeface="+mn-ea"/>
                </a:rPr>
                <a:t>behavioral results </a:t>
              </a:r>
              <a:r>
                <a:rPr lang="zh-CN" altLang="en-US" sz="2000">
                  <a:solidFill>
                    <a:srgbClr val="C00000"/>
                  </a:solidFill>
                  <a:latin typeface="微软雅黑" panose="020B0503020204020204" pitchFamily="34" charset="-122"/>
                  <a:ea typeface="微软雅黑" panose="020B0503020204020204" pitchFamily="34" charset="-122"/>
                  <a:sym typeface="+mn-ea"/>
                </a:rPr>
                <a:t>：</a:t>
              </a:r>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sym typeface="+mn-ea"/>
                </a:rPr>
                <a:t>in the </a:t>
              </a:r>
              <a:r>
                <a:rPr lang="en-US" altLang="zh-CN" sz="2000">
                  <a:solidFill>
                    <a:srgbClr val="C00000"/>
                  </a:solidFill>
                  <a:latin typeface="微软雅黑" panose="020B0503020204020204" pitchFamily="34" charset="-122"/>
                  <a:ea typeface="微软雅黑" panose="020B0503020204020204" pitchFamily="34" charset="-122"/>
                  <a:sym typeface="+mn-ea"/>
                </a:rPr>
                <a:t>task-related condition</a:t>
              </a:r>
              <a:r>
                <a:rPr lang="en-US" altLang="zh-CN" sz="2000" dirty="0">
                  <a:solidFill>
                    <a:schemeClr val="tx1"/>
                  </a:solidFill>
                  <a:latin typeface="Arial" panose="020B0604020202090204" pitchFamily="34" charset="0"/>
                  <a:ea typeface="微软雅黑" panose="020B0503020204020204" pitchFamily="34" charset="-122"/>
                  <a:cs typeface="Arial" panose="020B0604020202090204" pitchFamily="34" charset="0"/>
                  <a:sym typeface="+mn-ea"/>
                </a:rPr>
                <a:t>√</a:t>
              </a:r>
              <a:endParaRPr lang="en-US" altLang="zh-CN" sz="2000">
                <a:solidFill>
                  <a:schemeClr val="tx1"/>
                </a:solidFill>
                <a:latin typeface="微软雅黑" panose="020B0503020204020204" pitchFamily="34" charset="-122"/>
                <a:ea typeface="微软雅黑" panose="020B0503020204020204" pitchFamily="34" charset="-122"/>
              </a:endParaRPr>
            </a:p>
            <a:p>
              <a:pPr indent="0">
                <a:lnSpc>
                  <a:spcPct val="130000"/>
                </a:lnSpc>
                <a:buFont typeface="Wingdings" panose="05000000000000000000" charset="0"/>
                <a:buNone/>
              </a:pPr>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in the </a:t>
              </a:r>
              <a:r>
                <a:rPr lang="en-US" altLang="zh-CN" sz="2000">
                  <a:solidFill>
                    <a:srgbClr val="C00000"/>
                  </a:solidFill>
                  <a:latin typeface="微软雅黑" panose="020B0503020204020204" pitchFamily="34" charset="-122"/>
                  <a:ea typeface="微软雅黑" panose="020B0503020204020204" pitchFamily="34" charset="-122"/>
                </a:rPr>
                <a:t>ERP results </a:t>
              </a:r>
              <a:r>
                <a:rPr lang="zh-CN" altLang="en-US" sz="2000">
                  <a:solidFill>
                    <a:srgbClr val="C00000"/>
                  </a:solidFill>
                  <a:latin typeface="微软雅黑" panose="020B0503020204020204" pitchFamily="34" charset="-122"/>
                  <a:ea typeface="微软雅黑" panose="020B0503020204020204" pitchFamily="34" charset="-122"/>
                </a:rPr>
                <a:t>：</a:t>
              </a:r>
              <a:r>
                <a:rPr lang="en-US" altLang="zh-CN" sz="2000">
                  <a:solidFill>
                    <a:schemeClr val="tx1">
                      <a:lumMod val="85000"/>
                      <a:lumOff val="15000"/>
                    </a:schemeClr>
                  </a:solidFill>
                  <a:latin typeface="微软雅黑" panose="020B0503020204020204" pitchFamily="34" charset="-122"/>
                  <a:ea typeface="微软雅黑" panose="020B0503020204020204" pitchFamily="34" charset="-122"/>
                </a:rPr>
                <a:t>more significant tendency</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charset="0"/>
                <a:buNone/>
              </a:pPr>
              <a:endParaRPr lang="zh-CN" altLang="en-US" sz="2000">
                <a:latin typeface="Arial" panose="020B0604020202090204" pitchFamily="34" charset="0"/>
                <a:sym typeface="+mn-ea"/>
              </a:endParaRPr>
            </a:p>
            <a:p>
              <a:pPr indent="0">
                <a:lnSpc>
                  <a:spcPct val="130000"/>
                </a:lnSpc>
                <a:buFont typeface="Wingdings" panose="05000000000000000000" charset="0"/>
                <a:buNone/>
              </a:pPr>
              <a:endParaRPr lang="zh-CN" altLang="en-US" sz="2000">
                <a:latin typeface="Arial" panose="020B0604020202090204" pitchFamily="34" charset="0"/>
                <a:sym typeface="+mn-ea"/>
              </a:endParaRPr>
            </a:p>
            <a:p>
              <a:pPr indent="0">
                <a:lnSpc>
                  <a:spcPct val="130000"/>
                </a:lnSpc>
                <a:buFont typeface="Wingdings" panose="05000000000000000000" charset="0"/>
                <a:buNone/>
              </a:pP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稻壳儿春秋广告/盗版必究        原创来源：http://chn.docer.com/works?userid=199329941#!/work_time"/>
            <p:cNvSpPr txBox="1"/>
            <p:nvPr/>
          </p:nvSpPr>
          <p:spPr>
            <a:xfrm flipH="1">
              <a:off x="1567099" y="2405010"/>
              <a:ext cx="1859280" cy="398780"/>
            </a:xfrm>
            <a:prstGeom prst="rect">
              <a:avLst/>
            </a:prstGeom>
            <a:noFill/>
          </p:spPr>
          <p:txBody>
            <a:bodyPr wrap="square" rtlCol="0">
              <a:spAutoFit/>
            </a:bodyPr>
            <a:lstStyle/>
            <a:p>
              <a:r>
                <a:rPr lang="en-US" altLang="zh-CN" sz="2000" dirty="0">
                  <a:solidFill>
                    <a:schemeClr val="bg1">
                      <a:lumMod val="95000"/>
                    </a:schemeClr>
                  </a:solidFill>
                  <a:latin typeface="微软雅黑" panose="020B0503020204020204" pitchFamily="34" charset="-122"/>
                  <a:ea typeface="微软雅黑" panose="020B0503020204020204" pitchFamily="34" charset="-122"/>
                </a:rPr>
                <a:t>This study</a:t>
              </a:r>
              <a:endParaRPr lang="en-US" altLang="zh-CN" sz="20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6" name="稻壳儿春秋广告/盗版必究        原创来源：http://chn.docer.com/works?userid=199329941#!/work_time"/>
          <p:cNvSpPr txBox="1"/>
          <p:nvPr/>
        </p:nvSpPr>
        <p:spPr>
          <a:xfrm>
            <a:off x="330200" y="392430"/>
            <a:ext cx="2116455" cy="460375"/>
          </a:xfrm>
          <a:prstGeom prst="rect">
            <a:avLst/>
          </a:prstGeom>
          <a:noFill/>
        </p:spPr>
        <p:txBody>
          <a:bodyPr wrap="square" rtlCol="0">
            <a:spAutoFit/>
          </a:bodyPr>
          <a:lstStyle/>
          <a:p>
            <a:pPr algn="l"/>
            <a:r>
              <a:rPr lang="en-US" altLang="zh-CN" sz="2400" b="1" dirty="0">
                <a:solidFill>
                  <a:srgbClr val="005CA2"/>
                </a:solidFill>
                <a:latin typeface="微软雅黑" panose="020B0503020204020204" pitchFamily="34" charset="-122"/>
                <a:ea typeface="微软雅黑" panose="020B0503020204020204" pitchFamily="34" charset="-122"/>
                <a:sym typeface="+mn-ea"/>
              </a:rPr>
              <a:t>4. Discussion</a:t>
            </a:r>
            <a:endParaRPr lang="zh-CN" altLang="en-US" sz="2400" b="1" dirty="0">
              <a:solidFill>
                <a:srgbClr val="005CA2"/>
              </a:solidFill>
              <a:latin typeface="微软雅黑" panose="020B0503020204020204" pitchFamily="34" charset="-122"/>
              <a:ea typeface="微软雅黑" panose="020B0503020204020204" pitchFamily="34" charset="-122"/>
            </a:endParaRPr>
          </a:p>
        </p:txBody>
      </p:sp>
      <p:sp>
        <p:nvSpPr>
          <p:cNvPr id="7" name="稻壳儿春秋广告/盗版必究        原创来源：http://chn.docer.com/works?userid=199329941#!/work_time"/>
          <p:cNvSpPr txBox="1"/>
          <p:nvPr/>
        </p:nvSpPr>
        <p:spPr>
          <a:xfrm>
            <a:off x="329938" y="746529"/>
            <a:ext cx="6711315" cy="398780"/>
          </a:xfrm>
          <a:prstGeom prst="rect">
            <a:avLst/>
          </a:prstGeom>
          <a:noFill/>
        </p:spPr>
        <p:txBody>
          <a:bodyPr wrap="none" rtlCol="0">
            <a:spAutoFit/>
          </a:bodyPr>
          <a:p>
            <a:pPr algn="l"/>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4.2. Emotional Valence and Response Inhibition in GD</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a:spLocks noEditPoints="1"/>
          </p:cNvSpPr>
          <p:nvPr/>
        </p:nvSpPr>
        <p:spPr bwMode="auto">
          <a:xfrm>
            <a:off x="1025853" y="1820389"/>
            <a:ext cx="424637" cy="424637"/>
          </a:xfrm>
          <a:custGeom>
            <a:avLst/>
            <a:gdLst>
              <a:gd name="T0" fmla="*/ 32 w 280"/>
              <a:gd name="T1" fmla="*/ 178 h 280"/>
              <a:gd name="T2" fmla="*/ 243 w 280"/>
              <a:gd name="T3" fmla="*/ 178 h 280"/>
              <a:gd name="T4" fmla="*/ 243 w 280"/>
              <a:gd name="T5" fmla="*/ 37 h 280"/>
              <a:gd name="T6" fmla="*/ 32 w 280"/>
              <a:gd name="T7" fmla="*/ 37 h 280"/>
              <a:gd name="T8" fmla="*/ 32 w 280"/>
              <a:gd name="T9" fmla="*/ 178 h 280"/>
              <a:gd name="T10" fmla="*/ 280 w 280"/>
              <a:gd name="T11" fmla="*/ 210 h 280"/>
              <a:gd name="T12" fmla="*/ 280 w 280"/>
              <a:gd name="T13" fmla="*/ 0 h 280"/>
              <a:gd name="T14" fmla="*/ 0 w 280"/>
              <a:gd name="T15" fmla="*/ 0 h 280"/>
              <a:gd name="T16" fmla="*/ 0 w 280"/>
              <a:gd name="T17" fmla="*/ 210 h 280"/>
              <a:gd name="T18" fmla="*/ 121 w 280"/>
              <a:gd name="T19" fmla="*/ 210 h 280"/>
              <a:gd name="T20" fmla="*/ 121 w 280"/>
              <a:gd name="T21" fmla="*/ 246 h 280"/>
              <a:gd name="T22" fmla="*/ 70 w 280"/>
              <a:gd name="T23" fmla="*/ 263 h 280"/>
              <a:gd name="T24" fmla="*/ 70 w 280"/>
              <a:gd name="T25" fmla="*/ 280 h 280"/>
              <a:gd name="T26" fmla="*/ 210 w 280"/>
              <a:gd name="T27" fmla="*/ 280 h 280"/>
              <a:gd name="T28" fmla="*/ 210 w 280"/>
              <a:gd name="T29" fmla="*/ 263 h 280"/>
              <a:gd name="T30" fmla="*/ 159 w 280"/>
              <a:gd name="T31" fmla="*/ 246 h 280"/>
              <a:gd name="T32" fmla="*/ 159 w 280"/>
              <a:gd name="T33" fmla="*/ 210 h 280"/>
              <a:gd name="T34" fmla="*/ 280 w 280"/>
              <a:gd name="T35" fmla="*/ 210 h 280"/>
              <a:gd name="T36" fmla="*/ 18 w 280"/>
              <a:gd name="T37" fmla="*/ 192 h 280"/>
              <a:gd name="T38" fmla="*/ 18 w 280"/>
              <a:gd name="T39" fmla="*/ 19 h 280"/>
              <a:gd name="T40" fmla="*/ 262 w 280"/>
              <a:gd name="T41" fmla="*/ 19 h 280"/>
              <a:gd name="T42" fmla="*/ 262 w 280"/>
              <a:gd name="T43" fmla="*/ 192 h 280"/>
              <a:gd name="T44" fmla="*/ 18 w 280"/>
              <a:gd name="T45" fmla="*/ 1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0" h="280">
                <a:moveTo>
                  <a:pt x="32" y="178"/>
                </a:moveTo>
                <a:cubicBezTo>
                  <a:pt x="243" y="178"/>
                  <a:pt x="243" y="178"/>
                  <a:pt x="243" y="178"/>
                </a:cubicBezTo>
                <a:cubicBezTo>
                  <a:pt x="243" y="37"/>
                  <a:pt x="243" y="37"/>
                  <a:pt x="243" y="37"/>
                </a:cubicBezTo>
                <a:cubicBezTo>
                  <a:pt x="32" y="37"/>
                  <a:pt x="32" y="37"/>
                  <a:pt x="32" y="37"/>
                </a:cubicBezTo>
                <a:lnTo>
                  <a:pt x="32" y="178"/>
                </a:lnTo>
                <a:close/>
                <a:moveTo>
                  <a:pt x="280" y="210"/>
                </a:moveTo>
                <a:cubicBezTo>
                  <a:pt x="280" y="0"/>
                  <a:pt x="280" y="0"/>
                  <a:pt x="280" y="0"/>
                </a:cubicBezTo>
                <a:cubicBezTo>
                  <a:pt x="0" y="0"/>
                  <a:pt x="0" y="0"/>
                  <a:pt x="0" y="0"/>
                </a:cubicBezTo>
                <a:cubicBezTo>
                  <a:pt x="0" y="210"/>
                  <a:pt x="0" y="210"/>
                  <a:pt x="0" y="210"/>
                </a:cubicBezTo>
                <a:cubicBezTo>
                  <a:pt x="121" y="210"/>
                  <a:pt x="121" y="210"/>
                  <a:pt x="121" y="210"/>
                </a:cubicBezTo>
                <a:cubicBezTo>
                  <a:pt x="121" y="246"/>
                  <a:pt x="121" y="246"/>
                  <a:pt x="121" y="246"/>
                </a:cubicBezTo>
                <a:cubicBezTo>
                  <a:pt x="103" y="249"/>
                  <a:pt x="86" y="254"/>
                  <a:pt x="70" y="263"/>
                </a:cubicBezTo>
                <a:cubicBezTo>
                  <a:pt x="70" y="280"/>
                  <a:pt x="70" y="280"/>
                  <a:pt x="70" y="280"/>
                </a:cubicBezTo>
                <a:cubicBezTo>
                  <a:pt x="210" y="280"/>
                  <a:pt x="210" y="280"/>
                  <a:pt x="210" y="280"/>
                </a:cubicBezTo>
                <a:cubicBezTo>
                  <a:pt x="210" y="263"/>
                  <a:pt x="210" y="263"/>
                  <a:pt x="210" y="263"/>
                </a:cubicBezTo>
                <a:cubicBezTo>
                  <a:pt x="194" y="254"/>
                  <a:pt x="177" y="249"/>
                  <a:pt x="159" y="246"/>
                </a:cubicBezTo>
                <a:cubicBezTo>
                  <a:pt x="159" y="210"/>
                  <a:pt x="159" y="210"/>
                  <a:pt x="159" y="210"/>
                </a:cubicBezTo>
                <a:lnTo>
                  <a:pt x="280" y="210"/>
                </a:lnTo>
                <a:close/>
                <a:moveTo>
                  <a:pt x="18" y="192"/>
                </a:moveTo>
                <a:cubicBezTo>
                  <a:pt x="18" y="19"/>
                  <a:pt x="18" y="19"/>
                  <a:pt x="18" y="19"/>
                </a:cubicBezTo>
                <a:cubicBezTo>
                  <a:pt x="262" y="19"/>
                  <a:pt x="262" y="19"/>
                  <a:pt x="262" y="19"/>
                </a:cubicBezTo>
                <a:cubicBezTo>
                  <a:pt x="262" y="192"/>
                  <a:pt x="262" y="192"/>
                  <a:pt x="262" y="192"/>
                </a:cubicBezTo>
                <a:lnTo>
                  <a:pt x="18" y="192"/>
                </a:lnTo>
                <a:close/>
              </a:path>
            </a:pathLst>
          </a:custGeom>
          <a:solidFill>
            <a:schemeClr val="bg1">
              <a:lumMod val="95000"/>
            </a:schemeClr>
          </a:solidFill>
          <a:ln>
            <a:noFill/>
          </a:ln>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endParaRPr>
          </a:p>
        </p:txBody>
      </p:sp>
      <p:sp>
        <p:nvSpPr>
          <p:cNvPr id="3" name="文本框 2"/>
          <p:cNvSpPr txBox="1"/>
          <p:nvPr/>
        </p:nvSpPr>
        <p:spPr>
          <a:xfrm>
            <a:off x="1026160" y="2844800"/>
            <a:ext cx="2692400" cy="2505710"/>
          </a:xfrm>
          <a:prstGeom prst="rect">
            <a:avLst/>
          </a:prstGeom>
          <a:solidFill>
            <a:schemeClr val="accent1">
              <a:lumMod val="20000"/>
              <a:lumOff val="80000"/>
            </a:schemeClr>
          </a:solidFill>
        </p:spPr>
        <p:txBody>
          <a:bodyPr wrap="square" rtlCol="0">
            <a:noAutofit/>
          </a:bodyPr>
          <a:p>
            <a:r>
              <a:rPr lang="en-US" altLang="zh-CN" sz="2000">
                <a:latin typeface="Times New Roman Regular" panose="02020603050405020304" charset="0"/>
                <a:cs typeface="Times New Roman Regular" panose="02020603050405020304" charset="0"/>
              </a:rPr>
              <a:t>The </a:t>
            </a:r>
            <a:r>
              <a:rPr lang="en-US" altLang="zh-CN" sz="2000">
                <a:solidFill>
                  <a:srgbClr val="C00000"/>
                </a:solidFill>
                <a:latin typeface="Times New Roman Regular" panose="02020603050405020304" charset="0"/>
                <a:cs typeface="Times New Roman Regular" panose="02020603050405020304" charset="0"/>
              </a:rPr>
              <a:t>valence of faces</a:t>
            </a:r>
            <a:r>
              <a:rPr lang="en-US" altLang="zh-CN" sz="2000">
                <a:latin typeface="Times New Roman Regular" panose="02020603050405020304" charset="0"/>
                <a:cs typeface="Times New Roman Regular" panose="02020603050405020304" charset="0"/>
              </a:rPr>
              <a:t> relies more on </a:t>
            </a:r>
            <a:r>
              <a:rPr lang="en-US" altLang="zh-CN" sz="2000">
                <a:solidFill>
                  <a:srgbClr val="C00000"/>
                </a:solidFill>
                <a:latin typeface="Times New Roman Regular" panose="02020603050405020304" charset="0"/>
                <a:cs typeface="Times New Roman Regular" panose="02020603050405020304" charset="0"/>
              </a:rPr>
              <a:t>visual perception</a:t>
            </a:r>
            <a:r>
              <a:rPr lang="en-US" altLang="zh-CN" sz="2000">
                <a:latin typeface="Times New Roman Regular" panose="02020603050405020304" charset="0"/>
                <a:cs typeface="Times New Roman Regular" panose="02020603050405020304" charset="0"/>
              </a:rPr>
              <a:t> which requires </a:t>
            </a:r>
            <a:r>
              <a:rPr lang="en-US" altLang="zh-CN" sz="2000">
                <a:solidFill>
                  <a:srgbClr val="C00000"/>
                </a:solidFill>
                <a:latin typeface="Times New Roman Regular" panose="02020603050405020304" charset="0"/>
                <a:cs typeface="Times New Roman Regular" panose="02020603050405020304" charset="0"/>
              </a:rPr>
              <a:t>conscious intervention</a:t>
            </a:r>
            <a:r>
              <a:rPr lang="en-US" altLang="zh-CN" sz="2000">
                <a:latin typeface="Times New Roman Regular" panose="02020603050405020304" charset="0"/>
                <a:cs typeface="Times New Roman Regular" panose="02020603050405020304" charset="0"/>
              </a:rPr>
              <a:t>, while valence in the</a:t>
            </a:r>
            <a:r>
              <a:rPr lang="en-US" altLang="zh-CN" sz="2000">
                <a:solidFill>
                  <a:srgbClr val="C00000"/>
                </a:solidFill>
                <a:latin typeface="Times New Roman Regular" panose="02020603050405020304" charset="0"/>
                <a:cs typeface="Times New Roman Regular" panose="02020603050405020304" charset="0"/>
              </a:rPr>
              <a:t> task-unrelated </a:t>
            </a:r>
            <a:r>
              <a:rPr lang="en-US" altLang="zh-CN" sz="2000">
                <a:latin typeface="Times New Roman Regular" panose="02020603050405020304" charset="0"/>
                <a:cs typeface="Times New Roman Regular" panose="02020603050405020304" charset="0"/>
              </a:rPr>
              <a:t>condition may </a:t>
            </a:r>
            <a:r>
              <a:rPr lang="en-US" altLang="zh-CN" sz="2000">
                <a:solidFill>
                  <a:srgbClr val="C00000"/>
                </a:solidFill>
                <a:latin typeface="Times New Roman Regular" panose="02020603050405020304" charset="0"/>
                <a:cs typeface="Times New Roman Regular" panose="02020603050405020304" charset="0"/>
              </a:rPr>
              <a:t>not fully show</a:t>
            </a:r>
            <a:r>
              <a:rPr lang="en-US" altLang="zh-CN" sz="2000">
                <a:latin typeface="Times New Roman Regular" panose="02020603050405020304" charset="0"/>
                <a:cs typeface="Times New Roman Regular" panose="02020603050405020304" charset="0"/>
              </a:rPr>
              <a:t> its effect. </a:t>
            </a:r>
            <a:endParaRPr lang="en-US" altLang="zh-CN" sz="2000">
              <a:latin typeface="Times New Roman Regular" panose="02020603050405020304" charset="0"/>
              <a:cs typeface="Times New Roman Regular" panose="0202060305040502030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稻壳儿春秋广告/盗版必究        原创来源：http://chn.docer.com/works?userid=199329941#!/work_time"/>
          <p:cNvSpPr>
            <a:spLocks noEditPoints="1"/>
          </p:cNvSpPr>
          <p:nvPr/>
        </p:nvSpPr>
        <p:spPr bwMode="auto">
          <a:xfrm>
            <a:off x="5497740" y="792696"/>
            <a:ext cx="1196513" cy="1197317"/>
          </a:xfrm>
          <a:custGeom>
            <a:avLst/>
            <a:gdLst>
              <a:gd name="T0" fmla="*/ 279 w 300"/>
              <a:gd name="T1" fmla="*/ 194 h 291"/>
              <a:gd name="T2" fmla="*/ 271 w 300"/>
              <a:gd name="T3" fmla="*/ 190 h 291"/>
              <a:gd name="T4" fmla="*/ 154 w 300"/>
              <a:gd name="T5" fmla="*/ 237 h 291"/>
              <a:gd name="T6" fmla="*/ 151 w 300"/>
              <a:gd name="T7" fmla="*/ 237 h 291"/>
              <a:gd name="T8" fmla="*/ 32 w 300"/>
              <a:gd name="T9" fmla="*/ 189 h 291"/>
              <a:gd name="T10" fmla="*/ 25 w 300"/>
              <a:gd name="T11" fmla="*/ 193 h 291"/>
              <a:gd name="T12" fmla="*/ 15 w 300"/>
              <a:gd name="T13" fmla="*/ 206 h 291"/>
              <a:gd name="T14" fmla="*/ 16 w 300"/>
              <a:gd name="T15" fmla="*/ 210 h 291"/>
              <a:gd name="T16" fmla="*/ 152 w 300"/>
              <a:gd name="T17" fmla="*/ 263 h 291"/>
              <a:gd name="T18" fmla="*/ 152 w 300"/>
              <a:gd name="T19" fmla="*/ 263 h 291"/>
              <a:gd name="T20" fmla="*/ 152 w 300"/>
              <a:gd name="T21" fmla="*/ 263 h 291"/>
              <a:gd name="T22" fmla="*/ 152 w 300"/>
              <a:gd name="T23" fmla="*/ 263 h 291"/>
              <a:gd name="T24" fmla="*/ 152 w 300"/>
              <a:gd name="T25" fmla="*/ 263 h 291"/>
              <a:gd name="T26" fmla="*/ 152 w 300"/>
              <a:gd name="T27" fmla="*/ 263 h 291"/>
              <a:gd name="T28" fmla="*/ 288 w 300"/>
              <a:gd name="T29" fmla="*/ 210 h 291"/>
              <a:gd name="T30" fmla="*/ 289 w 300"/>
              <a:gd name="T31" fmla="*/ 205 h 291"/>
              <a:gd name="T32" fmla="*/ 279 w 300"/>
              <a:gd name="T33" fmla="*/ 194 h 291"/>
              <a:gd name="T34" fmla="*/ 12 w 300"/>
              <a:gd name="T35" fmla="*/ 53 h 291"/>
              <a:gd name="T36" fmla="*/ 65 w 300"/>
              <a:gd name="T37" fmla="*/ 71 h 291"/>
              <a:gd name="T38" fmla="*/ 68 w 300"/>
              <a:gd name="T39" fmla="*/ 77 h 291"/>
              <a:gd name="T40" fmla="*/ 49 w 300"/>
              <a:gd name="T41" fmla="*/ 130 h 291"/>
              <a:gd name="T42" fmla="*/ 54 w 300"/>
              <a:gd name="T43" fmla="*/ 144 h 291"/>
              <a:gd name="T44" fmla="*/ 140 w 300"/>
              <a:gd name="T45" fmla="*/ 190 h 291"/>
              <a:gd name="T46" fmla="*/ 158 w 300"/>
              <a:gd name="T47" fmla="*/ 190 h 291"/>
              <a:gd name="T48" fmla="*/ 243 w 300"/>
              <a:gd name="T49" fmla="*/ 144 h 291"/>
              <a:gd name="T50" fmla="*/ 249 w 300"/>
              <a:gd name="T51" fmla="*/ 131 h 291"/>
              <a:gd name="T52" fmla="*/ 232 w 300"/>
              <a:gd name="T53" fmla="*/ 77 h 291"/>
              <a:gd name="T54" fmla="*/ 236 w 300"/>
              <a:gd name="T55" fmla="*/ 71 h 291"/>
              <a:gd name="T56" fmla="*/ 262 w 300"/>
              <a:gd name="T57" fmla="*/ 63 h 291"/>
              <a:gd name="T58" fmla="*/ 262 w 300"/>
              <a:gd name="T59" fmla="*/ 99 h 291"/>
              <a:gd name="T60" fmla="*/ 259 w 300"/>
              <a:gd name="T61" fmla="*/ 102 h 291"/>
              <a:gd name="T62" fmla="*/ 255 w 300"/>
              <a:gd name="T63" fmla="*/ 109 h 291"/>
              <a:gd name="T64" fmla="*/ 265 w 300"/>
              <a:gd name="T65" fmla="*/ 119 h 291"/>
              <a:gd name="T66" fmla="*/ 275 w 300"/>
              <a:gd name="T67" fmla="*/ 109 h 291"/>
              <a:gd name="T68" fmla="*/ 272 w 300"/>
              <a:gd name="T69" fmla="*/ 103 h 291"/>
              <a:gd name="T70" fmla="*/ 271 w 300"/>
              <a:gd name="T71" fmla="*/ 99 h 291"/>
              <a:gd name="T72" fmla="*/ 271 w 300"/>
              <a:gd name="T73" fmla="*/ 59 h 291"/>
              <a:gd name="T74" fmla="*/ 287 w 300"/>
              <a:gd name="T75" fmla="*/ 53 h 291"/>
              <a:gd name="T76" fmla="*/ 286 w 300"/>
              <a:gd name="T77" fmla="*/ 47 h 291"/>
              <a:gd name="T78" fmla="*/ 158 w 300"/>
              <a:gd name="T79" fmla="*/ 2 h 291"/>
              <a:gd name="T80" fmla="*/ 140 w 300"/>
              <a:gd name="T81" fmla="*/ 2 h 291"/>
              <a:gd name="T82" fmla="*/ 12 w 300"/>
              <a:gd name="T83" fmla="*/ 47 h 291"/>
              <a:gd name="T84" fmla="*/ 12 w 300"/>
              <a:gd name="T85" fmla="*/ 53 h 291"/>
              <a:gd name="T86" fmla="*/ 299 w 300"/>
              <a:gd name="T87" fmla="*/ 230 h 291"/>
              <a:gd name="T88" fmla="*/ 294 w 300"/>
              <a:gd name="T89" fmla="*/ 226 h 291"/>
              <a:gd name="T90" fmla="*/ 151 w 300"/>
              <a:gd name="T91" fmla="*/ 278 h 291"/>
              <a:gd name="T92" fmla="*/ 147 w 300"/>
              <a:gd name="T93" fmla="*/ 278 h 291"/>
              <a:gd name="T94" fmla="*/ 6 w 300"/>
              <a:gd name="T95" fmla="*/ 226 h 291"/>
              <a:gd name="T96" fmla="*/ 0 w 300"/>
              <a:gd name="T97" fmla="*/ 230 h 291"/>
              <a:gd name="T98" fmla="*/ 3 w 300"/>
              <a:gd name="T99" fmla="*/ 237 h 291"/>
              <a:gd name="T100" fmla="*/ 148 w 300"/>
              <a:gd name="T101" fmla="*/ 291 h 291"/>
              <a:gd name="T102" fmla="*/ 149 w 300"/>
              <a:gd name="T103" fmla="*/ 291 h 291"/>
              <a:gd name="T104" fmla="*/ 150 w 300"/>
              <a:gd name="T105" fmla="*/ 291 h 291"/>
              <a:gd name="T106" fmla="*/ 296 w 300"/>
              <a:gd name="T107" fmla="*/ 237 h 291"/>
              <a:gd name="T108" fmla="*/ 299 w 300"/>
              <a:gd name="T109" fmla="*/ 23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291">
                <a:moveTo>
                  <a:pt x="279" y="194"/>
                </a:moveTo>
                <a:cubicBezTo>
                  <a:pt x="277" y="192"/>
                  <a:pt x="274" y="190"/>
                  <a:pt x="271" y="190"/>
                </a:cubicBezTo>
                <a:cubicBezTo>
                  <a:pt x="251" y="187"/>
                  <a:pt x="195" y="189"/>
                  <a:pt x="154" y="237"/>
                </a:cubicBezTo>
                <a:cubicBezTo>
                  <a:pt x="153" y="237"/>
                  <a:pt x="152" y="237"/>
                  <a:pt x="151" y="237"/>
                </a:cubicBezTo>
                <a:cubicBezTo>
                  <a:pt x="116" y="192"/>
                  <a:pt x="59" y="186"/>
                  <a:pt x="32" y="189"/>
                </a:cubicBezTo>
                <a:cubicBezTo>
                  <a:pt x="29" y="189"/>
                  <a:pt x="26" y="191"/>
                  <a:pt x="25" y="193"/>
                </a:cubicBezTo>
                <a:cubicBezTo>
                  <a:pt x="21" y="199"/>
                  <a:pt x="18" y="203"/>
                  <a:pt x="15" y="206"/>
                </a:cubicBezTo>
                <a:cubicBezTo>
                  <a:pt x="14" y="207"/>
                  <a:pt x="14" y="210"/>
                  <a:pt x="16" y="210"/>
                </a:cubicBezTo>
                <a:cubicBezTo>
                  <a:pt x="152" y="263"/>
                  <a:pt x="152" y="263"/>
                  <a:pt x="152" y="263"/>
                </a:cubicBezTo>
                <a:cubicBezTo>
                  <a:pt x="152" y="263"/>
                  <a:pt x="152" y="263"/>
                  <a:pt x="152" y="263"/>
                </a:cubicBezTo>
                <a:cubicBezTo>
                  <a:pt x="152" y="263"/>
                  <a:pt x="152" y="263"/>
                  <a:pt x="152" y="263"/>
                </a:cubicBezTo>
                <a:cubicBezTo>
                  <a:pt x="152" y="263"/>
                  <a:pt x="152" y="263"/>
                  <a:pt x="152" y="263"/>
                </a:cubicBezTo>
                <a:cubicBezTo>
                  <a:pt x="152" y="263"/>
                  <a:pt x="152" y="263"/>
                  <a:pt x="152" y="263"/>
                </a:cubicBezTo>
                <a:cubicBezTo>
                  <a:pt x="152" y="263"/>
                  <a:pt x="152" y="263"/>
                  <a:pt x="152" y="263"/>
                </a:cubicBezTo>
                <a:cubicBezTo>
                  <a:pt x="288" y="210"/>
                  <a:pt x="288" y="210"/>
                  <a:pt x="288" y="210"/>
                </a:cubicBezTo>
                <a:cubicBezTo>
                  <a:pt x="290" y="210"/>
                  <a:pt x="290" y="207"/>
                  <a:pt x="289" y="205"/>
                </a:cubicBezTo>
                <a:cubicBezTo>
                  <a:pt x="286" y="203"/>
                  <a:pt x="282" y="199"/>
                  <a:pt x="279" y="194"/>
                </a:cubicBezTo>
                <a:close/>
                <a:moveTo>
                  <a:pt x="12" y="53"/>
                </a:moveTo>
                <a:cubicBezTo>
                  <a:pt x="65" y="71"/>
                  <a:pt x="65" y="71"/>
                  <a:pt x="65" y="71"/>
                </a:cubicBezTo>
                <a:cubicBezTo>
                  <a:pt x="68" y="72"/>
                  <a:pt x="69" y="75"/>
                  <a:pt x="68" y="77"/>
                </a:cubicBezTo>
                <a:cubicBezTo>
                  <a:pt x="49" y="130"/>
                  <a:pt x="49" y="130"/>
                  <a:pt x="49" y="130"/>
                </a:cubicBezTo>
                <a:cubicBezTo>
                  <a:pt x="47" y="136"/>
                  <a:pt x="49" y="142"/>
                  <a:pt x="54" y="144"/>
                </a:cubicBezTo>
                <a:cubicBezTo>
                  <a:pt x="140" y="190"/>
                  <a:pt x="140" y="190"/>
                  <a:pt x="140" y="190"/>
                </a:cubicBezTo>
                <a:cubicBezTo>
                  <a:pt x="146" y="193"/>
                  <a:pt x="152" y="193"/>
                  <a:pt x="158" y="190"/>
                </a:cubicBezTo>
                <a:cubicBezTo>
                  <a:pt x="243" y="144"/>
                  <a:pt x="243" y="144"/>
                  <a:pt x="243" y="144"/>
                </a:cubicBezTo>
                <a:cubicBezTo>
                  <a:pt x="248" y="142"/>
                  <a:pt x="251" y="136"/>
                  <a:pt x="249" y="131"/>
                </a:cubicBezTo>
                <a:cubicBezTo>
                  <a:pt x="232" y="77"/>
                  <a:pt x="232" y="77"/>
                  <a:pt x="232" y="77"/>
                </a:cubicBezTo>
                <a:cubicBezTo>
                  <a:pt x="231" y="74"/>
                  <a:pt x="233" y="72"/>
                  <a:pt x="236" y="71"/>
                </a:cubicBezTo>
                <a:cubicBezTo>
                  <a:pt x="262" y="63"/>
                  <a:pt x="262" y="63"/>
                  <a:pt x="262" y="63"/>
                </a:cubicBezTo>
                <a:cubicBezTo>
                  <a:pt x="262" y="99"/>
                  <a:pt x="262" y="99"/>
                  <a:pt x="262" y="99"/>
                </a:cubicBezTo>
                <a:cubicBezTo>
                  <a:pt x="262" y="100"/>
                  <a:pt x="260" y="101"/>
                  <a:pt x="259" y="102"/>
                </a:cubicBezTo>
                <a:cubicBezTo>
                  <a:pt x="257" y="104"/>
                  <a:pt x="255" y="107"/>
                  <a:pt x="255" y="109"/>
                </a:cubicBezTo>
                <a:cubicBezTo>
                  <a:pt x="255" y="115"/>
                  <a:pt x="259" y="119"/>
                  <a:pt x="265" y="119"/>
                </a:cubicBezTo>
                <a:cubicBezTo>
                  <a:pt x="270" y="119"/>
                  <a:pt x="275" y="115"/>
                  <a:pt x="275" y="109"/>
                </a:cubicBezTo>
                <a:cubicBezTo>
                  <a:pt x="275" y="107"/>
                  <a:pt x="274" y="104"/>
                  <a:pt x="272" y="103"/>
                </a:cubicBezTo>
                <a:cubicBezTo>
                  <a:pt x="271" y="101"/>
                  <a:pt x="271" y="100"/>
                  <a:pt x="271" y="99"/>
                </a:cubicBezTo>
                <a:cubicBezTo>
                  <a:pt x="271" y="59"/>
                  <a:pt x="271" y="59"/>
                  <a:pt x="271" y="59"/>
                </a:cubicBezTo>
                <a:cubicBezTo>
                  <a:pt x="287" y="53"/>
                  <a:pt x="287" y="53"/>
                  <a:pt x="287" y="53"/>
                </a:cubicBezTo>
                <a:cubicBezTo>
                  <a:pt x="290" y="52"/>
                  <a:pt x="290" y="48"/>
                  <a:pt x="286" y="47"/>
                </a:cubicBezTo>
                <a:cubicBezTo>
                  <a:pt x="158" y="2"/>
                  <a:pt x="158" y="2"/>
                  <a:pt x="158" y="2"/>
                </a:cubicBezTo>
                <a:cubicBezTo>
                  <a:pt x="152" y="0"/>
                  <a:pt x="146" y="0"/>
                  <a:pt x="140" y="2"/>
                </a:cubicBezTo>
                <a:cubicBezTo>
                  <a:pt x="12" y="47"/>
                  <a:pt x="12" y="47"/>
                  <a:pt x="12" y="47"/>
                </a:cubicBezTo>
                <a:cubicBezTo>
                  <a:pt x="9" y="48"/>
                  <a:pt x="9" y="52"/>
                  <a:pt x="12" y="53"/>
                </a:cubicBezTo>
                <a:close/>
                <a:moveTo>
                  <a:pt x="299" y="230"/>
                </a:moveTo>
                <a:cubicBezTo>
                  <a:pt x="298" y="227"/>
                  <a:pt x="296" y="225"/>
                  <a:pt x="294" y="226"/>
                </a:cubicBezTo>
                <a:cubicBezTo>
                  <a:pt x="151" y="278"/>
                  <a:pt x="151" y="278"/>
                  <a:pt x="151" y="278"/>
                </a:cubicBezTo>
                <a:cubicBezTo>
                  <a:pt x="150" y="279"/>
                  <a:pt x="148" y="279"/>
                  <a:pt x="147" y="278"/>
                </a:cubicBezTo>
                <a:cubicBezTo>
                  <a:pt x="6" y="226"/>
                  <a:pt x="6" y="226"/>
                  <a:pt x="6" y="226"/>
                </a:cubicBezTo>
                <a:cubicBezTo>
                  <a:pt x="3" y="225"/>
                  <a:pt x="1" y="227"/>
                  <a:pt x="0" y="230"/>
                </a:cubicBezTo>
                <a:cubicBezTo>
                  <a:pt x="0" y="233"/>
                  <a:pt x="1" y="236"/>
                  <a:pt x="3" y="237"/>
                </a:cubicBezTo>
                <a:cubicBezTo>
                  <a:pt x="148" y="291"/>
                  <a:pt x="148" y="291"/>
                  <a:pt x="148" y="291"/>
                </a:cubicBezTo>
                <a:cubicBezTo>
                  <a:pt x="149" y="291"/>
                  <a:pt x="149" y="291"/>
                  <a:pt x="149" y="291"/>
                </a:cubicBezTo>
                <a:cubicBezTo>
                  <a:pt x="150" y="291"/>
                  <a:pt x="150" y="291"/>
                  <a:pt x="150" y="291"/>
                </a:cubicBezTo>
                <a:cubicBezTo>
                  <a:pt x="296" y="237"/>
                  <a:pt x="296" y="237"/>
                  <a:pt x="296" y="237"/>
                </a:cubicBezTo>
                <a:cubicBezTo>
                  <a:pt x="298" y="236"/>
                  <a:pt x="300" y="233"/>
                  <a:pt x="299" y="230"/>
                </a:cubicBez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稻壳儿春秋广告/盗版必究        原创来源：http://chn.docer.com/works?userid=199329941#!/work_time"/>
          <p:cNvSpPr txBox="1"/>
          <p:nvPr/>
        </p:nvSpPr>
        <p:spPr>
          <a:xfrm>
            <a:off x="364523" y="2390123"/>
            <a:ext cx="11462944" cy="2861310"/>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2000" dirty="0">
                <a:latin typeface="Times New Roman Regular" panose="02020603050405020304" charset="0"/>
                <a:ea typeface="宋体" pitchFamily="2" charset="-122"/>
                <a:cs typeface="Times New Roman Regular" panose="02020603050405020304" charset="0"/>
              </a:rPr>
              <a:t> </a:t>
            </a:r>
            <a:r>
              <a:rPr lang="en-US" altLang="zh-CN" sz="2000" dirty="0">
                <a:latin typeface="Times New Roman Regular" panose="02020603050405020304" charset="0"/>
                <a:ea typeface="宋体" pitchFamily="2" charset="-122"/>
                <a:cs typeface="Times New Roman Regular" panose="02020603050405020304" charset="0"/>
              </a:rPr>
              <a:t>(1) P</a:t>
            </a:r>
            <a:r>
              <a:rPr lang="zh-CN" sz="2000" dirty="0">
                <a:latin typeface="Times New Roman Regular" panose="02020603050405020304" charset="0"/>
                <a:ea typeface="宋体" pitchFamily="2" charset="-122"/>
                <a:cs typeface="Times New Roman Regular" panose="02020603050405020304" charset="0"/>
              </a:rPr>
              <a:t>rovides </a:t>
            </a:r>
            <a:r>
              <a:rPr lang="zh-CN" sz="2000" dirty="0">
                <a:solidFill>
                  <a:srgbClr val="C00000"/>
                </a:solidFill>
                <a:latin typeface="Times New Roman Regular" panose="02020603050405020304" charset="0"/>
                <a:ea typeface="宋体" pitchFamily="2" charset="-122"/>
                <a:cs typeface="Times New Roman Regular" panose="02020603050405020304" charset="0"/>
              </a:rPr>
              <a:t>behavioral and neural evidence</a:t>
            </a:r>
            <a:r>
              <a:rPr lang="en-US" altLang="zh-CN" sz="2000" dirty="0">
                <a:latin typeface="Times New Roman Regular" panose="02020603050405020304" charset="0"/>
                <a:ea typeface="宋体" pitchFamily="2" charset="-122"/>
                <a:cs typeface="Times New Roman Regular" panose="02020603050405020304" charset="0"/>
              </a:rPr>
              <a:t> </a:t>
            </a:r>
            <a:r>
              <a:rPr lang="zh-CN" sz="2000" dirty="0">
                <a:latin typeface="Times New Roman Regular" panose="02020603050405020304" charset="0"/>
                <a:ea typeface="宋体" pitchFamily="2" charset="-122"/>
                <a:cs typeface="Times New Roman Regular" panose="02020603050405020304" charset="0"/>
              </a:rPr>
              <a:t>for </a:t>
            </a:r>
            <a:r>
              <a:rPr lang="zh-CN" sz="2000" dirty="0">
                <a:solidFill>
                  <a:srgbClr val="C00000"/>
                </a:solidFill>
                <a:latin typeface="Times New Roman Regular" panose="02020603050405020304" charset="0"/>
                <a:ea typeface="宋体" pitchFamily="2" charset="-122"/>
                <a:cs typeface="Times New Roman Regular" panose="02020603050405020304" charset="0"/>
              </a:rPr>
              <a:t>impaired response inhibition in individuals with GD</a:t>
            </a:r>
            <a:r>
              <a:rPr lang="zh-CN" sz="2000" dirty="0">
                <a:latin typeface="Times New Roman Regular" panose="02020603050405020304" charset="0"/>
                <a:ea typeface="宋体" pitchFamily="2" charset="-122"/>
                <a:cs typeface="Times New Roman Regular" panose="02020603050405020304" charset="0"/>
              </a:rPr>
              <a:t> under conditions of </a:t>
            </a:r>
            <a:r>
              <a:rPr lang="zh-CN" sz="2000" dirty="0">
                <a:solidFill>
                  <a:srgbClr val="C00000"/>
                </a:solidFill>
                <a:latin typeface="Times New Roman Regular" panose="02020603050405020304" charset="0"/>
                <a:ea typeface="宋体" pitchFamily="2" charset="-122"/>
                <a:cs typeface="Times New Roman Regular" panose="02020603050405020304" charset="0"/>
              </a:rPr>
              <a:t>different</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 </a:t>
            </a:r>
            <a:r>
              <a:rPr lang="zh-CN" sz="2000" dirty="0">
                <a:solidFill>
                  <a:srgbClr val="C00000"/>
                </a:solidFill>
                <a:latin typeface="Times New Roman Regular" panose="02020603050405020304" charset="0"/>
                <a:ea typeface="宋体" pitchFamily="2" charset="-122"/>
                <a:cs typeface="Times New Roman Regular" panose="02020603050405020304" charset="0"/>
              </a:rPr>
              <a:t>emotional information</a:t>
            </a:r>
            <a:r>
              <a:rPr lang="zh-CN" sz="2000" dirty="0">
                <a:latin typeface="Times New Roman Regular" panose="02020603050405020304" charset="0"/>
                <a:ea typeface="宋体" pitchFamily="2" charset="-122"/>
                <a:cs typeface="Times New Roman Regular" panose="02020603050405020304" charset="0"/>
              </a:rPr>
              <a:t>.</a:t>
            </a:r>
            <a:endParaRPr lang="zh-CN" sz="2000" dirty="0">
              <a:latin typeface="Times New Roman Regular" panose="02020603050405020304" charset="0"/>
              <a:ea typeface="宋体" pitchFamily="2" charset="-122"/>
              <a:cs typeface="Times New Roman Regular" panose="02020603050405020304" charset="0"/>
            </a:endParaRPr>
          </a:p>
          <a:p>
            <a:pPr marL="285750" indent="-285750">
              <a:lnSpc>
                <a:spcPct val="150000"/>
              </a:lnSpc>
              <a:buFont typeface="Arial" panose="020B0604020202090204" pitchFamily="34" charset="0"/>
              <a:buChar char="•"/>
            </a:pPr>
            <a:r>
              <a:rPr lang="en-US" altLang="zh-CN" sz="2000" dirty="0">
                <a:latin typeface="Times New Roman Regular" panose="02020603050405020304" charset="0"/>
                <a:ea typeface="宋体" pitchFamily="2" charset="-122"/>
                <a:cs typeface="Times New Roman Regular" panose="02020603050405020304" charset="0"/>
              </a:rPr>
              <a:t>(2) E</a:t>
            </a:r>
            <a:r>
              <a:rPr lang="zh-CN" sz="2000" dirty="0">
                <a:latin typeface="Times New Roman Regular" panose="02020603050405020304" charset="0"/>
                <a:ea typeface="宋体" pitchFamily="2" charset="-122"/>
                <a:cs typeface="Times New Roman Regular" panose="02020603050405020304" charset="0"/>
              </a:rPr>
              <a:t>nrich the </a:t>
            </a:r>
            <a:r>
              <a:rPr lang="zh-CN" sz="2000" dirty="0">
                <a:solidFill>
                  <a:srgbClr val="C00000"/>
                </a:solidFill>
                <a:latin typeface="Times New Roman Regular" panose="02020603050405020304" charset="0"/>
                <a:ea typeface="宋体" pitchFamily="2" charset="-122"/>
                <a:cs typeface="Times New Roman Regular" panose="02020603050405020304" charset="0"/>
              </a:rPr>
              <a:t>interaction theory</a:t>
            </a:r>
            <a:r>
              <a:rPr lang="zh-CN" sz="2000" dirty="0">
                <a:latin typeface="Times New Roman Regular" panose="02020603050405020304" charset="0"/>
                <a:ea typeface="宋体" pitchFamily="2" charset="-122"/>
                <a:cs typeface="Times New Roman Regular" panose="02020603050405020304" charset="0"/>
              </a:rPr>
              <a:t> between cognition and emotion in GD</a:t>
            </a:r>
            <a:r>
              <a:rPr lang="en-US" altLang="zh-CN" sz="2000" dirty="0">
                <a:latin typeface="Times New Roman Regular" panose="02020603050405020304" charset="0"/>
                <a:ea typeface="宋体" pitchFamily="2" charset="-122"/>
                <a:cs typeface="Times New Roman Regular" panose="02020603050405020304" charset="0"/>
              </a:rPr>
              <a:t> </a:t>
            </a:r>
            <a:r>
              <a:rPr lang="zh-CN" sz="2000" dirty="0">
                <a:latin typeface="Times New Roman Regular" panose="02020603050405020304" charset="0"/>
                <a:ea typeface="宋体" pitchFamily="2" charset="-122"/>
                <a:cs typeface="Times New Roman Regular" panose="02020603050405020304" charset="0"/>
              </a:rPr>
              <a:t>and provide </a:t>
            </a:r>
            <a:r>
              <a:rPr lang="zh-CN" sz="2000" dirty="0">
                <a:solidFill>
                  <a:srgbClr val="C00000"/>
                </a:solidFill>
                <a:latin typeface="Times New Roman Regular" panose="02020603050405020304" charset="0"/>
                <a:ea typeface="宋体" pitchFamily="2" charset="-122"/>
                <a:cs typeface="Times New Roman Regular" panose="02020603050405020304" charset="0"/>
              </a:rPr>
              <a:t>evidence</a:t>
            </a:r>
            <a:r>
              <a:rPr lang="zh-CN" sz="2000" dirty="0">
                <a:latin typeface="Times New Roman Regular" panose="02020603050405020304" charset="0"/>
                <a:ea typeface="宋体" pitchFamily="2" charset="-122"/>
                <a:cs typeface="Times New Roman Regular" panose="02020603050405020304" charset="0"/>
              </a:rPr>
              <a:t> for </a:t>
            </a:r>
            <a:r>
              <a:rPr lang="zh-CN" sz="2000" dirty="0">
                <a:solidFill>
                  <a:srgbClr val="C00000"/>
                </a:solidFill>
                <a:latin typeface="Times New Roman Regular" panose="02020603050405020304" charset="0"/>
                <a:ea typeface="宋体" pitchFamily="2" charset="-122"/>
                <a:cs typeface="Times New Roman Regular" panose="02020603050405020304" charset="0"/>
              </a:rPr>
              <a:t>the connection</a:t>
            </a:r>
            <a:r>
              <a:rPr lang="zh-CN" sz="2000" dirty="0">
                <a:latin typeface="Times New Roman Regular" panose="02020603050405020304" charset="0"/>
                <a:ea typeface="宋体" pitchFamily="2" charset="-122"/>
                <a:cs typeface="Times New Roman Regular" panose="02020603050405020304" charset="0"/>
              </a:rPr>
              <a:t> between the </a:t>
            </a:r>
            <a:r>
              <a:rPr lang="zh-CN" sz="2000" dirty="0">
                <a:solidFill>
                  <a:srgbClr val="C00000"/>
                </a:solidFill>
                <a:latin typeface="Times New Roman Regular" panose="02020603050405020304" charset="0"/>
                <a:ea typeface="宋体" pitchFamily="2" charset="-122"/>
                <a:cs typeface="Times New Roman Regular" panose="02020603050405020304" charset="0"/>
              </a:rPr>
              <a:t>interoceptive system</a:t>
            </a:r>
            <a:r>
              <a:rPr lang="zh-CN" sz="2000" dirty="0">
                <a:latin typeface="Times New Roman Regular" panose="02020603050405020304" charset="0"/>
                <a:ea typeface="宋体" pitchFamily="2" charset="-122"/>
                <a:cs typeface="Times New Roman Regular" panose="02020603050405020304" charset="0"/>
              </a:rPr>
              <a:t> and </a:t>
            </a:r>
            <a:r>
              <a:rPr lang="zh-CN" sz="2000" dirty="0">
                <a:solidFill>
                  <a:srgbClr val="C00000"/>
                </a:solidFill>
                <a:latin typeface="Times New Roman Regular" panose="02020603050405020304" charset="0"/>
                <a:ea typeface="宋体" pitchFamily="2" charset="-122"/>
                <a:cs typeface="Times New Roman Regular" panose="02020603050405020304" charset="0"/>
              </a:rPr>
              <a:t>executive</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 </a:t>
            </a:r>
            <a:r>
              <a:rPr lang="zh-CN" sz="2000" dirty="0">
                <a:solidFill>
                  <a:srgbClr val="C00000"/>
                </a:solidFill>
                <a:latin typeface="Times New Roman Regular" panose="02020603050405020304" charset="0"/>
                <a:ea typeface="宋体" pitchFamily="2" charset="-122"/>
                <a:cs typeface="Times New Roman Regular" panose="02020603050405020304" charset="0"/>
              </a:rPr>
              <a:t>systems</a:t>
            </a:r>
            <a:r>
              <a:rPr lang="zh-CN" sz="2000" dirty="0">
                <a:latin typeface="Times New Roman Regular" panose="02020603050405020304" charset="0"/>
                <a:ea typeface="宋体" pitchFamily="2" charset="-122"/>
                <a:cs typeface="Times New Roman Regular" panose="02020603050405020304" charset="0"/>
              </a:rPr>
              <a:t> in </a:t>
            </a:r>
            <a:r>
              <a:rPr lang="zh-CN" sz="2000" dirty="0">
                <a:solidFill>
                  <a:srgbClr val="C00000"/>
                </a:solidFill>
                <a:latin typeface="Times New Roman Regular" panose="02020603050405020304" charset="0"/>
                <a:ea typeface="宋体" pitchFamily="2" charset="-122"/>
                <a:cs typeface="Times New Roman Regular" panose="02020603050405020304" charset="0"/>
              </a:rPr>
              <a:t>the tripartite model of GD</a:t>
            </a:r>
            <a:r>
              <a:rPr lang="en-US" altLang="zh-CN" sz="2000" dirty="0">
                <a:latin typeface="Times New Roman Regular" panose="02020603050405020304" charset="0"/>
                <a:ea typeface="宋体" pitchFamily="2" charset="-122"/>
                <a:cs typeface="Times New Roman Regular" panose="02020603050405020304" charset="0"/>
              </a:rPr>
              <a:t>.</a:t>
            </a:r>
            <a:endParaRPr lang="en-US" altLang="zh-CN" sz="2000" dirty="0">
              <a:latin typeface="Times New Roman Regular" panose="02020603050405020304" charset="0"/>
              <a:ea typeface="宋体" pitchFamily="2" charset="-122"/>
              <a:cs typeface="Times New Roman Regular" panose="02020603050405020304" charset="0"/>
            </a:endParaRPr>
          </a:p>
          <a:p>
            <a:pPr marL="285750" indent="-285750">
              <a:lnSpc>
                <a:spcPct val="150000"/>
              </a:lnSpc>
              <a:buFont typeface="Arial" panose="020B0604020202090204" pitchFamily="34" charset="0"/>
              <a:buChar char="•"/>
            </a:pPr>
            <a:r>
              <a:rPr lang="en-US" altLang="zh-CN" sz="2000" dirty="0">
                <a:latin typeface="Times New Roman Regular" panose="02020603050405020304" charset="0"/>
                <a:ea typeface="宋体" pitchFamily="2" charset="-122"/>
                <a:cs typeface="Times New Roman Regular" panose="02020603050405020304" charset="0"/>
              </a:rPr>
              <a:t>(3) Provides a </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theoretical basis </a:t>
            </a:r>
            <a:r>
              <a:rPr lang="en-US" altLang="zh-CN" sz="2000" dirty="0">
                <a:latin typeface="Times New Roman Regular" panose="02020603050405020304" charset="0"/>
                <a:ea typeface="宋体" pitchFamily="2" charset="-122"/>
                <a:cs typeface="Times New Roman Regular" panose="02020603050405020304" charset="0"/>
              </a:rPr>
              <a:t>for </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GD intervention</a:t>
            </a:r>
            <a:r>
              <a:rPr lang="en-US" altLang="zh-CN" sz="2000" dirty="0">
                <a:latin typeface="Times New Roman Regular" panose="02020603050405020304" charset="0"/>
                <a:ea typeface="宋体" pitchFamily="2" charset="-122"/>
                <a:cs typeface="Times New Roman Regular" panose="02020603050405020304" charset="0"/>
              </a:rPr>
              <a:t>. ( </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behavior modification</a:t>
            </a:r>
            <a:r>
              <a:rPr lang="en-US" altLang="zh-CN" sz="2000" dirty="0">
                <a:latin typeface="Times New Roman Regular" panose="02020603050405020304" charset="0"/>
                <a:ea typeface="宋体" pitchFamily="2" charset="-122"/>
                <a:cs typeface="Times New Roman Regular" panose="02020603050405020304" charset="0"/>
              </a:rPr>
              <a:t>, </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 psychological factors</a:t>
            </a:r>
            <a:r>
              <a:rPr lang="en-US" altLang="zh-CN" sz="2000" dirty="0">
                <a:latin typeface="Times New Roman Regular" panose="02020603050405020304" charset="0"/>
                <a:ea typeface="宋体" pitchFamily="2" charset="-122"/>
                <a:cs typeface="Times New Roman Regular" panose="02020603050405020304" charset="0"/>
              </a:rPr>
              <a:t>, such as </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the principle of cognitive behavioral therapy</a:t>
            </a:r>
            <a:r>
              <a:rPr lang="en-US" altLang="zh-CN" sz="2000" dirty="0">
                <a:latin typeface="Times New Roman Regular" panose="02020603050405020304" charset="0"/>
                <a:ea typeface="宋体" pitchFamily="2" charset="-122"/>
                <a:cs typeface="Times New Roman Regular" panose="02020603050405020304" charset="0"/>
              </a:rPr>
              <a:t> )</a:t>
            </a:r>
            <a:endParaRPr lang="en-US" altLang="zh-CN" sz="2000" dirty="0">
              <a:latin typeface="Times New Roman Regular" panose="02020603050405020304" charset="0"/>
              <a:ea typeface="宋体" pitchFamily="2" charset="-122"/>
              <a:cs typeface="Times New Roman Regular" panose="02020603050405020304" charset="0"/>
            </a:endParaRPr>
          </a:p>
        </p:txBody>
      </p:sp>
      <p:sp>
        <p:nvSpPr>
          <p:cNvPr id="15" name="稻壳儿春秋广告/盗版必究        原创来源：http://chn.docer.com/works?userid=199329941#!/work_time"/>
          <p:cNvSpPr txBox="1"/>
          <p:nvPr/>
        </p:nvSpPr>
        <p:spPr>
          <a:xfrm>
            <a:off x="5045705" y="1990013"/>
            <a:ext cx="2100580" cy="4603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rgbClr val="005CA2"/>
                </a:solidFill>
                <a:latin typeface="微软雅黑" panose="020B0503020204020204" pitchFamily="34" charset="-122"/>
                <a:ea typeface="微软雅黑" panose="020B0503020204020204" pitchFamily="34" charset="-122"/>
              </a:rPr>
              <a:t>Contributions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6" name="稻壳儿春秋广告/盗版必究        原创来源：http://chn.docer.com/works?userid=199329941#!/work_time"/>
          <p:cNvSpPr txBox="1"/>
          <p:nvPr/>
        </p:nvSpPr>
        <p:spPr>
          <a:xfrm>
            <a:off x="329938" y="392586"/>
            <a:ext cx="2116455" cy="460375"/>
          </a:xfrm>
          <a:prstGeom prst="rect">
            <a:avLst/>
          </a:prstGeom>
          <a:noFill/>
        </p:spPr>
        <p:txBody>
          <a:bodyPr wrap="none" rtlCol="0">
            <a:spAutoFit/>
          </a:bodyPr>
          <a:p>
            <a:pPr algn="l"/>
            <a:r>
              <a:rPr lang="en-US" altLang="zh-CN" sz="2400" b="1" dirty="0">
                <a:solidFill>
                  <a:srgbClr val="005CA2"/>
                </a:solidFill>
                <a:latin typeface="微软雅黑" panose="020B0503020204020204" pitchFamily="34" charset="-122"/>
                <a:ea typeface="微软雅黑" panose="020B0503020204020204" pitchFamily="34" charset="-122"/>
                <a:sym typeface="+mn-ea"/>
              </a:rPr>
              <a:t>4. Discussion</a:t>
            </a:r>
            <a:endParaRPr lang="zh-CN" altLang="en-US" sz="2400" b="1" dirty="0">
              <a:solidFill>
                <a:srgbClr val="005CA2"/>
              </a:solidFill>
              <a:latin typeface="微软雅黑" panose="020B0503020204020204" pitchFamily="34" charset="-122"/>
              <a:ea typeface="微软雅黑" panose="020B0503020204020204" pitchFamily="34" charset="-122"/>
            </a:endParaRPr>
          </a:p>
        </p:txBody>
      </p:sp>
      <p:sp>
        <p:nvSpPr>
          <p:cNvPr id="7" name="稻壳儿春秋广告/盗版必究        原创来源：http://chn.docer.com/works?userid=199329941#!/work_time"/>
          <p:cNvSpPr txBox="1"/>
          <p:nvPr/>
        </p:nvSpPr>
        <p:spPr>
          <a:xfrm>
            <a:off x="329938" y="746529"/>
            <a:ext cx="4237355" cy="398780"/>
          </a:xfrm>
          <a:prstGeom prst="rect">
            <a:avLst/>
          </a:prstGeom>
          <a:noFill/>
        </p:spPr>
        <p:txBody>
          <a:bodyPr wrap="none" rtlCol="0">
            <a:spAutoFit/>
          </a:bodyPr>
          <a:p>
            <a:pPr algn="l"/>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4.3. Contributions and Limitations</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稻壳儿春秋广告/盗版必究        原创来源：http://chn.docer.com/works?userid=199329941#!/work_time"/>
          <p:cNvSpPr>
            <a:spLocks noEditPoints="1"/>
          </p:cNvSpPr>
          <p:nvPr/>
        </p:nvSpPr>
        <p:spPr bwMode="auto">
          <a:xfrm>
            <a:off x="5497740" y="746976"/>
            <a:ext cx="1196513" cy="1197317"/>
          </a:xfrm>
          <a:custGeom>
            <a:avLst/>
            <a:gdLst>
              <a:gd name="T0" fmla="*/ 279 w 300"/>
              <a:gd name="T1" fmla="*/ 194 h 291"/>
              <a:gd name="T2" fmla="*/ 271 w 300"/>
              <a:gd name="T3" fmla="*/ 190 h 291"/>
              <a:gd name="T4" fmla="*/ 154 w 300"/>
              <a:gd name="T5" fmla="*/ 237 h 291"/>
              <a:gd name="T6" fmla="*/ 151 w 300"/>
              <a:gd name="T7" fmla="*/ 237 h 291"/>
              <a:gd name="T8" fmla="*/ 32 w 300"/>
              <a:gd name="T9" fmla="*/ 189 h 291"/>
              <a:gd name="T10" fmla="*/ 25 w 300"/>
              <a:gd name="T11" fmla="*/ 193 h 291"/>
              <a:gd name="T12" fmla="*/ 15 w 300"/>
              <a:gd name="T13" fmla="*/ 206 h 291"/>
              <a:gd name="T14" fmla="*/ 16 w 300"/>
              <a:gd name="T15" fmla="*/ 210 h 291"/>
              <a:gd name="T16" fmla="*/ 152 w 300"/>
              <a:gd name="T17" fmla="*/ 263 h 291"/>
              <a:gd name="T18" fmla="*/ 152 w 300"/>
              <a:gd name="T19" fmla="*/ 263 h 291"/>
              <a:gd name="T20" fmla="*/ 152 w 300"/>
              <a:gd name="T21" fmla="*/ 263 h 291"/>
              <a:gd name="T22" fmla="*/ 152 w 300"/>
              <a:gd name="T23" fmla="*/ 263 h 291"/>
              <a:gd name="T24" fmla="*/ 152 w 300"/>
              <a:gd name="T25" fmla="*/ 263 h 291"/>
              <a:gd name="T26" fmla="*/ 152 w 300"/>
              <a:gd name="T27" fmla="*/ 263 h 291"/>
              <a:gd name="T28" fmla="*/ 288 w 300"/>
              <a:gd name="T29" fmla="*/ 210 h 291"/>
              <a:gd name="T30" fmla="*/ 289 w 300"/>
              <a:gd name="T31" fmla="*/ 205 h 291"/>
              <a:gd name="T32" fmla="*/ 279 w 300"/>
              <a:gd name="T33" fmla="*/ 194 h 291"/>
              <a:gd name="T34" fmla="*/ 12 w 300"/>
              <a:gd name="T35" fmla="*/ 53 h 291"/>
              <a:gd name="T36" fmla="*/ 65 w 300"/>
              <a:gd name="T37" fmla="*/ 71 h 291"/>
              <a:gd name="T38" fmla="*/ 68 w 300"/>
              <a:gd name="T39" fmla="*/ 77 h 291"/>
              <a:gd name="T40" fmla="*/ 49 w 300"/>
              <a:gd name="T41" fmla="*/ 130 h 291"/>
              <a:gd name="T42" fmla="*/ 54 w 300"/>
              <a:gd name="T43" fmla="*/ 144 h 291"/>
              <a:gd name="T44" fmla="*/ 140 w 300"/>
              <a:gd name="T45" fmla="*/ 190 h 291"/>
              <a:gd name="T46" fmla="*/ 158 w 300"/>
              <a:gd name="T47" fmla="*/ 190 h 291"/>
              <a:gd name="T48" fmla="*/ 243 w 300"/>
              <a:gd name="T49" fmla="*/ 144 h 291"/>
              <a:gd name="T50" fmla="*/ 249 w 300"/>
              <a:gd name="T51" fmla="*/ 131 h 291"/>
              <a:gd name="T52" fmla="*/ 232 w 300"/>
              <a:gd name="T53" fmla="*/ 77 h 291"/>
              <a:gd name="T54" fmla="*/ 236 w 300"/>
              <a:gd name="T55" fmla="*/ 71 h 291"/>
              <a:gd name="T56" fmla="*/ 262 w 300"/>
              <a:gd name="T57" fmla="*/ 63 h 291"/>
              <a:gd name="T58" fmla="*/ 262 w 300"/>
              <a:gd name="T59" fmla="*/ 99 h 291"/>
              <a:gd name="T60" fmla="*/ 259 w 300"/>
              <a:gd name="T61" fmla="*/ 102 h 291"/>
              <a:gd name="T62" fmla="*/ 255 w 300"/>
              <a:gd name="T63" fmla="*/ 109 h 291"/>
              <a:gd name="T64" fmla="*/ 265 w 300"/>
              <a:gd name="T65" fmla="*/ 119 h 291"/>
              <a:gd name="T66" fmla="*/ 275 w 300"/>
              <a:gd name="T67" fmla="*/ 109 h 291"/>
              <a:gd name="T68" fmla="*/ 272 w 300"/>
              <a:gd name="T69" fmla="*/ 103 h 291"/>
              <a:gd name="T70" fmla="*/ 271 w 300"/>
              <a:gd name="T71" fmla="*/ 99 h 291"/>
              <a:gd name="T72" fmla="*/ 271 w 300"/>
              <a:gd name="T73" fmla="*/ 59 h 291"/>
              <a:gd name="T74" fmla="*/ 287 w 300"/>
              <a:gd name="T75" fmla="*/ 53 h 291"/>
              <a:gd name="T76" fmla="*/ 286 w 300"/>
              <a:gd name="T77" fmla="*/ 47 h 291"/>
              <a:gd name="T78" fmla="*/ 158 w 300"/>
              <a:gd name="T79" fmla="*/ 2 h 291"/>
              <a:gd name="T80" fmla="*/ 140 w 300"/>
              <a:gd name="T81" fmla="*/ 2 h 291"/>
              <a:gd name="T82" fmla="*/ 12 w 300"/>
              <a:gd name="T83" fmla="*/ 47 h 291"/>
              <a:gd name="T84" fmla="*/ 12 w 300"/>
              <a:gd name="T85" fmla="*/ 53 h 291"/>
              <a:gd name="T86" fmla="*/ 299 w 300"/>
              <a:gd name="T87" fmla="*/ 230 h 291"/>
              <a:gd name="T88" fmla="*/ 294 w 300"/>
              <a:gd name="T89" fmla="*/ 226 h 291"/>
              <a:gd name="T90" fmla="*/ 151 w 300"/>
              <a:gd name="T91" fmla="*/ 278 h 291"/>
              <a:gd name="T92" fmla="*/ 147 w 300"/>
              <a:gd name="T93" fmla="*/ 278 h 291"/>
              <a:gd name="T94" fmla="*/ 6 w 300"/>
              <a:gd name="T95" fmla="*/ 226 h 291"/>
              <a:gd name="T96" fmla="*/ 0 w 300"/>
              <a:gd name="T97" fmla="*/ 230 h 291"/>
              <a:gd name="T98" fmla="*/ 3 w 300"/>
              <a:gd name="T99" fmla="*/ 237 h 291"/>
              <a:gd name="T100" fmla="*/ 148 w 300"/>
              <a:gd name="T101" fmla="*/ 291 h 291"/>
              <a:gd name="T102" fmla="*/ 149 w 300"/>
              <a:gd name="T103" fmla="*/ 291 h 291"/>
              <a:gd name="T104" fmla="*/ 150 w 300"/>
              <a:gd name="T105" fmla="*/ 291 h 291"/>
              <a:gd name="T106" fmla="*/ 296 w 300"/>
              <a:gd name="T107" fmla="*/ 237 h 291"/>
              <a:gd name="T108" fmla="*/ 299 w 300"/>
              <a:gd name="T109" fmla="*/ 23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291">
                <a:moveTo>
                  <a:pt x="279" y="194"/>
                </a:moveTo>
                <a:cubicBezTo>
                  <a:pt x="277" y="192"/>
                  <a:pt x="274" y="190"/>
                  <a:pt x="271" y="190"/>
                </a:cubicBezTo>
                <a:cubicBezTo>
                  <a:pt x="251" y="187"/>
                  <a:pt x="195" y="189"/>
                  <a:pt x="154" y="237"/>
                </a:cubicBezTo>
                <a:cubicBezTo>
                  <a:pt x="153" y="237"/>
                  <a:pt x="152" y="237"/>
                  <a:pt x="151" y="237"/>
                </a:cubicBezTo>
                <a:cubicBezTo>
                  <a:pt x="116" y="192"/>
                  <a:pt x="59" y="186"/>
                  <a:pt x="32" y="189"/>
                </a:cubicBezTo>
                <a:cubicBezTo>
                  <a:pt x="29" y="189"/>
                  <a:pt x="26" y="191"/>
                  <a:pt x="25" y="193"/>
                </a:cubicBezTo>
                <a:cubicBezTo>
                  <a:pt x="21" y="199"/>
                  <a:pt x="18" y="203"/>
                  <a:pt x="15" y="206"/>
                </a:cubicBezTo>
                <a:cubicBezTo>
                  <a:pt x="14" y="207"/>
                  <a:pt x="14" y="210"/>
                  <a:pt x="16" y="210"/>
                </a:cubicBezTo>
                <a:cubicBezTo>
                  <a:pt x="152" y="263"/>
                  <a:pt x="152" y="263"/>
                  <a:pt x="152" y="263"/>
                </a:cubicBezTo>
                <a:cubicBezTo>
                  <a:pt x="152" y="263"/>
                  <a:pt x="152" y="263"/>
                  <a:pt x="152" y="263"/>
                </a:cubicBezTo>
                <a:cubicBezTo>
                  <a:pt x="152" y="263"/>
                  <a:pt x="152" y="263"/>
                  <a:pt x="152" y="263"/>
                </a:cubicBezTo>
                <a:cubicBezTo>
                  <a:pt x="152" y="263"/>
                  <a:pt x="152" y="263"/>
                  <a:pt x="152" y="263"/>
                </a:cubicBezTo>
                <a:cubicBezTo>
                  <a:pt x="152" y="263"/>
                  <a:pt x="152" y="263"/>
                  <a:pt x="152" y="263"/>
                </a:cubicBezTo>
                <a:cubicBezTo>
                  <a:pt x="152" y="263"/>
                  <a:pt x="152" y="263"/>
                  <a:pt x="152" y="263"/>
                </a:cubicBezTo>
                <a:cubicBezTo>
                  <a:pt x="288" y="210"/>
                  <a:pt x="288" y="210"/>
                  <a:pt x="288" y="210"/>
                </a:cubicBezTo>
                <a:cubicBezTo>
                  <a:pt x="290" y="210"/>
                  <a:pt x="290" y="207"/>
                  <a:pt x="289" y="205"/>
                </a:cubicBezTo>
                <a:cubicBezTo>
                  <a:pt x="286" y="203"/>
                  <a:pt x="282" y="199"/>
                  <a:pt x="279" y="194"/>
                </a:cubicBezTo>
                <a:close/>
                <a:moveTo>
                  <a:pt x="12" y="53"/>
                </a:moveTo>
                <a:cubicBezTo>
                  <a:pt x="65" y="71"/>
                  <a:pt x="65" y="71"/>
                  <a:pt x="65" y="71"/>
                </a:cubicBezTo>
                <a:cubicBezTo>
                  <a:pt x="68" y="72"/>
                  <a:pt x="69" y="75"/>
                  <a:pt x="68" y="77"/>
                </a:cubicBezTo>
                <a:cubicBezTo>
                  <a:pt x="49" y="130"/>
                  <a:pt x="49" y="130"/>
                  <a:pt x="49" y="130"/>
                </a:cubicBezTo>
                <a:cubicBezTo>
                  <a:pt x="47" y="136"/>
                  <a:pt x="49" y="142"/>
                  <a:pt x="54" y="144"/>
                </a:cubicBezTo>
                <a:cubicBezTo>
                  <a:pt x="140" y="190"/>
                  <a:pt x="140" y="190"/>
                  <a:pt x="140" y="190"/>
                </a:cubicBezTo>
                <a:cubicBezTo>
                  <a:pt x="146" y="193"/>
                  <a:pt x="152" y="193"/>
                  <a:pt x="158" y="190"/>
                </a:cubicBezTo>
                <a:cubicBezTo>
                  <a:pt x="243" y="144"/>
                  <a:pt x="243" y="144"/>
                  <a:pt x="243" y="144"/>
                </a:cubicBezTo>
                <a:cubicBezTo>
                  <a:pt x="248" y="142"/>
                  <a:pt x="251" y="136"/>
                  <a:pt x="249" y="131"/>
                </a:cubicBezTo>
                <a:cubicBezTo>
                  <a:pt x="232" y="77"/>
                  <a:pt x="232" y="77"/>
                  <a:pt x="232" y="77"/>
                </a:cubicBezTo>
                <a:cubicBezTo>
                  <a:pt x="231" y="74"/>
                  <a:pt x="233" y="72"/>
                  <a:pt x="236" y="71"/>
                </a:cubicBezTo>
                <a:cubicBezTo>
                  <a:pt x="262" y="63"/>
                  <a:pt x="262" y="63"/>
                  <a:pt x="262" y="63"/>
                </a:cubicBezTo>
                <a:cubicBezTo>
                  <a:pt x="262" y="99"/>
                  <a:pt x="262" y="99"/>
                  <a:pt x="262" y="99"/>
                </a:cubicBezTo>
                <a:cubicBezTo>
                  <a:pt x="262" y="100"/>
                  <a:pt x="260" y="101"/>
                  <a:pt x="259" y="102"/>
                </a:cubicBezTo>
                <a:cubicBezTo>
                  <a:pt x="257" y="104"/>
                  <a:pt x="255" y="107"/>
                  <a:pt x="255" y="109"/>
                </a:cubicBezTo>
                <a:cubicBezTo>
                  <a:pt x="255" y="115"/>
                  <a:pt x="259" y="119"/>
                  <a:pt x="265" y="119"/>
                </a:cubicBezTo>
                <a:cubicBezTo>
                  <a:pt x="270" y="119"/>
                  <a:pt x="275" y="115"/>
                  <a:pt x="275" y="109"/>
                </a:cubicBezTo>
                <a:cubicBezTo>
                  <a:pt x="275" y="107"/>
                  <a:pt x="274" y="104"/>
                  <a:pt x="272" y="103"/>
                </a:cubicBezTo>
                <a:cubicBezTo>
                  <a:pt x="271" y="101"/>
                  <a:pt x="271" y="100"/>
                  <a:pt x="271" y="99"/>
                </a:cubicBezTo>
                <a:cubicBezTo>
                  <a:pt x="271" y="59"/>
                  <a:pt x="271" y="59"/>
                  <a:pt x="271" y="59"/>
                </a:cubicBezTo>
                <a:cubicBezTo>
                  <a:pt x="287" y="53"/>
                  <a:pt x="287" y="53"/>
                  <a:pt x="287" y="53"/>
                </a:cubicBezTo>
                <a:cubicBezTo>
                  <a:pt x="290" y="52"/>
                  <a:pt x="290" y="48"/>
                  <a:pt x="286" y="47"/>
                </a:cubicBezTo>
                <a:cubicBezTo>
                  <a:pt x="158" y="2"/>
                  <a:pt x="158" y="2"/>
                  <a:pt x="158" y="2"/>
                </a:cubicBezTo>
                <a:cubicBezTo>
                  <a:pt x="152" y="0"/>
                  <a:pt x="146" y="0"/>
                  <a:pt x="140" y="2"/>
                </a:cubicBezTo>
                <a:cubicBezTo>
                  <a:pt x="12" y="47"/>
                  <a:pt x="12" y="47"/>
                  <a:pt x="12" y="47"/>
                </a:cubicBezTo>
                <a:cubicBezTo>
                  <a:pt x="9" y="48"/>
                  <a:pt x="9" y="52"/>
                  <a:pt x="12" y="53"/>
                </a:cubicBezTo>
                <a:close/>
                <a:moveTo>
                  <a:pt x="299" y="230"/>
                </a:moveTo>
                <a:cubicBezTo>
                  <a:pt x="298" y="227"/>
                  <a:pt x="296" y="225"/>
                  <a:pt x="294" y="226"/>
                </a:cubicBezTo>
                <a:cubicBezTo>
                  <a:pt x="151" y="278"/>
                  <a:pt x="151" y="278"/>
                  <a:pt x="151" y="278"/>
                </a:cubicBezTo>
                <a:cubicBezTo>
                  <a:pt x="150" y="279"/>
                  <a:pt x="148" y="279"/>
                  <a:pt x="147" y="278"/>
                </a:cubicBezTo>
                <a:cubicBezTo>
                  <a:pt x="6" y="226"/>
                  <a:pt x="6" y="226"/>
                  <a:pt x="6" y="226"/>
                </a:cubicBezTo>
                <a:cubicBezTo>
                  <a:pt x="3" y="225"/>
                  <a:pt x="1" y="227"/>
                  <a:pt x="0" y="230"/>
                </a:cubicBezTo>
                <a:cubicBezTo>
                  <a:pt x="0" y="233"/>
                  <a:pt x="1" y="236"/>
                  <a:pt x="3" y="237"/>
                </a:cubicBezTo>
                <a:cubicBezTo>
                  <a:pt x="148" y="291"/>
                  <a:pt x="148" y="291"/>
                  <a:pt x="148" y="291"/>
                </a:cubicBezTo>
                <a:cubicBezTo>
                  <a:pt x="149" y="291"/>
                  <a:pt x="149" y="291"/>
                  <a:pt x="149" y="291"/>
                </a:cubicBezTo>
                <a:cubicBezTo>
                  <a:pt x="150" y="291"/>
                  <a:pt x="150" y="291"/>
                  <a:pt x="150" y="291"/>
                </a:cubicBezTo>
                <a:cubicBezTo>
                  <a:pt x="296" y="237"/>
                  <a:pt x="296" y="237"/>
                  <a:pt x="296" y="237"/>
                </a:cubicBezTo>
                <a:cubicBezTo>
                  <a:pt x="298" y="236"/>
                  <a:pt x="300" y="233"/>
                  <a:pt x="299" y="230"/>
                </a:cubicBez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稻壳儿春秋广告/盗版必究        原创来源：http://chn.docer.com/works?userid=199329941#!/work_time"/>
          <p:cNvSpPr txBox="1"/>
          <p:nvPr/>
        </p:nvSpPr>
        <p:spPr>
          <a:xfrm>
            <a:off x="364523" y="2510773"/>
            <a:ext cx="11462944" cy="3784600"/>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zh-CN" altLang="en-US" sz="2000" dirty="0">
                <a:latin typeface="Times New Roman Regular" panose="02020603050405020304" charset="0"/>
                <a:ea typeface="宋体" pitchFamily="2" charset="-122"/>
                <a:cs typeface="Times New Roman Regular" panose="02020603050405020304" charset="0"/>
              </a:rPr>
              <a:t> </a:t>
            </a:r>
            <a:r>
              <a:rPr lang="en-US" altLang="zh-CN" sz="2000" dirty="0">
                <a:latin typeface="Times New Roman Regular" panose="02020603050405020304" charset="0"/>
                <a:ea typeface="宋体" pitchFamily="2" charset="-122"/>
                <a:cs typeface="Times New Roman Regular" panose="02020603050405020304" charset="0"/>
              </a:rPr>
              <a:t>(1) </a:t>
            </a:r>
            <a:r>
              <a:rPr sz="2000" dirty="0">
                <a:latin typeface="Times New Roman Regular" panose="02020603050405020304" charset="0"/>
                <a:ea typeface="宋体" pitchFamily="2" charset="-122"/>
                <a:cs typeface="Times New Roman Regular" panose="02020603050405020304" charset="0"/>
              </a:rPr>
              <a:t>The relatively </a:t>
            </a:r>
            <a:r>
              <a:rPr sz="2000" dirty="0">
                <a:solidFill>
                  <a:srgbClr val="C00000"/>
                </a:solidFill>
                <a:latin typeface="Times New Roman Regular" panose="02020603050405020304" charset="0"/>
                <a:ea typeface="宋体" pitchFamily="2" charset="-122"/>
                <a:cs typeface="Times New Roman Regular" panose="02020603050405020304" charset="0"/>
              </a:rPr>
              <a:t>small sample size</a:t>
            </a:r>
            <a:endParaRPr sz="2000" dirty="0">
              <a:latin typeface="Times New Roman Regular" panose="02020603050405020304" charset="0"/>
              <a:ea typeface="宋体" pitchFamily="2" charset="-122"/>
              <a:cs typeface="Times New Roman Regular" panose="02020603050405020304" charset="0"/>
            </a:endParaRPr>
          </a:p>
          <a:p>
            <a:pPr marL="285750" indent="-285750">
              <a:lnSpc>
                <a:spcPct val="150000"/>
              </a:lnSpc>
              <a:buFont typeface="Wingdings" panose="05000000000000000000" charset="0"/>
              <a:buChar char=""/>
            </a:pPr>
            <a:r>
              <a:rPr sz="2000" dirty="0">
                <a:latin typeface="Times New Roman Regular" panose="02020603050405020304" charset="0"/>
                <a:ea typeface="宋体" pitchFamily="2" charset="-122"/>
                <a:cs typeface="Times New Roman Regular" panose="02020603050405020304" charset="0"/>
              </a:rPr>
              <a:t> some of the results in </a:t>
            </a:r>
            <a:r>
              <a:rPr lang="en-US" sz="2000" dirty="0">
                <a:latin typeface="Times New Roman Regular" panose="02020603050405020304" charset="0"/>
                <a:ea typeface="宋体" pitchFamily="2" charset="-122"/>
                <a:cs typeface="Times New Roman Regular" panose="02020603050405020304" charset="0"/>
              </a:rPr>
              <a:t>the </a:t>
            </a:r>
            <a:r>
              <a:rPr sz="2000" dirty="0">
                <a:latin typeface="Times New Roman Regular" panose="02020603050405020304" charset="0"/>
                <a:ea typeface="宋体" pitchFamily="2" charset="-122"/>
                <a:cs typeface="Times New Roman Regular" panose="02020603050405020304" charset="0"/>
              </a:rPr>
              <a:t>study were </a:t>
            </a:r>
            <a:r>
              <a:rPr sz="2000" dirty="0">
                <a:solidFill>
                  <a:srgbClr val="C00000"/>
                </a:solidFill>
                <a:latin typeface="Times New Roman Regular" panose="02020603050405020304" charset="0"/>
                <a:ea typeface="宋体" pitchFamily="2" charset="-122"/>
                <a:cs typeface="Times New Roman Regular" panose="02020603050405020304" charset="0"/>
              </a:rPr>
              <a:t>not very pronounced</a:t>
            </a:r>
            <a:r>
              <a:rPr lang="en-US" sz="2000" dirty="0">
                <a:latin typeface="Times New Roman Regular" panose="02020603050405020304" charset="0"/>
                <a:ea typeface="宋体" pitchFamily="2" charset="-122"/>
                <a:cs typeface="Times New Roman Regular" panose="02020603050405020304" charset="0"/>
              </a:rPr>
              <a:t> [</a:t>
            </a:r>
            <a:r>
              <a:rPr lang="en-US" sz="2000" dirty="0">
                <a:solidFill>
                  <a:schemeClr val="accent1"/>
                </a:solidFill>
                <a:latin typeface="Times New Roman Regular" panose="02020603050405020304" charset="0"/>
                <a:ea typeface="宋体" pitchFamily="2" charset="-122"/>
                <a:cs typeface="Times New Roman Regular" panose="02020603050405020304" charset="0"/>
              </a:rPr>
              <a:t>larger </a:t>
            </a:r>
            <a:r>
              <a:rPr sz="2000" dirty="0">
                <a:solidFill>
                  <a:schemeClr val="accent1"/>
                </a:solidFill>
                <a:latin typeface="Times New Roman Regular" panose="02020603050405020304" charset="0"/>
                <a:ea typeface="宋体" pitchFamily="2" charset="-122"/>
                <a:cs typeface="Times New Roman Regular" panose="02020603050405020304" charset="0"/>
              </a:rPr>
              <a:t>samples</a:t>
            </a:r>
            <a:r>
              <a:rPr lang="en-US" sz="2000" dirty="0">
                <a:latin typeface="Times New Roman Regular" panose="02020603050405020304" charset="0"/>
                <a:ea typeface="宋体" pitchFamily="2" charset="-122"/>
                <a:cs typeface="Times New Roman Regular" panose="02020603050405020304" charset="0"/>
              </a:rPr>
              <a:t>]</a:t>
            </a:r>
            <a:endParaRPr sz="2000" dirty="0">
              <a:latin typeface="Times New Roman Regular" panose="02020603050405020304" charset="0"/>
              <a:ea typeface="宋体" pitchFamily="2" charset="-122"/>
              <a:cs typeface="Times New Roman Regular" panose="02020603050405020304" charset="0"/>
            </a:endParaRPr>
          </a:p>
          <a:p>
            <a:pPr marL="285750" indent="-285750">
              <a:lnSpc>
                <a:spcPct val="150000"/>
              </a:lnSpc>
              <a:buFont typeface="Arial" panose="020B0604020202090204" pitchFamily="34" charset="0"/>
              <a:buChar char="•"/>
            </a:pPr>
            <a:r>
              <a:rPr lang="en-US" sz="2000" dirty="0">
                <a:latin typeface="Times New Roman Regular" panose="02020603050405020304" charset="0"/>
                <a:ea typeface="宋体" pitchFamily="2" charset="-122"/>
                <a:cs typeface="Times New Roman Regular" panose="02020603050405020304" charset="0"/>
              </a:rPr>
              <a:t>(2) T</a:t>
            </a:r>
            <a:r>
              <a:rPr sz="2000" dirty="0">
                <a:latin typeface="Times New Roman Regular" panose="02020603050405020304" charset="0"/>
                <a:ea typeface="宋体" pitchFamily="2" charset="-122"/>
                <a:cs typeface="Times New Roman Regular" panose="02020603050405020304" charset="0"/>
              </a:rPr>
              <a:t>he participants</a:t>
            </a:r>
            <a:r>
              <a:rPr lang="en-US" sz="2000" dirty="0">
                <a:latin typeface="Times New Roman Regular" panose="02020603050405020304" charset="0"/>
                <a:ea typeface="宋体" pitchFamily="2" charset="-122"/>
                <a:cs typeface="Times New Roman Regular" panose="02020603050405020304" charset="0"/>
              </a:rPr>
              <a:t>: </a:t>
            </a:r>
            <a:r>
              <a:rPr sz="2000" dirty="0">
                <a:solidFill>
                  <a:srgbClr val="C00000"/>
                </a:solidFill>
                <a:latin typeface="Times New Roman Regular" panose="02020603050405020304" charset="0"/>
                <a:ea typeface="宋体" pitchFamily="2" charset="-122"/>
                <a:cs typeface="Times New Roman Regular" panose="02020603050405020304" charset="0"/>
              </a:rPr>
              <a:t>a self-selected online procedure</a:t>
            </a:r>
            <a:endParaRPr lang="en-US" sz="2000" dirty="0">
              <a:latin typeface="Times New Roman Regular" panose="02020603050405020304" charset="0"/>
              <a:ea typeface="宋体" pitchFamily="2" charset="-122"/>
              <a:cs typeface="Times New Roman Regular" panose="02020603050405020304" charset="0"/>
            </a:endParaRPr>
          </a:p>
          <a:p>
            <a:pPr marL="285750" indent="-285750">
              <a:lnSpc>
                <a:spcPct val="150000"/>
              </a:lnSpc>
              <a:buFont typeface="Wingdings" panose="05000000000000000000" charset="0"/>
              <a:buChar char=""/>
            </a:pPr>
            <a:r>
              <a:rPr sz="2000" dirty="0">
                <a:solidFill>
                  <a:srgbClr val="C00000"/>
                </a:solidFill>
                <a:latin typeface="Times New Roman Regular" panose="02020603050405020304" charset="0"/>
                <a:ea typeface="宋体" pitchFamily="2" charset="-122"/>
                <a:cs typeface="Times New Roman Regular" panose="02020603050405020304" charset="0"/>
              </a:rPr>
              <a:t>a bias to study altered online behaviors</a:t>
            </a:r>
            <a:r>
              <a:rPr sz="2000" dirty="0">
                <a:latin typeface="Times New Roman Regular" panose="02020603050405020304" charset="0"/>
                <a:ea typeface="宋体" pitchFamily="2" charset="-122"/>
                <a:cs typeface="Times New Roman Regular" panose="02020603050405020304" charset="0"/>
              </a:rPr>
              <a:t> such as GD</a:t>
            </a:r>
            <a:r>
              <a:rPr lang="en-US" sz="2000" dirty="0">
                <a:latin typeface="Times New Roman Regular" panose="02020603050405020304" charset="0"/>
                <a:ea typeface="宋体" pitchFamily="2" charset="-122"/>
                <a:cs typeface="Times New Roman Regular" panose="02020603050405020304" charset="0"/>
              </a:rPr>
              <a:t>.  [recruit </a:t>
            </a:r>
            <a:r>
              <a:rPr lang="en-US" sz="2000" dirty="0">
                <a:solidFill>
                  <a:schemeClr val="accent1"/>
                </a:solidFill>
                <a:latin typeface="Times New Roman Regular" panose="02020603050405020304" charset="0"/>
                <a:ea typeface="宋体" pitchFamily="2" charset="-122"/>
                <a:cs typeface="Times New Roman Regular" panose="02020603050405020304" charset="0"/>
              </a:rPr>
              <a:t>clinically diagnosed participants</a:t>
            </a:r>
            <a:r>
              <a:rPr lang="en-US" sz="2000" dirty="0">
                <a:latin typeface="Times New Roman Regular" panose="02020603050405020304" charset="0"/>
                <a:ea typeface="宋体" pitchFamily="2" charset="-122"/>
                <a:cs typeface="Times New Roman Regular" panose="02020603050405020304" charset="0"/>
              </a:rPr>
              <a:t>]</a:t>
            </a:r>
            <a:endParaRPr lang="en-US" sz="2000" dirty="0">
              <a:latin typeface="Times New Roman Regular" panose="02020603050405020304" charset="0"/>
              <a:ea typeface="宋体" pitchFamily="2" charset="-122"/>
              <a:cs typeface="Times New Roman Regular" panose="02020603050405020304" charset="0"/>
            </a:endParaRPr>
          </a:p>
          <a:p>
            <a:pPr marL="285750" indent="-285750">
              <a:lnSpc>
                <a:spcPct val="150000"/>
              </a:lnSpc>
              <a:buFont typeface="Arial" panose="020B0604020202090204" pitchFamily="34" charset="0"/>
              <a:buChar char="•"/>
            </a:pPr>
            <a:r>
              <a:rPr sz="2000" dirty="0">
                <a:latin typeface="Times New Roman Regular" panose="02020603050405020304" charset="0"/>
                <a:ea typeface="宋体" pitchFamily="2" charset="-122"/>
                <a:cs typeface="Times New Roman Regular" panose="02020603050405020304" charset="0"/>
              </a:rPr>
              <a:t> </a:t>
            </a:r>
            <a:r>
              <a:rPr lang="en-US" sz="2000" dirty="0">
                <a:latin typeface="Times New Roman Regular" panose="02020603050405020304" charset="0"/>
                <a:ea typeface="宋体" pitchFamily="2" charset="-122"/>
                <a:cs typeface="Times New Roman Regular" panose="02020603050405020304" charset="0"/>
              </a:rPr>
              <a:t>(3) D</a:t>
            </a:r>
            <a:r>
              <a:rPr sz="2000" dirty="0">
                <a:latin typeface="Times New Roman Regular" panose="02020603050405020304" charset="0"/>
                <a:ea typeface="宋体" pitchFamily="2" charset="-122"/>
                <a:cs typeface="Times New Roman Regular" panose="02020603050405020304" charset="0"/>
              </a:rPr>
              <a:t>id not control the </a:t>
            </a:r>
            <a:r>
              <a:rPr sz="2000" dirty="0">
                <a:solidFill>
                  <a:srgbClr val="C00000"/>
                </a:solidFill>
                <a:latin typeface="Times New Roman Regular" panose="02020603050405020304" charset="0"/>
                <a:ea typeface="宋体" pitchFamily="2" charset="-122"/>
                <a:cs typeface="Times New Roman Regular" panose="02020603050405020304" charset="0"/>
              </a:rPr>
              <a:t>gaming condition</a:t>
            </a:r>
            <a:r>
              <a:rPr sz="2000" dirty="0">
                <a:latin typeface="Times New Roman Regular" panose="02020603050405020304" charset="0"/>
                <a:ea typeface="宋体" pitchFamily="2" charset="-122"/>
                <a:cs typeface="Times New Roman Regular" panose="02020603050405020304" charset="0"/>
              </a:rPr>
              <a:t> of participants</a:t>
            </a:r>
            <a:r>
              <a:rPr lang="en-US" sz="2000" dirty="0">
                <a:latin typeface="Times New Roman Regular" panose="02020603050405020304" charset="0"/>
                <a:ea typeface="宋体" pitchFamily="2" charset="-122"/>
                <a:cs typeface="Times New Roman Regular" panose="02020603050405020304" charset="0"/>
              </a:rPr>
              <a:t> </a:t>
            </a:r>
            <a:r>
              <a:rPr sz="2000" dirty="0">
                <a:solidFill>
                  <a:srgbClr val="C00000"/>
                </a:solidFill>
                <a:latin typeface="Times New Roman Regular" panose="02020603050405020304" charset="0"/>
                <a:ea typeface="宋体" pitchFamily="2" charset="-122"/>
                <a:cs typeface="Times New Roman Regular" panose="02020603050405020304" charset="0"/>
              </a:rPr>
              <a:t>prior to the experiment</a:t>
            </a:r>
            <a:endParaRPr sz="2000" dirty="0">
              <a:latin typeface="Times New Roman Regular" panose="02020603050405020304" charset="0"/>
              <a:ea typeface="宋体" pitchFamily="2" charset="-122"/>
              <a:cs typeface="Times New Roman Regular" panose="02020603050405020304" charset="0"/>
            </a:endParaRPr>
          </a:p>
          <a:p>
            <a:pPr marL="285750" indent="-285750">
              <a:lnSpc>
                <a:spcPct val="150000"/>
              </a:lnSpc>
              <a:buFont typeface="Wingdings" panose="05000000000000000000" charset="0"/>
              <a:buChar char=""/>
            </a:pPr>
            <a:r>
              <a:rPr sz="2000" dirty="0">
                <a:latin typeface="Times New Roman Regular" panose="02020603050405020304" charset="0"/>
                <a:ea typeface="宋体" pitchFamily="2" charset="-122"/>
                <a:cs typeface="Times New Roman Regular" panose="02020603050405020304" charset="0"/>
              </a:rPr>
              <a:t> playing internet games 48 h before a</a:t>
            </a:r>
            <a:r>
              <a:rPr lang="en-US" sz="2000" dirty="0">
                <a:latin typeface="Times New Roman Regular" panose="02020603050405020304" charset="0"/>
                <a:ea typeface="宋体" pitchFamily="2" charset="-122"/>
                <a:cs typeface="Times New Roman Regular" panose="02020603050405020304" charset="0"/>
              </a:rPr>
              <a:t>n </a:t>
            </a:r>
            <a:r>
              <a:rPr sz="2000" dirty="0">
                <a:latin typeface="Times New Roman Regular" panose="02020603050405020304" charset="0"/>
                <a:ea typeface="宋体" pitchFamily="2" charset="-122"/>
                <a:cs typeface="Times New Roman Regular" panose="02020603050405020304" charset="0"/>
              </a:rPr>
              <a:t>experiment </a:t>
            </a:r>
            <a:r>
              <a:rPr sz="2000" dirty="0">
                <a:solidFill>
                  <a:srgbClr val="C00000"/>
                </a:solidFill>
                <a:latin typeface="Times New Roman Regular" panose="02020603050405020304" charset="0"/>
                <a:ea typeface="宋体" pitchFamily="2" charset="-122"/>
                <a:cs typeface="Times New Roman Regular" panose="02020603050405020304" charset="0"/>
              </a:rPr>
              <a:t>affects the results</a:t>
            </a:r>
            <a:r>
              <a:rPr lang="en-US" sz="2000" dirty="0">
                <a:solidFill>
                  <a:srgbClr val="C00000"/>
                </a:solidFill>
                <a:latin typeface="Times New Roman Regular" panose="02020603050405020304" charset="0"/>
                <a:ea typeface="宋体" pitchFamily="2" charset="-122"/>
                <a:cs typeface="Times New Roman Regular" panose="02020603050405020304" charset="0"/>
              </a:rPr>
              <a:t>. </a:t>
            </a:r>
            <a:r>
              <a:rPr lang="en-US" sz="2000" dirty="0">
                <a:latin typeface="Times New Roman Regular" panose="02020603050405020304" charset="0"/>
                <a:ea typeface="宋体" pitchFamily="2" charset="-122"/>
                <a:cs typeface="Times New Roman Regular" panose="02020603050405020304" charset="0"/>
              </a:rPr>
              <a:t>[ the gaming condition </a:t>
            </a:r>
            <a:r>
              <a:rPr sz="2000" dirty="0">
                <a:latin typeface="Times New Roman Regular" panose="02020603050405020304" charset="0"/>
                <a:ea typeface="宋体" pitchFamily="2" charset="-122"/>
                <a:cs typeface="Times New Roman Regular" panose="02020603050405020304" charset="0"/>
              </a:rPr>
              <a:t>prior to the experiment</a:t>
            </a:r>
            <a:r>
              <a:rPr sz="2000" dirty="0">
                <a:solidFill>
                  <a:schemeClr val="accent1"/>
                </a:solidFill>
                <a:latin typeface="Times New Roman Regular" panose="02020603050405020304" charset="0"/>
                <a:ea typeface="宋体" pitchFamily="2" charset="-122"/>
                <a:cs typeface="Times New Roman Regular" panose="02020603050405020304" charset="0"/>
              </a:rPr>
              <a:t> as a control variable</a:t>
            </a:r>
            <a:r>
              <a:rPr lang="en-US" sz="2000" dirty="0">
                <a:latin typeface="Times New Roman Regular" panose="02020603050405020304" charset="0"/>
                <a:ea typeface="宋体" pitchFamily="2" charset="-122"/>
                <a:cs typeface="Times New Roman Regular" panose="02020603050405020304" charset="0"/>
              </a:rPr>
              <a:t>]</a:t>
            </a:r>
            <a:endParaRPr sz="2000" dirty="0">
              <a:latin typeface="Times New Roman Regular" panose="02020603050405020304" charset="0"/>
              <a:ea typeface="宋体" pitchFamily="2" charset="-122"/>
              <a:cs typeface="Times New Roman Regular" panose="02020603050405020304" charset="0"/>
            </a:endParaRPr>
          </a:p>
          <a:p>
            <a:pPr indent="0">
              <a:lnSpc>
                <a:spcPct val="150000"/>
              </a:lnSpc>
              <a:buFont typeface="Wingdings" panose="05000000000000000000" charset="0"/>
              <a:buNone/>
            </a:pPr>
            <a:endParaRPr lang="en-US" altLang="zh-CN" sz="2000" dirty="0">
              <a:latin typeface="Times New Roman Regular" panose="02020603050405020304" charset="0"/>
              <a:ea typeface="宋体" pitchFamily="2" charset="-122"/>
              <a:cs typeface="Times New Roman Regular" panose="02020603050405020304" charset="0"/>
            </a:endParaRPr>
          </a:p>
        </p:txBody>
      </p:sp>
      <p:sp>
        <p:nvSpPr>
          <p:cNvPr id="15" name="稻壳儿春秋广告/盗版必究        原创来源：http://chn.docer.com/works?userid=199329941#!/work_time"/>
          <p:cNvSpPr txBox="1"/>
          <p:nvPr/>
        </p:nvSpPr>
        <p:spPr>
          <a:xfrm>
            <a:off x="5223188" y="2028113"/>
            <a:ext cx="1745615" cy="4603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rgbClr val="005CA2"/>
                </a:solidFill>
                <a:latin typeface="微软雅黑" panose="020B0503020204020204" pitchFamily="34" charset="-122"/>
                <a:ea typeface="微软雅黑" panose="020B0503020204020204" pitchFamily="34" charset="-122"/>
              </a:rPr>
              <a:t>Limitations</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6" name="稻壳儿春秋广告/盗版必究        原创来源：http://chn.docer.com/works?userid=199329941#!/work_time"/>
          <p:cNvSpPr txBox="1"/>
          <p:nvPr/>
        </p:nvSpPr>
        <p:spPr>
          <a:xfrm>
            <a:off x="329938" y="392586"/>
            <a:ext cx="2116455" cy="460375"/>
          </a:xfrm>
          <a:prstGeom prst="rect">
            <a:avLst/>
          </a:prstGeom>
          <a:noFill/>
        </p:spPr>
        <p:txBody>
          <a:bodyPr wrap="none" rtlCol="0">
            <a:spAutoFit/>
          </a:bodyPr>
          <a:p>
            <a:pPr algn="l"/>
            <a:r>
              <a:rPr lang="en-US" altLang="zh-CN" sz="2400" b="1" dirty="0">
                <a:solidFill>
                  <a:srgbClr val="005CA2"/>
                </a:solidFill>
                <a:latin typeface="微软雅黑" panose="020B0503020204020204" pitchFamily="34" charset="-122"/>
                <a:ea typeface="微软雅黑" panose="020B0503020204020204" pitchFamily="34" charset="-122"/>
                <a:sym typeface="+mn-ea"/>
              </a:rPr>
              <a:t>4. Discussion</a:t>
            </a:r>
            <a:endParaRPr lang="zh-CN" altLang="en-US" sz="2400" b="1" dirty="0">
              <a:solidFill>
                <a:srgbClr val="005CA2"/>
              </a:solidFill>
              <a:latin typeface="微软雅黑" panose="020B0503020204020204" pitchFamily="34" charset="-122"/>
              <a:ea typeface="微软雅黑" panose="020B0503020204020204" pitchFamily="34" charset="-122"/>
            </a:endParaRPr>
          </a:p>
        </p:txBody>
      </p:sp>
      <p:sp>
        <p:nvSpPr>
          <p:cNvPr id="7" name="稻壳儿春秋广告/盗版必究        原创来源：http://chn.docer.com/works?userid=199329941#!/work_time"/>
          <p:cNvSpPr txBox="1"/>
          <p:nvPr/>
        </p:nvSpPr>
        <p:spPr>
          <a:xfrm>
            <a:off x="329938" y="746529"/>
            <a:ext cx="4237355" cy="398780"/>
          </a:xfrm>
          <a:prstGeom prst="rect">
            <a:avLst/>
          </a:prstGeom>
          <a:noFill/>
        </p:spPr>
        <p:txBody>
          <a:bodyPr wrap="none" rtlCol="0">
            <a:spAutoFit/>
          </a:bodyPr>
          <a:p>
            <a:pPr algn="l"/>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4.3. Contributions and Limitations</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稻壳儿春秋广告/盗版必究        原创来源：http://chn.docer.com/works?userid=199329941#!/work_time"/>
          <p:cNvSpPr>
            <a:spLocks noEditPoints="1"/>
          </p:cNvSpPr>
          <p:nvPr/>
        </p:nvSpPr>
        <p:spPr bwMode="auto">
          <a:xfrm>
            <a:off x="5497740" y="853021"/>
            <a:ext cx="1196513" cy="1197317"/>
          </a:xfrm>
          <a:custGeom>
            <a:avLst/>
            <a:gdLst>
              <a:gd name="T0" fmla="*/ 279 w 300"/>
              <a:gd name="T1" fmla="*/ 194 h 291"/>
              <a:gd name="T2" fmla="*/ 271 w 300"/>
              <a:gd name="T3" fmla="*/ 190 h 291"/>
              <a:gd name="T4" fmla="*/ 154 w 300"/>
              <a:gd name="T5" fmla="*/ 237 h 291"/>
              <a:gd name="T6" fmla="*/ 151 w 300"/>
              <a:gd name="T7" fmla="*/ 237 h 291"/>
              <a:gd name="T8" fmla="*/ 32 w 300"/>
              <a:gd name="T9" fmla="*/ 189 h 291"/>
              <a:gd name="T10" fmla="*/ 25 w 300"/>
              <a:gd name="T11" fmla="*/ 193 h 291"/>
              <a:gd name="T12" fmla="*/ 15 w 300"/>
              <a:gd name="T13" fmla="*/ 206 h 291"/>
              <a:gd name="T14" fmla="*/ 16 w 300"/>
              <a:gd name="T15" fmla="*/ 210 h 291"/>
              <a:gd name="T16" fmla="*/ 152 w 300"/>
              <a:gd name="T17" fmla="*/ 263 h 291"/>
              <a:gd name="T18" fmla="*/ 152 w 300"/>
              <a:gd name="T19" fmla="*/ 263 h 291"/>
              <a:gd name="T20" fmla="*/ 152 w 300"/>
              <a:gd name="T21" fmla="*/ 263 h 291"/>
              <a:gd name="T22" fmla="*/ 152 w 300"/>
              <a:gd name="T23" fmla="*/ 263 h 291"/>
              <a:gd name="T24" fmla="*/ 152 w 300"/>
              <a:gd name="T25" fmla="*/ 263 h 291"/>
              <a:gd name="T26" fmla="*/ 152 w 300"/>
              <a:gd name="T27" fmla="*/ 263 h 291"/>
              <a:gd name="T28" fmla="*/ 288 w 300"/>
              <a:gd name="T29" fmla="*/ 210 h 291"/>
              <a:gd name="T30" fmla="*/ 289 w 300"/>
              <a:gd name="T31" fmla="*/ 205 h 291"/>
              <a:gd name="T32" fmla="*/ 279 w 300"/>
              <a:gd name="T33" fmla="*/ 194 h 291"/>
              <a:gd name="T34" fmla="*/ 12 w 300"/>
              <a:gd name="T35" fmla="*/ 53 h 291"/>
              <a:gd name="T36" fmla="*/ 65 w 300"/>
              <a:gd name="T37" fmla="*/ 71 h 291"/>
              <a:gd name="T38" fmla="*/ 68 w 300"/>
              <a:gd name="T39" fmla="*/ 77 h 291"/>
              <a:gd name="T40" fmla="*/ 49 w 300"/>
              <a:gd name="T41" fmla="*/ 130 h 291"/>
              <a:gd name="T42" fmla="*/ 54 w 300"/>
              <a:gd name="T43" fmla="*/ 144 h 291"/>
              <a:gd name="T44" fmla="*/ 140 w 300"/>
              <a:gd name="T45" fmla="*/ 190 h 291"/>
              <a:gd name="T46" fmla="*/ 158 w 300"/>
              <a:gd name="T47" fmla="*/ 190 h 291"/>
              <a:gd name="T48" fmla="*/ 243 w 300"/>
              <a:gd name="T49" fmla="*/ 144 h 291"/>
              <a:gd name="T50" fmla="*/ 249 w 300"/>
              <a:gd name="T51" fmla="*/ 131 h 291"/>
              <a:gd name="T52" fmla="*/ 232 w 300"/>
              <a:gd name="T53" fmla="*/ 77 h 291"/>
              <a:gd name="T54" fmla="*/ 236 w 300"/>
              <a:gd name="T55" fmla="*/ 71 h 291"/>
              <a:gd name="T56" fmla="*/ 262 w 300"/>
              <a:gd name="T57" fmla="*/ 63 h 291"/>
              <a:gd name="T58" fmla="*/ 262 w 300"/>
              <a:gd name="T59" fmla="*/ 99 h 291"/>
              <a:gd name="T60" fmla="*/ 259 w 300"/>
              <a:gd name="T61" fmla="*/ 102 h 291"/>
              <a:gd name="T62" fmla="*/ 255 w 300"/>
              <a:gd name="T63" fmla="*/ 109 h 291"/>
              <a:gd name="T64" fmla="*/ 265 w 300"/>
              <a:gd name="T65" fmla="*/ 119 h 291"/>
              <a:gd name="T66" fmla="*/ 275 w 300"/>
              <a:gd name="T67" fmla="*/ 109 h 291"/>
              <a:gd name="T68" fmla="*/ 272 w 300"/>
              <a:gd name="T69" fmla="*/ 103 h 291"/>
              <a:gd name="T70" fmla="*/ 271 w 300"/>
              <a:gd name="T71" fmla="*/ 99 h 291"/>
              <a:gd name="T72" fmla="*/ 271 w 300"/>
              <a:gd name="T73" fmla="*/ 59 h 291"/>
              <a:gd name="T74" fmla="*/ 287 w 300"/>
              <a:gd name="T75" fmla="*/ 53 h 291"/>
              <a:gd name="T76" fmla="*/ 286 w 300"/>
              <a:gd name="T77" fmla="*/ 47 h 291"/>
              <a:gd name="T78" fmla="*/ 158 w 300"/>
              <a:gd name="T79" fmla="*/ 2 h 291"/>
              <a:gd name="T80" fmla="*/ 140 w 300"/>
              <a:gd name="T81" fmla="*/ 2 h 291"/>
              <a:gd name="T82" fmla="*/ 12 w 300"/>
              <a:gd name="T83" fmla="*/ 47 h 291"/>
              <a:gd name="T84" fmla="*/ 12 w 300"/>
              <a:gd name="T85" fmla="*/ 53 h 291"/>
              <a:gd name="T86" fmla="*/ 299 w 300"/>
              <a:gd name="T87" fmla="*/ 230 h 291"/>
              <a:gd name="T88" fmla="*/ 294 w 300"/>
              <a:gd name="T89" fmla="*/ 226 h 291"/>
              <a:gd name="T90" fmla="*/ 151 w 300"/>
              <a:gd name="T91" fmla="*/ 278 h 291"/>
              <a:gd name="T92" fmla="*/ 147 w 300"/>
              <a:gd name="T93" fmla="*/ 278 h 291"/>
              <a:gd name="T94" fmla="*/ 6 w 300"/>
              <a:gd name="T95" fmla="*/ 226 h 291"/>
              <a:gd name="T96" fmla="*/ 0 w 300"/>
              <a:gd name="T97" fmla="*/ 230 h 291"/>
              <a:gd name="T98" fmla="*/ 3 w 300"/>
              <a:gd name="T99" fmla="*/ 237 h 291"/>
              <a:gd name="T100" fmla="*/ 148 w 300"/>
              <a:gd name="T101" fmla="*/ 291 h 291"/>
              <a:gd name="T102" fmla="*/ 149 w 300"/>
              <a:gd name="T103" fmla="*/ 291 h 291"/>
              <a:gd name="T104" fmla="*/ 150 w 300"/>
              <a:gd name="T105" fmla="*/ 291 h 291"/>
              <a:gd name="T106" fmla="*/ 296 w 300"/>
              <a:gd name="T107" fmla="*/ 237 h 291"/>
              <a:gd name="T108" fmla="*/ 299 w 300"/>
              <a:gd name="T109" fmla="*/ 23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291">
                <a:moveTo>
                  <a:pt x="279" y="194"/>
                </a:moveTo>
                <a:cubicBezTo>
                  <a:pt x="277" y="192"/>
                  <a:pt x="274" y="190"/>
                  <a:pt x="271" y="190"/>
                </a:cubicBezTo>
                <a:cubicBezTo>
                  <a:pt x="251" y="187"/>
                  <a:pt x="195" y="189"/>
                  <a:pt x="154" y="237"/>
                </a:cubicBezTo>
                <a:cubicBezTo>
                  <a:pt x="153" y="237"/>
                  <a:pt x="152" y="237"/>
                  <a:pt x="151" y="237"/>
                </a:cubicBezTo>
                <a:cubicBezTo>
                  <a:pt x="116" y="192"/>
                  <a:pt x="59" y="186"/>
                  <a:pt x="32" y="189"/>
                </a:cubicBezTo>
                <a:cubicBezTo>
                  <a:pt x="29" y="189"/>
                  <a:pt x="26" y="191"/>
                  <a:pt x="25" y="193"/>
                </a:cubicBezTo>
                <a:cubicBezTo>
                  <a:pt x="21" y="199"/>
                  <a:pt x="18" y="203"/>
                  <a:pt x="15" y="206"/>
                </a:cubicBezTo>
                <a:cubicBezTo>
                  <a:pt x="14" y="207"/>
                  <a:pt x="14" y="210"/>
                  <a:pt x="16" y="210"/>
                </a:cubicBezTo>
                <a:cubicBezTo>
                  <a:pt x="152" y="263"/>
                  <a:pt x="152" y="263"/>
                  <a:pt x="152" y="263"/>
                </a:cubicBezTo>
                <a:cubicBezTo>
                  <a:pt x="152" y="263"/>
                  <a:pt x="152" y="263"/>
                  <a:pt x="152" y="263"/>
                </a:cubicBezTo>
                <a:cubicBezTo>
                  <a:pt x="152" y="263"/>
                  <a:pt x="152" y="263"/>
                  <a:pt x="152" y="263"/>
                </a:cubicBezTo>
                <a:cubicBezTo>
                  <a:pt x="152" y="263"/>
                  <a:pt x="152" y="263"/>
                  <a:pt x="152" y="263"/>
                </a:cubicBezTo>
                <a:cubicBezTo>
                  <a:pt x="152" y="263"/>
                  <a:pt x="152" y="263"/>
                  <a:pt x="152" y="263"/>
                </a:cubicBezTo>
                <a:cubicBezTo>
                  <a:pt x="152" y="263"/>
                  <a:pt x="152" y="263"/>
                  <a:pt x="152" y="263"/>
                </a:cubicBezTo>
                <a:cubicBezTo>
                  <a:pt x="288" y="210"/>
                  <a:pt x="288" y="210"/>
                  <a:pt x="288" y="210"/>
                </a:cubicBezTo>
                <a:cubicBezTo>
                  <a:pt x="290" y="210"/>
                  <a:pt x="290" y="207"/>
                  <a:pt x="289" y="205"/>
                </a:cubicBezTo>
                <a:cubicBezTo>
                  <a:pt x="286" y="203"/>
                  <a:pt x="282" y="199"/>
                  <a:pt x="279" y="194"/>
                </a:cubicBezTo>
                <a:close/>
                <a:moveTo>
                  <a:pt x="12" y="53"/>
                </a:moveTo>
                <a:cubicBezTo>
                  <a:pt x="65" y="71"/>
                  <a:pt x="65" y="71"/>
                  <a:pt x="65" y="71"/>
                </a:cubicBezTo>
                <a:cubicBezTo>
                  <a:pt x="68" y="72"/>
                  <a:pt x="69" y="75"/>
                  <a:pt x="68" y="77"/>
                </a:cubicBezTo>
                <a:cubicBezTo>
                  <a:pt x="49" y="130"/>
                  <a:pt x="49" y="130"/>
                  <a:pt x="49" y="130"/>
                </a:cubicBezTo>
                <a:cubicBezTo>
                  <a:pt x="47" y="136"/>
                  <a:pt x="49" y="142"/>
                  <a:pt x="54" y="144"/>
                </a:cubicBezTo>
                <a:cubicBezTo>
                  <a:pt x="140" y="190"/>
                  <a:pt x="140" y="190"/>
                  <a:pt x="140" y="190"/>
                </a:cubicBezTo>
                <a:cubicBezTo>
                  <a:pt x="146" y="193"/>
                  <a:pt x="152" y="193"/>
                  <a:pt x="158" y="190"/>
                </a:cubicBezTo>
                <a:cubicBezTo>
                  <a:pt x="243" y="144"/>
                  <a:pt x="243" y="144"/>
                  <a:pt x="243" y="144"/>
                </a:cubicBezTo>
                <a:cubicBezTo>
                  <a:pt x="248" y="142"/>
                  <a:pt x="251" y="136"/>
                  <a:pt x="249" y="131"/>
                </a:cubicBezTo>
                <a:cubicBezTo>
                  <a:pt x="232" y="77"/>
                  <a:pt x="232" y="77"/>
                  <a:pt x="232" y="77"/>
                </a:cubicBezTo>
                <a:cubicBezTo>
                  <a:pt x="231" y="74"/>
                  <a:pt x="233" y="72"/>
                  <a:pt x="236" y="71"/>
                </a:cubicBezTo>
                <a:cubicBezTo>
                  <a:pt x="262" y="63"/>
                  <a:pt x="262" y="63"/>
                  <a:pt x="262" y="63"/>
                </a:cubicBezTo>
                <a:cubicBezTo>
                  <a:pt x="262" y="99"/>
                  <a:pt x="262" y="99"/>
                  <a:pt x="262" y="99"/>
                </a:cubicBezTo>
                <a:cubicBezTo>
                  <a:pt x="262" y="100"/>
                  <a:pt x="260" y="101"/>
                  <a:pt x="259" y="102"/>
                </a:cubicBezTo>
                <a:cubicBezTo>
                  <a:pt x="257" y="104"/>
                  <a:pt x="255" y="107"/>
                  <a:pt x="255" y="109"/>
                </a:cubicBezTo>
                <a:cubicBezTo>
                  <a:pt x="255" y="115"/>
                  <a:pt x="259" y="119"/>
                  <a:pt x="265" y="119"/>
                </a:cubicBezTo>
                <a:cubicBezTo>
                  <a:pt x="270" y="119"/>
                  <a:pt x="275" y="115"/>
                  <a:pt x="275" y="109"/>
                </a:cubicBezTo>
                <a:cubicBezTo>
                  <a:pt x="275" y="107"/>
                  <a:pt x="274" y="104"/>
                  <a:pt x="272" y="103"/>
                </a:cubicBezTo>
                <a:cubicBezTo>
                  <a:pt x="271" y="101"/>
                  <a:pt x="271" y="100"/>
                  <a:pt x="271" y="99"/>
                </a:cubicBezTo>
                <a:cubicBezTo>
                  <a:pt x="271" y="59"/>
                  <a:pt x="271" y="59"/>
                  <a:pt x="271" y="59"/>
                </a:cubicBezTo>
                <a:cubicBezTo>
                  <a:pt x="287" y="53"/>
                  <a:pt x="287" y="53"/>
                  <a:pt x="287" y="53"/>
                </a:cubicBezTo>
                <a:cubicBezTo>
                  <a:pt x="290" y="52"/>
                  <a:pt x="290" y="48"/>
                  <a:pt x="286" y="47"/>
                </a:cubicBezTo>
                <a:cubicBezTo>
                  <a:pt x="158" y="2"/>
                  <a:pt x="158" y="2"/>
                  <a:pt x="158" y="2"/>
                </a:cubicBezTo>
                <a:cubicBezTo>
                  <a:pt x="152" y="0"/>
                  <a:pt x="146" y="0"/>
                  <a:pt x="140" y="2"/>
                </a:cubicBezTo>
                <a:cubicBezTo>
                  <a:pt x="12" y="47"/>
                  <a:pt x="12" y="47"/>
                  <a:pt x="12" y="47"/>
                </a:cubicBezTo>
                <a:cubicBezTo>
                  <a:pt x="9" y="48"/>
                  <a:pt x="9" y="52"/>
                  <a:pt x="12" y="53"/>
                </a:cubicBezTo>
                <a:close/>
                <a:moveTo>
                  <a:pt x="299" y="230"/>
                </a:moveTo>
                <a:cubicBezTo>
                  <a:pt x="298" y="227"/>
                  <a:pt x="296" y="225"/>
                  <a:pt x="294" y="226"/>
                </a:cubicBezTo>
                <a:cubicBezTo>
                  <a:pt x="151" y="278"/>
                  <a:pt x="151" y="278"/>
                  <a:pt x="151" y="278"/>
                </a:cubicBezTo>
                <a:cubicBezTo>
                  <a:pt x="150" y="279"/>
                  <a:pt x="148" y="279"/>
                  <a:pt x="147" y="278"/>
                </a:cubicBezTo>
                <a:cubicBezTo>
                  <a:pt x="6" y="226"/>
                  <a:pt x="6" y="226"/>
                  <a:pt x="6" y="226"/>
                </a:cubicBezTo>
                <a:cubicBezTo>
                  <a:pt x="3" y="225"/>
                  <a:pt x="1" y="227"/>
                  <a:pt x="0" y="230"/>
                </a:cubicBezTo>
                <a:cubicBezTo>
                  <a:pt x="0" y="233"/>
                  <a:pt x="1" y="236"/>
                  <a:pt x="3" y="237"/>
                </a:cubicBezTo>
                <a:cubicBezTo>
                  <a:pt x="148" y="291"/>
                  <a:pt x="148" y="291"/>
                  <a:pt x="148" y="291"/>
                </a:cubicBezTo>
                <a:cubicBezTo>
                  <a:pt x="149" y="291"/>
                  <a:pt x="149" y="291"/>
                  <a:pt x="149" y="291"/>
                </a:cubicBezTo>
                <a:cubicBezTo>
                  <a:pt x="150" y="291"/>
                  <a:pt x="150" y="291"/>
                  <a:pt x="150" y="291"/>
                </a:cubicBezTo>
                <a:cubicBezTo>
                  <a:pt x="296" y="237"/>
                  <a:pt x="296" y="237"/>
                  <a:pt x="296" y="237"/>
                </a:cubicBezTo>
                <a:cubicBezTo>
                  <a:pt x="298" y="236"/>
                  <a:pt x="300" y="233"/>
                  <a:pt x="299" y="230"/>
                </a:cubicBez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稻壳儿春秋广告/盗版必究        原创来源：http://chn.docer.com/works?userid=199329941#!/work_time"/>
          <p:cNvSpPr txBox="1"/>
          <p:nvPr/>
        </p:nvSpPr>
        <p:spPr>
          <a:xfrm>
            <a:off x="614045" y="2625725"/>
            <a:ext cx="10890250" cy="2399665"/>
          </a:xfrm>
          <a:prstGeom prst="rect">
            <a:avLst/>
          </a:prstGeom>
          <a:noFill/>
        </p:spPr>
        <p:txBody>
          <a:bodyPr wrap="square" rtlCol="0">
            <a:spAutoFit/>
          </a:bodyPr>
          <a:lstStyle/>
          <a:p>
            <a:pPr marL="285750" indent="-285750">
              <a:lnSpc>
                <a:spcPct val="150000"/>
              </a:lnSpc>
              <a:buFont typeface="Arial" panose="020B0604020202090204" pitchFamily="34" charset="0"/>
              <a:buChar char="•"/>
            </a:pPr>
            <a:r>
              <a:rPr lang="en-US" altLang="zh-CN" sz="2000" dirty="0">
                <a:latin typeface="Times New Roman Regular" panose="02020603050405020304" charset="0"/>
                <a:ea typeface="宋体" pitchFamily="2" charset="-122"/>
                <a:cs typeface="Times New Roman Regular" panose="02020603050405020304" charset="0"/>
              </a:rPr>
              <a:t>(4) Faces are just one possible </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emotional cue</a:t>
            </a:r>
            <a:endParaRPr lang="en-US" altLang="zh-CN" sz="2000" dirty="0">
              <a:latin typeface="Times New Roman Regular" panose="02020603050405020304" charset="0"/>
              <a:ea typeface="宋体" pitchFamily="2" charset="-122"/>
              <a:cs typeface="Times New Roman Regular" panose="02020603050405020304" charset="0"/>
            </a:endParaRPr>
          </a:p>
          <a:p>
            <a:pPr marL="285750" indent="-285750">
              <a:lnSpc>
                <a:spcPct val="150000"/>
              </a:lnSpc>
              <a:buFont typeface="Wingdings" panose="05000000000000000000" charset="0"/>
              <a:buChar char=""/>
            </a:pPr>
            <a:r>
              <a:rPr lang="en-US" altLang="zh-CN" sz="2000" dirty="0">
                <a:latin typeface="Times New Roman Regular" panose="02020603050405020304" charset="0"/>
                <a:ea typeface="宋体" pitchFamily="2" charset="-122"/>
                <a:cs typeface="Times New Roman Regular" panose="02020603050405020304" charset="0"/>
              </a:rPr>
              <a:t> response inhibition -- </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many potential processes</a:t>
            </a:r>
            <a:r>
              <a:rPr lang="en-US" altLang="zh-CN" sz="2000" dirty="0">
                <a:latin typeface="Times New Roman Regular" panose="02020603050405020304" charset="0"/>
                <a:ea typeface="宋体" pitchFamily="2" charset="-122"/>
                <a:cs typeface="Times New Roman Regular" panose="02020603050405020304" charset="0"/>
              </a:rPr>
              <a:t> [add </a:t>
            </a:r>
            <a:r>
              <a:rPr lang="en-US" altLang="zh-CN" sz="2000" dirty="0">
                <a:solidFill>
                  <a:schemeClr val="accent1"/>
                </a:solidFill>
                <a:latin typeface="Times New Roman Regular" panose="02020603050405020304" charset="0"/>
                <a:ea typeface="宋体" pitchFamily="2" charset="-122"/>
                <a:cs typeface="Times New Roman Regular" panose="02020603050405020304" charset="0"/>
              </a:rPr>
              <a:t>a measure of emotional engagement</a:t>
            </a:r>
            <a:r>
              <a:rPr lang="en-US" altLang="zh-CN" sz="2000" dirty="0">
                <a:solidFill>
                  <a:schemeClr val="accent6"/>
                </a:solidFill>
                <a:latin typeface="Times New Roman Regular" panose="02020603050405020304" charset="0"/>
                <a:ea typeface="宋体" pitchFamily="2" charset="-122"/>
                <a:cs typeface="Times New Roman Regular" panose="02020603050405020304" charset="0"/>
              </a:rPr>
              <a:t>,</a:t>
            </a:r>
            <a:r>
              <a:rPr lang="en-US" altLang="zh-CN" sz="2000" dirty="0">
                <a:latin typeface="Times New Roman Regular" panose="02020603050405020304" charset="0"/>
                <a:ea typeface="宋体" pitchFamily="2" charset="-122"/>
                <a:cs typeface="Times New Roman Regular" panose="02020603050405020304" charset="0"/>
              </a:rPr>
              <a:t> such as an autonomic marker or self-reported trial-by-trial ratings]</a:t>
            </a:r>
            <a:endParaRPr lang="en-US" altLang="zh-CN" sz="2000" dirty="0">
              <a:latin typeface="Times New Roman Regular" panose="02020603050405020304" charset="0"/>
              <a:ea typeface="宋体" pitchFamily="2" charset="-122"/>
              <a:cs typeface="Times New Roman Regular" panose="02020603050405020304" charset="0"/>
            </a:endParaRPr>
          </a:p>
          <a:p>
            <a:pPr marL="285750" indent="-285750">
              <a:lnSpc>
                <a:spcPct val="150000"/>
              </a:lnSpc>
              <a:buFont typeface="Arial" panose="020B0604020202090204" pitchFamily="34" charset="0"/>
              <a:buChar char="•"/>
            </a:pPr>
            <a:r>
              <a:rPr lang="en-US" altLang="zh-CN" sz="2000" dirty="0">
                <a:latin typeface="Times New Roman Regular" panose="02020603050405020304" charset="0"/>
                <a:ea typeface="宋体" pitchFamily="2" charset="-122"/>
                <a:cs typeface="Times New Roman Regular" panose="02020603050405020304" charset="0"/>
              </a:rPr>
              <a:t>(5) Only compared </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positive and negative faces</a:t>
            </a:r>
            <a:r>
              <a:rPr lang="en-US" altLang="zh-CN" sz="2000" dirty="0">
                <a:latin typeface="Times New Roman Regular" panose="02020603050405020304" charset="0"/>
                <a:ea typeface="宋体" pitchFamily="2" charset="-122"/>
                <a:cs typeface="Times New Roman Regular" panose="02020603050405020304" charset="0"/>
              </a:rPr>
              <a:t> and did not include </a:t>
            </a:r>
            <a:r>
              <a:rPr lang="en-US" altLang="zh-CN" sz="2000" dirty="0">
                <a:solidFill>
                  <a:srgbClr val="C00000"/>
                </a:solidFill>
                <a:latin typeface="Times New Roman Regular" panose="02020603050405020304" charset="0"/>
                <a:ea typeface="宋体" pitchFamily="2" charset="-122"/>
                <a:cs typeface="Times New Roman Regular" panose="02020603050405020304" charset="0"/>
              </a:rPr>
              <a:t>neutral faces.</a:t>
            </a:r>
            <a:endParaRPr lang="en-US" altLang="zh-CN" sz="2000" dirty="0">
              <a:latin typeface="Times New Roman Regular" panose="02020603050405020304" charset="0"/>
              <a:ea typeface="宋体" pitchFamily="2" charset="-122"/>
              <a:cs typeface="Times New Roman Regular" panose="02020603050405020304" charset="0"/>
            </a:endParaRPr>
          </a:p>
          <a:p>
            <a:pPr marL="285750" indent="-285750">
              <a:lnSpc>
                <a:spcPct val="150000"/>
              </a:lnSpc>
              <a:buFont typeface="Wingdings" panose="05000000000000000000" charset="0"/>
              <a:buChar char=""/>
            </a:pPr>
            <a:r>
              <a:rPr lang="en-US" altLang="zh-CN" sz="2000" dirty="0">
                <a:latin typeface="Times New Roman Regular" panose="02020603050405020304" charset="0"/>
                <a:ea typeface="宋体" pitchFamily="2" charset="-122"/>
                <a:cs typeface="Times New Roman Regular" panose="02020603050405020304" charset="0"/>
              </a:rPr>
              <a:t>[include </a:t>
            </a:r>
            <a:r>
              <a:rPr lang="en-US" altLang="zh-CN" sz="2000" dirty="0">
                <a:solidFill>
                  <a:schemeClr val="accent1"/>
                </a:solidFill>
                <a:latin typeface="Times New Roman Regular" panose="02020603050405020304" charset="0"/>
                <a:ea typeface="宋体" pitchFamily="2" charset="-122"/>
                <a:cs typeface="Times New Roman Regular" panose="02020603050405020304" charset="0"/>
              </a:rPr>
              <a:t>neutral faces</a:t>
            </a:r>
            <a:r>
              <a:rPr lang="en-US" altLang="zh-CN" sz="2000" dirty="0">
                <a:latin typeface="Times New Roman Regular" panose="02020603050405020304" charset="0"/>
                <a:ea typeface="宋体" pitchFamily="2" charset="-122"/>
                <a:cs typeface="Times New Roman Regular" panose="02020603050405020304" charset="0"/>
              </a:rPr>
              <a:t>, negative faces: </a:t>
            </a:r>
            <a:r>
              <a:rPr lang="en-US" altLang="zh-CN" sz="2000" dirty="0">
                <a:latin typeface="宋体" charset="0"/>
                <a:ea typeface="宋体" charset="0"/>
                <a:cs typeface="Times New Roman Regular" panose="02020603050405020304" charset="0"/>
              </a:rPr>
              <a:t>＋</a:t>
            </a:r>
            <a:r>
              <a:rPr lang="en-US" altLang="zh-CN" sz="2000" dirty="0">
                <a:latin typeface="Times New Roman Regular" panose="02020603050405020304" charset="0"/>
                <a:ea typeface="宋体" pitchFamily="2" charset="-122"/>
                <a:cs typeface="Times New Roman Regular" panose="02020603050405020304" charset="0"/>
              </a:rPr>
              <a:t>indicating</a:t>
            </a:r>
            <a:r>
              <a:rPr lang="en-US" altLang="zh-CN" sz="2000" dirty="0">
                <a:solidFill>
                  <a:schemeClr val="accent1"/>
                </a:solidFill>
                <a:latin typeface="Times New Roman Regular" panose="02020603050405020304" charset="0"/>
                <a:ea typeface="宋体" pitchFamily="2" charset="-122"/>
                <a:cs typeface="Times New Roman Regular" panose="02020603050405020304" charset="0"/>
              </a:rPr>
              <a:t> fear or disgust.</a:t>
            </a:r>
            <a:r>
              <a:rPr lang="en-US" altLang="zh-CN" sz="2000" dirty="0">
                <a:latin typeface="Times New Roman Regular" panose="02020603050405020304" charset="0"/>
                <a:ea typeface="宋体" pitchFamily="2" charset="-122"/>
                <a:cs typeface="Times New Roman Regular" panose="02020603050405020304" charset="0"/>
              </a:rPr>
              <a:t>]</a:t>
            </a:r>
            <a:endParaRPr lang="en-US" altLang="zh-CN" sz="2000" dirty="0">
              <a:latin typeface="Times New Roman Regular" panose="02020603050405020304" charset="0"/>
              <a:ea typeface="宋体" pitchFamily="2" charset="-122"/>
              <a:cs typeface="Times New Roman Regular" panose="02020603050405020304" charset="0"/>
            </a:endParaRPr>
          </a:p>
        </p:txBody>
      </p:sp>
      <p:sp>
        <p:nvSpPr>
          <p:cNvPr id="15" name="稻壳儿春秋广告/盗版必究        原创来源：http://chn.docer.com/works?userid=199329941#!/work_time"/>
          <p:cNvSpPr txBox="1"/>
          <p:nvPr/>
        </p:nvSpPr>
        <p:spPr>
          <a:xfrm>
            <a:off x="5353998" y="2226868"/>
            <a:ext cx="1485265" cy="39878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rgbClr val="005CA2"/>
                </a:solidFill>
                <a:latin typeface="微软雅黑" panose="020B0503020204020204" pitchFamily="34" charset="-122"/>
                <a:ea typeface="微软雅黑" panose="020B0503020204020204" pitchFamily="34" charset="-122"/>
              </a:rPr>
              <a:t>Limitations</a:t>
            </a:r>
            <a:endParaRPr lang="zh-CN" altLang="en-US" sz="2000" dirty="0">
              <a:solidFill>
                <a:srgbClr val="005CA2"/>
              </a:solidFill>
              <a:latin typeface="微软雅黑" panose="020B0503020204020204" pitchFamily="34" charset="-122"/>
              <a:ea typeface="微软雅黑" panose="020B0503020204020204" pitchFamily="34" charset="-122"/>
            </a:endParaRPr>
          </a:p>
        </p:txBody>
      </p:sp>
      <p:sp>
        <p:nvSpPr>
          <p:cNvPr id="6" name="稻壳儿春秋广告/盗版必究        原创来源：http://chn.docer.com/works?userid=199329941#!/work_time"/>
          <p:cNvSpPr txBox="1"/>
          <p:nvPr/>
        </p:nvSpPr>
        <p:spPr>
          <a:xfrm>
            <a:off x="329938" y="392586"/>
            <a:ext cx="2116455" cy="460375"/>
          </a:xfrm>
          <a:prstGeom prst="rect">
            <a:avLst/>
          </a:prstGeom>
          <a:noFill/>
        </p:spPr>
        <p:txBody>
          <a:bodyPr wrap="none" rtlCol="0">
            <a:spAutoFit/>
          </a:bodyPr>
          <a:p>
            <a:pPr algn="l"/>
            <a:r>
              <a:rPr lang="en-US" altLang="zh-CN" sz="2400" b="1" dirty="0">
                <a:solidFill>
                  <a:srgbClr val="005CA2"/>
                </a:solidFill>
                <a:latin typeface="微软雅黑" panose="020B0503020204020204" pitchFamily="34" charset="-122"/>
                <a:ea typeface="微软雅黑" panose="020B0503020204020204" pitchFamily="34" charset="-122"/>
                <a:sym typeface="+mn-ea"/>
              </a:rPr>
              <a:t>4. Discussion</a:t>
            </a:r>
            <a:endParaRPr lang="zh-CN" altLang="en-US" sz="2400" b="1" dirty="0">
              <a:solidFill>
                <a:srgbClr val="005CA2"/>
              </a:solidFill>
              <a:latin typeface="微软雅黑" panose="020B0503020204020204" pitchFamily="34" charset="-122"/>
              <a:ea typeface="微软雅黑" panose="020B0503020204020204" pitchFamily="34" charset="-122"/>
            </a:endParaRPr>
          </a:p>
        </p:txBody>
      </p:sp>
      <p:sp>
        <p:nvSpPr>
          <p:cNvPr id="7" name="稻壳儿春秋广告/盗版必究        原创来源：http://chn.docer.com/works?userid=199329941#!/work_time"/>
          <p:cNvSpPr txBox="1"/>
          <p:nvPr/>
        </p:nvSpPr>
        <p:spPr>
          <a:xfrm>
            <a:off x="329938" y="746529"/>
            <a:ext cx="4237355" cy="398780"/>
          </a:xfrm>
          <a:prstGeom prst="rect">
            <a:avLst/>
          </a:prstGeom>
          <a:noFill/>
        </p:spPr>
        <p:txBody>
          <a:bodyPr wrap="none" rtlCol="0">
            <a:spAutoFit/>
          </a:bodyPr>
          <a:p>
            <a:pPr algn="l"/>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4.3. Contributions and Limitations</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nvSpPr>
        <p:spPr>
          <a:xfrm>
            <a:off x="5211745" y="0"/>
            <a:ext cx="6980255" cy="6858000"/>
          </a:xfrm>
          <a:prstGeom prst="rect">
            <a:avLst/>
          </a:pr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1" name="稻壳儿春秋广告/盗版必究        原创来源：http://chn.docer.com/works?userid=199329941#!/work_time"/>
          <p:cNvSpPr/>
          <p:nvPr/>
        </p:nvSpPr>
        <p:spPr>
          <a:xfrm>
            <a:off x="4908277" y="4917543"/>
            <a:ext cx="606935" cy="1940457"/>
          </a:xfrm>
          <a:custGeom>
            <a:avLst/>
            <a:gdLst>
              <a:gd name="connsiteX0" fmla="*/ 683972 w 1367944"/>
              <a:gd name="connsiteY0" fmla="*/ 0 h 4373510"/>
              <a:gd name="connsiteX1" fmla="*/ 1367944 w 1367944"/>
              <a:gd name="connsiteY1" fmla="*/ 278627 h 4373510"/>
              <a:gd name="connsiteX2" fmla="*/ 1367944 w 1367944"/>
              <a:gd name="connsiteY2" fmla="*/ 1469537 h 4373510"/>
              <a:gd name="connsiteX3" fmla="*/ 1367944 w 1367944"/>
              <a:gd name="connsiteY3" fmla="*/ 1469538 h 4373510"/>
              <a:gd name="connsiteX4" fmla="*/ 1367944 w 1367944"/>
              <a:gd name="connsiteY4" fmla="*/ 4373510 h 4373510"/>
              <a:gd name="connsiteX5" fmla="*/ 0 w 1367944"/>
              <a:gd name="connsiteY5" fmla="*/ 4373510 h 4373510"/>
              <a:gd name="connsiteX6" fmla="*/ 0 w 1367944"/>
              <a:gd name="connsiteY6" fmla="*/ 1469538 h 4373510"/>
              <a:gd name="connsiteX7" fmla="*/ 0 w 1367944"/>
              <a:gd name="connsiteY7" fmla="*/ 1469537 h 4373510"/>
              <a:gd name="connsiteX8" fmla="*/ 0 w 1367944"/>
              <a:gd name="connsiteY8" fmla="*/ 278627 h 43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44" h="4373510">
                <a:moveTo>
                  <a:pt x="683972" y="0"/>
                </a:moveTo>
                <a:lnTo>
                  <a:pt x="1367944" y="278627"/>
                </a:lnTo>
                <a:lnTo>
                  <a:pt x="1367944" y="1469537"/>
                </a:lnTo>
                <a:lnTo>
                  <a:pt x="1367944" y="1469538"/>
                </a:lnTo>
                <a:lnTo>
                  <a:pt x="1367944" y="4373510"/>
                </a:lnTo>
                <a:lnTo>
                  <a:pt x="0" y="4373510"/>
                </a:lnTo>
                <a:lnTo>
                  <a:pt x="0" y="1469538"/>
                </a:lnTo>
                <a:lnTo>
                  <a:pt x="0" y="1469537"/>
                </a:lnTo>
                <a:lnTo>
                  <a:pt x="0" y="27862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稻壳儿春秋广告/盗版必究        原创来源：http://chn.docer.com/works?userid=199329941#!/work_time"/>
          <p:cNvSpPr/>
          <p:nvPr/>
        </p:nvSpPr>
        <p:spPr>
          <a:xfrm flipV="1">
            <a:off x="4908277" y="0"/>
            <a:ext cx="606935" cy="1940457"/>
          </a:xfrm>
          <a:custGeom>
            <a:avLst/>
            <a:gdLst>
              <a:gd name="connsiteX0" fmla="*/ 683972 w 1367944"/>
              <a:gd name="connsiteY0" fmla="*/ 0 h 4373510"/>
              <a:gd name="connsiteX1" fmla="*/ 1367944 w 1367944"/>
              <a:gd name="connsiteY1" fmla="*/ 278627 h 4373510"/>
              <a:gd name="connsiteX2" fmla="*/ 1367944 w 1367944"/>
              <a:gd name="connsiteY2" fmla="*/ 1469537 h 4373510"/>
              <a:gd name="connsiteX3" fmla="*/ 1367944 w 1367944"/>
              <a:gd name="connsiteY3" fmla="*/ 1469538 h 4373510"/>
              <a:gd name="connsiteX4" fmla="*/ 1367944 w 1367944"/>
              <a:gd name="connsiteY4" fmla="*/ 4373510 h 4373510"/>
              <a:gd name="connsiteX5" fmla="*/ 0 w 1367944"/>
              <a:gd name="connsiteY5" fmla="*/ 4373510 h 4373510"/>
              <a:gd name="connsiteX6" fmla="*/ 0 w 1367944"/>
              <a:gd name="connsiteY6" fmla="*/ 1469538 h 4373510"/>
              <a:gd name="connsiteX7" fmla="*/ 0 w 1367944"/>
              <a:gd name="connsiteY7" fmla="*/ 1469537 h 4373510"/>
              <a:gd name="connsiteX8" fmla="*/ 0 w 1367944"/>
              <a:gd name="connsiteY8" fmla="*/ 278627 h 437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944" h="4373510">
                <a:moveTo>
                  <a:pt x="683972" y="0"/>
                </a:moveTo>
                <a:lnTo>
                  <a:pt x="1367944" y="278627"/>
                </a:lnTo>
                <a:lnTo>
                  <a:pt x="1367944" y="1469537"/>
                </a:lnTo>
                <a:lnTo>
                  <a:pt x="1367944" y="1469538"/>
                </a:lnTo>
                <a:lnTo>
                  <a:pt x="1367944" y="4373510"/>
                </a:lnTo>
                <a:lnTo>
                  <a:pt x="0" y="4373510"/>
                </a:lnTo>
                <a:lnTo>
                  <a:pt x="0" y="1469538"/>
                </a:lnTo>
                <a:lnTo>
                  <a:pt x="0" y="1469537"/>
                </a:lnTo>
                <a:lnTo>
                  <a:pt x="0" y="27862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稻壳儿春秋广告/盗版必究        原创来源：http://chn.docer.com/works?userid=199329941#!/work_time"/>
          <p:cNvSpPr txBox="1"/>
          <p:nvPr/>
        </p:nvSpPr>
        <p:spPr>
          <a:xfrm>
            <a:off x="1362521" y="3764569"/>
            <a:ext cx="3545903" cy="521970"/>
          </a:xfrm>
          <a:prstGeom prst="rect">
            <a:avLst/>
          </a:prstGeom>
          <a:noFill/>
        </p:spPr>
        <p:txBody>
          <a:bodyPr wrap="square" rtlCol="0">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Conclusions</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稻壳儿春秋广告/盗版必究        原创来源：http://chn.docer.com/works?userid=199329941#!/work_time"/>
          <p:cNvSpPr txBox="1"/>
          <p:nvPr/>
        </p:nvSpPr>
        <p:spPr>
          <a:xfrm>
            <a:off x="1286956" y="2934480"/>
            <a:ext cx="3545903" cy="829945"/>
          </a:xfrm>
          <a:prstGeom prst="rect">
            <a:avLst/>
          </a:prstGeom>
          <a:noFill/>
        </p:spPr>
        <p:txBody>
          <a:bodyPr wrap="square" rtlCol="0">
            <a:spAutoFit/>
          </a:bodyPr>
          <a:lstStyle/>
          <a:p>
            <a:r>
              <a:rPr lang="en-US" altLang="zh-CN" sz="4800" b="1" dirty="0">
                <a:solidFill>
                  <a:srgbClr val="005CA2"/>
                </a:solidFill>
                <a:latin typeface="微软雅黑" panose="020B0503020204020204" pitchFamily="34" charset="-122"/>
                <a:ea typeface="微软雅黑" panose="020B0503020204020204" pitchFamily="34" charset="-122"/>
              </a:rPr>
              <a:t>PART 05</a:t>
            </a:r>
            <a:endParaRPr lang="zh-CN" altLang="en-US" sz="4800" b="1" dirty="0">
              <a:solidFill>
                <a:srgbClr val="005CA2"/>
              </a:solidFill>
              <a:latin typeface="微软雅黑" panose="020B0503020204020204" pitchFamily="34" charset="-122"/>
              <a:ea typeface="微软雅黑" panose="020B0503020204020204" pitchFamily="34" charset="-122"/>
            </a:endParaRPr>
          </a:p>
        </p:txBody>
      </p:sp>
      <p:sp>
        <p:nvSpPr>
          <p:cNvPr id="57" name="稻壳儿春秋广告/盗版必究        原创来源：http://chn.docer.com/works?userid=199329941#!/work_time"/>
          <p:cNvSpPr>
            <a:spLocks noEditPoints="1"/>
          </p:cNvSpPr>
          <p:nvPr/>
        </p:nvSpPr>
        <p:spPr bwMode="auto">
          <a:xfrm>
            <a:off x="1446408" y="2355081"/>
            <a:ext cx="522288" cy="523875"/>
          </a:xfrm>
          <a:custGeom>
            <a:avLst/>
            <a:gdLst>
              <a:gd name="T0" fmla="*/ 85 w 252"/>
              <a:gd name="T1" fmla="*/ 167 h 252"/>
              <a:gd name="T2" fmla="*/ 118 w 252"/>
              <a:gd name="T3" fmla="*/ 167 h 252"/>
              <a:gd name="T4" fmla="*/ 196 w 252"/>
              <a:gd name="T5" fmla="*/ 89 h 252"/>
              <a:gd name="T6" fmla="*/ 163 w 252"/>
              <a:gd name="T7" fmla="*/ 56 h 252"/>
              <a:gd name="T8" fmla="*/ 85 w 252"/>
              <a:gd name="T9" fmla="*/ 134 h 252"/>
              <a:gd name="T10" fmla="*/ 85 w 252"/>
              <a:gd name="T11" fmla="*/ 167 h 252"/>
              <a:gd name="T12" fmla="*/ 141 w 252"/>
              <a:gd name="T13" fmla="*/ 33 h 252"/>
              <a:gd name="T14" fmla="*/ 107 w 252"/>
              <a:gd name="T15" fmla="*/ 0 h 252"/>
              <a:gd name="T16" fmla="*/ 29 w 252"/>
              <a:gd name="T17" fmla="*/ 78 h 252"/>
              <a:gd name="T18" fmla="*/ 29 w 252"/>
              <a:gd name="T19" fmla="*/ 111 h 252"/>
              <a:gd name="T20" fmla="*/ 63 w 252"/>
              <a:gd name="T21" fmla="*/ 111 h 252"/>
              <a:gd name="T22" fmla="*/ 141 w 252"/>
              <a:gd name="T23" fmla="*/ 33 h 252"/>
              <a:gd name="T24" fmla="*/ 121 w 252"/>
              <a:gd name="T25" fmla="*/ 217 h 252"/>
              <a:gd name="T26" fmla="*/ 77 w 252"/>
              <a:gd name="T27" fmla="*/ 224 h 252"/>
              <a:gd name="T28" fmla="*/ 67 w 252"/>
              <a:gd name="T29" fmla="*/ 185 h 252"/>
              <a:gd name="T30" fmla="*/ 28 w 252"/>
              <a:gd name="T31" fmla="*/ 175 h 252"/>
              <a:gd name="T32" fmla="*/ 35 w 252"/>
              <a:gd name="T33" fmla="*/ 131 h 252"/>
              <a:gd name="T34" fmla="*/ 21 w 252"/>
              <a:gd name="T35" fmla="*/ 118 h 252"/>
              <a:gd name="T36" fmla="*/ 0 w 252"/>
              <a:gd name="T37" fmla="*/ 252 h 252"/>
              <a:gd name="T38" fmla="*/ 134 w 252"/>
              <a:gd name="T39" fmla="*/ 231 h 252"/>
              <a:gd name="T40" fmla="*/ 134 w 252"/>
              <a:gd name="T41" fmla="*/ 231 h 252"/>
              <a:gd name="T42" fmla="*/ 121 w 252"/>
              <a:gd name="T43" fmla="*/ 217 h 252"/>
              <a:gd name="T44" fmla="*/ 252 w 252"/>
              <a:gd name="T45" fmla="*/ 145 h 252"/>
              <a:gd name="T46" fmla="*/ 219 w 252"/>
              <a:gd name="T47" fmla="*/ 111 h 252"/>
              <a:gd name="T48" fmla="*/ 141 w 252"/>
              <a:gd name="T49" fmla="*/ 189 h 252"/>
              <a:gd name="T50" fmla="*/ 141 w 252"/>
              <a:gd name="T51" fmla="*/ 190 h 252"/>
              <a:gd name="T52" fmla="*/ 141 w 252"/>
              <a:gd name="T53" fmla="*/ 224 h 252"/>
              <a:gd name="T54" fmla="*/ 175 w 252"/>
              <a:gd name="T55" fmla="*/ 224 h 252"/>
              <a:gd name="T56" fmla="*/ 174 w 252"/>
              <a:gd name="T57" fmla="*/ 223 h 252"/>
              <a:gd name="T58" fmla="*/ 252 w 252"/>
              <a:gd name="T59" fmla="*/ 14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2" h="252">
                <a:moveTo>
                  <a:pt x="85" y="167"/>
                </a:moveTo>
                <a:cubicBezTo>
                  <a:pt x="118" y="167"/>
                  <a:pt x="118" y="167"/>
                  <a:pt x="118" y="167"/>
                </a:cubicBezTo>
                <a:cubicBezTo>
                  <a:pt x="196" y="89"/>
                  <a:pt x="196" y="89"/>
                  <a:pt x="196" y="89"/>
                </a:cubicBezTo>
                <a:cubicBezTo>
                  <a:pt x="163" y="56"/>
                  <a:pt x="163" y="56"/>
                  <a:pt x="163" y="56"/>
                </a:cubicBezTo>
                <a:cubicBezTo>
                  <a:pt x="85" y="134"/>
                  <a:pt x="85" y="134"/>
                  <a:pt x="85" y="134"/>
                </a:cubicBezTo>
                <a:lnTo>
                  <a:pt x="85" y="167"/>
                </a:lnTo>
                <a:close/>
                <a:moveTo>
                  <a:pt x="141" y="33"/>
                </a:moveTo>
                <a:cubicBezTo>
                  <a:pt x="107" y="0"/>
                  <a:pt x="107" y="0"/>
                  <a:pt x="107" y="0"/>
                </a:cubicBezTo>
                <a:cubicBezTo>
                  <a:pt x="29" y="78"/>
                  <a:pt x="29" y="78"/>
                  <a:pt x="29" y="78"/>
                </a:cubicBezTo>
                <a:cubicBezTo>
                  <a:pt x="29" y="111"/>
                  <a:pt x="29" y="111"/>
                  <a:pt x="29" y="111"/>
                </a:cubicBezTo>
                <a:cubicBezTo>
                  <a:pt x="63" y="111"/>
                  <a:pt x="63" y="111"/>
                  <a:pt x="63" y="111"/>
                </a:cubicBezTo>
                <a:lnTo>
                  <a:pt x="141" y="33"/>
                </a:lnTo>
                <a:close/>
                <a:moveTo>
                  <a:pt x="121" y="217"/>
                </a:moveTo>
                <a:cubicBezTo>
                  <a:pt x="77" y="224"/>
                  <a:pt x="77" y="224"/>
                  <a:pt x="77" y="224"/>
                </a:cubicBezTo>
                <a:cubicBezTo>
                  <a:pt x="81" y="210"/>
                  <a:pt x="77" y="196"/>
                  <a:pt x="67" y="185"/>
                </a:cubicBezTo>
                <a:cubicBezTo>
                  <a:pt x="56" y="175"/>
                  <a:pt x="42" y="171"/>
                  <a:pt x="28" y="175"/>
                </a:cubicBezTo>
                <a:cubicBezTo>
                  <a:pt x="35" y="131"/>
                  <a:pt x="35" y="131"/>
                  <a:pt x="35" y="131"/>
                </a:cubicBezTo>
                <a:cubicBezTo>
                  <a:pt x="21" y="118"/>
                  <a:pt x="21" y="118"/>
                  <a:pt x="21" y="118"/>
                </a:cubicBezTo>
                <a:cubicBezTo>
                  <a:pt x="0" y="252"/>
                  <a:pt x="0" y="252"/>
                  <a:pt x="0" y="252"/>
                </a:cubicBezTo>
                <a:cubicBezTo>
                  <a:pt x="134" y="231"/>
                  <a:pt x="134" y="231"/>
                  <a:pt x="134" y="231"/>
                </a:cubicBezTo>
                <a:cubicBezTo>
                  <a:pt x="134" y="231"/>
                  <a:pt x="134" y="231"/>
                  <a:pt x="134" y="231"/>
                </a:cubicBezTo>
                <a:lnTo>
                  <a:pt x="121" y="217"/>
                </a:lnTo>
                <a:close/>
                <a:moveTo>
                  <a:pt x="252" y="145"/>
                </a:moveTo>
                <a:cubicBezTo>
                  <a:pt x="219" y="111"/>
                  <a:pt x="219" y="111"/>
                  <a:pt x="219" y="111"/>
                </a:cubicBezTo>
                <a:cubicBezTo>
                  <a:pt x="141" y="189"/>
                  <a:pt x="141" y="189"/>
                  <a:pt x="141" y="189"/>
                </a:cubicBezTo>
                <a:cubicBezTo>
                  <a:pt x="141" y="190"/>
                  <a:pt x="141" y="190"/>
                  <a:pt x="141" y="190"/>
                </a:cubicBezTo>
                <a:cubicBezTo>
                  <a:pt x="141" y="224"/>
                  <a:pt x="141" y="224"/>
                  <a:pt x="141" y="224"/>
                </a:cubicBezTo>
                <a:cubicBezTo>
                  <a:pt x="175" y="224"/>
                  <a:pt x="175" y="224"/>
                  <a:pt x="175" y="224"/>
                </a:cubicBezTo>
                <a:cubicBezTo>
                  <a:pt x="174" y="223"/>
                  <a:pt x="174" y="223"/>
                  <a:pt x="174" y="223"/>
                </a:cubicBezTo>
                <a:lnTo>
                  <a:pt x="252" y="145"/>
                </a:lnTo>
                <a:close/>
              </a:path>
            </a:pathLst>
          </a:custGeom>
          <a:solidFill>
            <a:srgbClr val="005CA2"/>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5" name="稻壳儿春秋广告/盗版必究        原创来源：http://chn.docer.com/works?userid=199329941#!/work_time"/>
          <p:cNvGrpSpPr>
            <a:grpSpLocks noChangeAspect="1"/>
          </p:cNvGrpSpPr>
          <p:nvPr/>
        </p:nvGrpSpPr>
        <p:grpSpPr bwMode="auto">
          <a:xfrm>
            <a:off x="7444119" y="1342132"/>
            <a:ext cx="2838449" cy="4371085"/>
            <a:chOff x="4548" y="1099"/>
            <a:chExt cx="1339" cy="2062"/>
          </a:xfrm>
          <a:solidFill>
            <a:schemeClr val="accent1">
              <a:lumMod val="20000"/>
              <a:lumOff val="80000"/>
            </a:schemeClr>
          </a:solidFill>
        </p:grpSpPr>
        <p:sp>
          <p:nvSpPr>
            <p:cNvPr id="7" name="稻壳儿春秋广告/盗版必究        原创来源：http://chn.docer.com/works?userid=199329941#!/work_time"/>
            <p:cNvSpPr>
              <a:spLocks noEditPoints="1"/>
            </p:cNvSpPr>
            <p:nvPr/>
          </p:nvSpPr>
          <p:spPr bwMode="auto">
            <a:xfrm>
              <a:off x="4614" y="1242"/>
              <a:ext cx="1202" cy="1774"/>
            </a:xfrm>
            <a:custGeom>
              <a:avLst/>
              <a:gdLst>
                <a:gd name="T0" fmla="*/ 592 w 1183"/>
                <a:gd name="T1" fmla="*/ 0 h 1745"/>
                <a:gd name="T2" fmla="*/ 1094 w 1183"/>
                <a:gd name="T3" fmla="*/ 0 h 1745"/>
                <a:gd name="T4" fmla="*/ 1153 w 1183"/>
                <a:gd name="T5" fmla="*/ 20 h 1745"/>
                <a:gd name="T6" fmla="*/ 1162 w 1183"/>
                <a:gd name="T7" fmla="*/ 105 h 1745"/>
                <a:gd name="T8" fmla="*/ 690 w 1183"/>
                <a:gd name="T9" fmla="*/ 790 h 1745"/>
                <a:gd name="T10" fmla="*/ 657 w 1183"/>
                <a:gd name="T11" fmla="*/ 857 h 1745"/>
                <a:gd name="T12" fmla="*/ 680 w 1183"/>
                <a:gd name="T13" fmla="*/ 941 h 1745"/>
                <a:gd name="T14" fmla="*/ 1115 w 1183"/>
                <a:gd name="T15" fmla="*/ 1572 h 1745"/>
                <a:gd name="T16" fmla="*/ 1159 w 1183"/>
                <a:gd name="T17" fmla="*/ 1636 h 1745"/>
                <a:gd name="T18" fmla="*/ 1169 w 1183"/>
                <a:gd name="T19" fmla="*/ 1704 h 1745"/>
                <a:gd name="T20" fmla="*/ 1100 w 1183"/>
                <a:gd name="T21" fmla="*/ 1745 h 1745"/>
                <a:gd name="T22" fmla="*/ 874 w 1183"/>
                <a:gd name="T23" fmla="*/ 1745 h 1745"/>
                <a:gd name="T24" fmla="*/ 88 w 1183"/>
                <a:gd name="T25" fmla="*/ 1745 h 1745"/>
                <a:gd name="T26" fmla="*/ 16 w 1183"/>
                <a:gd name="T27" fmla="*/ 1705 h 1745"/>
                <a:gd name="T28" fmla="*/ 22 w 1183"/>
                <a:gd name="T29" fmla="*/ 1639 h 1745"/>
                <a:gd name="T30" fmla="*/ 330 w 1183"/>
                <a:gd name="T31" fmla="*/ 1184 h 1745"/>
                <a:gd name="T32" fmla="*/ 493 w 1183"/>
                <a:gd name="T33" fmla="*/ 942 h 1745"/>
                <a:gd name="T34" fmla="*/ 493 w 1183"/>
                <a:gd name="T35" fmla="*/ 801 h 1745"/>
                <a:gd name="T36" fmla="*/ 28 w 1183"/>
                <a:gd name="T37" fmla="*/ 114 h 1745"/>
                <a:gd name="T38" fmla="*/ 15 w 1183"/>
                <a:gd name="T39" fmla="*/ 40 h 1745"/>
                <a:gd name="T40" fmla="*/ 90 w 1183"/>
                <a:gd name="T41" fmla="*/ 0 h 1745"/>
                <a:gd name="T42" fmla="*/ 592 w 1183"/>
                <a:gd name="T43" fmla="*/ 0 h 1745"/>
                <a:gd name="T44" fmla="*/ 592 w 1183"/>
                <a:gd name="T45" fmla="*/ 0 h 1745"/>
                <a:gd name="T46" fmla="*/ 592 w 1183"/>
                <a:gd name="T47" fmla="*/ 1705 h 1745"/>
                <a:gd name="T48" fmla="*/ 1102 w 1183"/>
                <a:gd name="T49" fmla="*/ 1705 h 1745"/>
                <a:gd name="T50" fmla="*/ 1136 w 1183"/>
                <a:gd name="T51" fmla="*/ 1690 h 1745"/>
                <a:gd name="T52" fmla="*/ 1127 w 1183"/>
                <a:gd name="T53" fmla="*/ 1659 h 1745"/>
                <a:gd name="T54" fmla="*/ 653 w 1183"/>
                <a:gd name="T55" fmla="*/ 971 h 1745"/>
                <a:gd name="T56" fmla="*/ 653 w 1183"/>
                <a:gd name="T57" fmla="*/ 773 h 1745"/>
                <a:gd name="T58" fmla="*/ 850 w 1183"/>
                <a:gd name="T59" fmla="*/ 489 h 1745"/>
                <a:gd name="T60" fmla="*/ 1130 w 1183"/>
                <a:gd name="T61" fmla="*/ 82 h 1745"/>
                <a:gd name="T62" fmla="*/ 1111 w 1183"/>
                <a:gd name="T63" fmla="*/ 40 h 1745"/>
                <a:gd name="T64" fmla="*/ 1095 w 1183"/>
                <a:gd name="T65" fmla="*/ 39 h 1745"/>
                <a:gd name="T66" fmla="*/ 87 w 1183"/>
                <a:gd name="T67" fmla="*/ 39 h 1745"/>
                <a:gd name="T68" fmla="*/ 60 w 1183"/>
                <a:gd name="T69" fmla="*/ 43 h 1745"/>
                <a:gd name="T70" fmla="*/ 48 w 1183"/>
                <a:gd name="T71" fmla="*/ 73 h 1745"/>
                <a:gd name="T72" fmla="*/ 58 w 1183"/>
                <a:gd name="T73" fmla="*/ 89 h 1745"/>
                <a:gd name="T74" fmla="*/ 526 w 1183"/>
                <a:gd name="T75" fmla="*/ 780 h 1745"/>
                <a:gd name="T76" fmla="*/ 527 w 1183"/>
                <a:gd name="T77" fmla="*/ 963 h 1745"/>
                <a:gd name="T78" fmla="*/ 458 w 1183"/>
                <a:gd name="T79" fmla="*/ 1066 h 1745"/>
                <a:gd name="T80" fmla="*/ 56 w 1183"/>
                <a:gd name="T81" fmla="*/ 1660 h 1745"/>
                <a:gd name="T82" fmla="*/ 49 w 1183"/>
                <a:gd name="T83" fmla="*/ 1690 h 1745"/>
                <a:gd name="T84" fmla="*/ 80 w 1183"/>
                <a:gd name="T85" fmla="*/ 1705 h 1745"/>
                <a:gd name="T86" fmla="*/ 92 w 1183"/>
                <a:gd name="T87" fmla="*/ 1705 h 1745"/>
                <a:gd name="T88" fmla="*/ 592 w 1183"/>
                <a:gd name="T89" fmla="*/ 170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3" h="1745">
                  <a:moveTo>
                    <a:pt x="592" y="0"/>
                  </a:moveTo>
                  <a:cubicBezTo>
                    <a:pt x="759" y="0"/>
                    <a:pt x="926" y="0"/>
                    <a:pt x="1094" y="0"/>
                  </a:cubicBezTo>
                  <a:cubicBezTo>
                    <a:pt x="1116" y="0"/>
                    <a:pt x="1136" y="4"/>
                    <a:pt x="1153" y="20"/>
                  </a:cubicBezTo>
                  <a:cubicBezTo>
                    <a:pt x="1180" y="44"/>
                    <a:pt x="1183" y="74"/>
                    <a:pt x="1162" y="105"/>
                  </a:cubicBezTo>
                  <a:cubicBezTo>
                    <a:pt x="1004" y="333"/>
                    <a:pt x="847" y="561"/>
                    <a:pt x="690" y="790"/>
                  </a:cubicBezTo>
                  <a:cubicBezTo>
                    <a:pt x="676" y="810"/>
                    <a:pt x="664" y="834"/>
                    <a:pt x="657" y="857"/>
                  </a:cubicBezTo>
                  <a:cubicBezTo>
                    <a:pt x="649" y="888"/>
                    <a:pt x="663" y="916"/>
                    <a:pt x="680" y="941"/>
                  </a:cubicBezTo>
                  <a:cubicBezTo>
                    <a:pt x="825" y="1151"/>
                    <a:pt x="970" y="1362"/>
                    <a:pt x="1115" y="1572"/>
                  </a:cubicBezTo>
                  <a:cubicBezTo>
                    <a:pt x="1129" y="1593"/>
                    <a:pt x="1143" y="1615"/>
                    <a:pt x="1159" y="1636"/>
                  </a:cubicBezTo>
                  <a:cubicBezTo>
                    <a:pt x="1175" y="1657"/>
                    <a:pt x="1183" y="1679"/>
                    <a:pt x="1169" y="1704"/>
                  </a:cubicBezTo>
                  <a:cubicBezTo>
                    <a:pt x="1154" y="1731"/>
                    <a:pt x="1131" y="1745"/>
                    <a:pt x="1100" y="1745"/>
                  </a:cubicBezTo>
                  <a:cubicBezTo>
                    <a:pt x="1025" y="1745"/>
                    <a:pt x="950" y="1745"/>
                    <a:pt x="874" y="1745"/>
                  </a:cubicBezTo>
                  <a:cubicBezTo>
                    <a:pt x="612" y="1745"/>
                    <a:pt x="350" y="1745"/>
                    <a:pt x="88" y="1745"/>
                  </a:cubicBezTo>
                  <a:cubicBezTo>
                    <a:pt x="56" y="1745"/>
                    <a:pt x="32" y="1733"/>
                    <a:pt x="16" y="1705"/>
                  </a:cubicBezTo>
                  <a:cubicBezTo>
                    <a:pt x="3" y="1682"/>
                    <a:pt x="8" y="1661"/>
                    <a:pt x="22" y="1639"/>
                  </a:cubicBezTo>
                  <a:cubicBezTo>
                    <a:pt x="125" y="1488"/>
                    <a:pt x="228" y="1336"/>
                    <a:pt x="330" y="1184"/>
                  </a:cubicBezTo>
                  <a:cubicBezTo>
                    <a:pt x="385" y="1104"/>
                    <a:pt x="439" y="1023"/>
                    <a:pt x="493" y="942"/>
                  </a:cubicBezTo>
                  <a:cubicBezTo>
                    <a:pt x="529" y="890"/>
                    <a:pt x="529" y="854"/>
                    <a:pt x="493" y="801"/>
                  </a:cubicBezTo>
                  <a:cubicBezTo>
                    <a:pt x="338" y="572"/>
                    <a:pt x="183" y="343"/>
                    <a:pt x="28" y="114"/>
                  </a:cubicBezTo>
                  <a:cubicBezTo>
                    <a:pt x="12" y="91"/>
                    <a:pt x="0" y="68"/>
                    <a:pt x="15" y="40"/>
                  </a:cubicBezTo>
                  <a:cubicBezTo>
                    <a:pt x="31" y="11"/>
                    <a:pt x="57" y="0"/>
                    <a:pt x="90" y="0"/>
                  </a:cubicBezTo>
                  <a:cubicBezTo>
                    <a:pt x="257" y="1"/>
                    <a:pt x="424" y="0"/>
                    <a:pt x="592" y="0"/>
                  </a:cubicBezTo>
                  <a:cubicBezTo>
                    <a:pt x="592" y="0"/>
                    <a:pt x="592" y="0"/>
                    <a:pt x="592" y="0"/>
                  </a:cubicBezTo>
                  <a:close/>
                  <a:moveTo>
                    <a:pt x="592" y="1705"/>
                  </a:moveTo>
                  <a:cubicBezTo>
                    <a:pt x="762" y="1705"/>
                    <a:pt x="932" y="1706"/>
                    <a:pt x="1102" y="1705"/>
                  </a:cubicBezTo>
                  <a:cubicBezTo>
                    <a:pt x="1114" y="1705"/>
                    <a:pt x="1129" y="1698"/>
                    <a:pt x="1136" y="1690"/>
                  </a:cubicBezTo>
                  <a:cubicBezTo>
                    <a:pt x="1140" y="1685"/>
                    <a:pt x="1133" y="1668"/>
                    <a:pt x="1127" y="1659"/>
                  </a:cubicBezTo>
                  <a:cubicBezTo>
                    <a:pt x="969" y="1429"/>
                    <a:pt x="811" y="1200"/>
                    <a:pt x="653" y="971"/>
                  </a:cubicBezTo>
                  <a:cubicBezTo>
                    <a:pt x="606" y="902"/>
                    <a:pt x="606" y="842"/>
                    <a:pt x="653" y="773"/>
                  </a:cubicBezTo>
                  <a:cubicBezTo>
                    <a:pt x="719" y="678"/>
                    <a:pt x="784" y="583"/>
                    <a:pt x="850" y="489"/>
                  </a:cubicBezTo>
                  <a:cubicBezTo>
                    <a:pt x="943" y="353"/>
                    <a:pt x="1036" y="218"/>
                    <a:pt x="1130" y="82"/>
                  </a:cubicBezTo>
                  <a:cubicBezTo>
                    <a:pt x="1146" y="58"/>
                    <a:pt x="1139" y="44"/>
                    <a:pt x="1111" y="40"/>
                  </a:cubicBezTo>
                  <a:cubicBezTo>
                    <a:pt x="1106" y="39"/>
                    <a:pt x="1100" y="39"/>
                    <a:pt x="1095" y="39"/>
                  </a:cubicBezTo>
                  <a:cubicBezTo>
                    <a:pt x="759" y="39"/>
                    <a:pt x="423" y="39"/>
                    <a:pt x="87" y="39"/>
                  </a:cubicBezTo>
                  <a:cubicBezTo>
                    <a:pt x="78" y="39"/>
                    <a:pt x="68" y="40"/>
                    <a:pt x="60" y="43"/>
                  </a:cubicBezTo>
                  <a:cubicBezTo>
                    <a:pt x="46" y="48"/>
                    <a:pt x="41" y="59"/>
                    <a:pt x="48" y="73"/>
                  </a:cubicBezTo>
                  <a:cubicBezTo>
                    <a:pt x="51" y="79"/>
                    <a:pt x="55" y="84"/>
                    <a:pt x="58" y="89"/>
                  </a:cubicBezTo>
                  <a:cubicBezTo>
                    <a:pt x="214" y="319"/>
                    <a:pt x="370" y="550"/>
                    <a:pt x="526" y="780"/>
                  </a:cubicBezTo>
                  <a:cubicBezTo>
                    <a:pt x="567" y="841"/>
                    <a:pt x="567" y="903"/>
                    <a:pt x="527" y="963"/>
                  </a:cubicBezTo>
                  <a:cubicBezTo>
                    <a:pt x="504" y="997"/>
                    <a:pt x="481" y="1032"/>
                    <a:pt x="458" y="1066"/>
                  </a:cubicBezTo>
                  <a:cubicBezTo>
                    <a:pt x="324" y="1264"/>
                    <a:pt x="190" y="1462"/>
                    <a:pt x="56" y="1660"/>
                  </a:cubicBezTo>
                  <a:cubicBezTo>
                    <a:pt x="51" y="1669"/>
                    <a:pt x="45" y="1685"/>
                    <a:pt x="49" y="1690"/>
                  </a:cubicBezTo>
                  <a:cubicBezTo>
                    <a:pt x="55" y="1698"/>
                    <a:pt x="69" y="1701"/>
                    <a:pt x="80" y="1705"/>
                  </a:cubicBezTo>
                  <a:cubicBezTo>
                    <a:pt x="84" y="1707"/>
                    <a:pt x="88" y="1705"/>
                    <a:pt x="92" y="1705"/>
                  </a:cubicBezTo>
                  <a:cubicBezTo>
                    <a:pt x="259" y="1705"/>
                    <a:pt x="425" y="1705"/>
                    <a:pt x="592" y="17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endParaRPr>
            </a:p>
          </p:txBody>
        </p:sp>
        <p:sp>
          <p:nvSpPr>
            <p:cNvPr id="8" name="稻壳儿春秋广告/盗版必究        原创来源：http://chn.docer.com/works?userid=199329941#!/work_time"/>
            <p:cNvSpPr>
              <a:spLocks noEditPoints="1"/>
            </p:cNvSpPr>
            <p:nvPr/>
          </p:nvSpPr>
          <p:spPr bwMode="auto">
            <a:xfrm>
              <a:off x="4549" y="3043"/>
              <a:ext cx="1338" cy="118"/>
            </a:xfrm>
            <a:custGeom>
              <a:avLst/>
              <a:gdLst>
                <a:gd name="T0" fmla="*/ 656 w 1317"/>
                <a:gd name="T1" fmla="*/ 0 h 116"/>
                <a:gd name="T2" fmla="*/ 1252 w 1317"/>
                <a:gd name="T3" fmla="*/ 0 h 116"/>
                <a:gd name="T4" fmla="*/ 1311 w 1317"/>
                <a:gd name="T5" fmla="*/ 44 h 116"/>
                <a:gd name="T6" fmla="*/ 1282 w 1317"/>
                <a:gd name="T7" fmla="*/ 108 h 116"/>
                <a:gd name="T8" fmla="*/ 1250 w 1317"/>
                <a:gd name="T9" fmla="*/ 115 h 116"/>
                <a:gd name="T10" fmla="*/ 62 w 1317"/>
                <a:gd name="T11" fmla="*/ 115 h 116"/>
                <a:gd name="T12" fmla="*/ 0 w 1317"/>
                <a:gd name="T13" fmla="*/ 58 h 116"/>
                <a:gd name="T14" fmla="*/ 62 w 1317"/>
                <a:gd name="T15" fmla="*/ 0 h 116"/>
                <a:gd name="T16" fmla="*/ 656 w 1317"/>
                <a:gd name="T17" fmla="*/ 0 h 116"/>
                <a:gd name="T18" fmla="*/ 658 w 1317"/>
                <a:gd name="T19" fmla="*/ 39 h 116"/>
                <a:gd name="T20" fmla="*/ 282 w 1317"/>
                <a:gd name="T21" fmla="*/ 39 h 116"/>
                <a:gd name="T22" fmla="*/ 62 w 1317"/>
                <a:gd name="T23" fmla="*/ 39 h 116"/>
                <a:gd name="T24" fmla="*/ 41 w 1317"/>
                <a:gd name="T25" fmla="*/ 67 h 116"/>
                <a:gd name="T26" fmla="*/ 68 w 1317"/>
                <a:gd name="T27" fmla="*/ 76 h 116"/>
                <a:gd name="T28" fmla="*/ 1056 w 1317"/>
                <a:gd name="T29" fmla="*/ 77 h 116"/>
                <a:gd name="T30" fmla="*/ 1250 w 1317"/>
                <a:gd name="T31" fmla="*/ 77 h 116"/>
                <a:gd name="T32" fmla="*/ 1271 w 1317"/>
                <a:gd name="T33" fmla="*/ 48 h 116"/>
                <a:gd name="T34" fmla="*/ 1243 w 1317"/>
                <a:gd name="T35" fmla="*/ 39 h 116"/>
                <a:gd name="T36" fmla="*/ 658 w 1317"/>
                <a:gd name="T37"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7" h="116">
                  <a:moveTo>
                    <a:pt x="656" y="0"/>
                  </a:moveTo>
                  <a:cubicBezTo>
                    <a:pt x="855" y="0"/>
                    <a:pt x="1053" y="0"/>
                    <a:pt x="1252" y="0"/>
                  </a:cubicBezTo>
                  <a:cubicBezTo>
                    <a:pt x="1281" y="0"/>
                    <a:pt x="1305" y="18"/>
                    <a:pt x="1311" y="44"/>
                  </a:cubicBezTo>
                  <a:cubicBezTo>
                    <a:pt x="1317" y="69"/>
                    <a:pt x="1306" y="96"/>
                    <a:pt x="1282" y="108"/>
                  </a:cubicBezTo>
                  <a:cubicBezTo>
                    <a:pt x="1272" y="113"/>
                    <a:pt x="1260" y="115"/>
                    <a:pt x="1250" y="115"/>
                  </a:cubicBezTo>
                  <a:cubicBezTo>
                    <a:pt x="854" y="116"/>
                    <a:pt x="458" y="116"/>
                    <a:pt x="62" y="115"/>
                  </a:cubicBezTo>
                  <a:cubicBezTo>
                    <a:pt x="25" y="115"/>
                    <a:pt x="0" y="91"/>
                    <a:pt x="0" y="58"/>
                  </a:cubicBezTo>
                  <a:cubicBezTo>
                    <a:pt x="0" y="24"/>
                    <a:pt x="25" y="0"/>
                    <a:pt x="62" y="0"/>
                  </a:cubicBezTo>
                  <a:cubicBezTo>
                    <a:pt x="260" y="0"/>
                    <a:pt x="458" y="0"/>
                    <a:pt x="656" y="0"/>
                  </a:cubicBezTo>
                  <a:close/>
                  <a:moveTo>
                    <a:pt x="658" y="39"/>
                  </a:moveTo>
                  <a:cubicBezTo>
                    <a:pt x="532" y="39"/>
                    <a:pt x="407" y="39"/>
                    <a:pt x="282" y="39"/>
                  </a:cubicBezTo>
                  <a:cubicBezTo>
                    <a:pt x="209" y="39"/>
                    <a:pt x="135" y="39"/>
                    <a:pt x="62" y="39"/>
                  </a:cubicBezTo>
                  <a:cubicBezTo>
                    <a:pt x="41" y="39"/>
                    <a:pt x="31" y="52"/>
                    <a:pt x="41" y="67"/>
                  </a:cubicBezTo>
                  <a:cubicBezTo>
                    <a:pt x="45" y="74"/>
                    <a:pt x="59" y="76"/>
                    <a:pt x="68" y="76"/>
                  </a:cubicBezTo>
                  <a:cubicBezTo>
                    <a:pt x="398" y="77"/>
                    <a:pt x="727" y="77"/>
                    <a:pt x="1056" y="77"/>
                  </a:cubicBezTo>
                  <a:cubicBezTo>
                    <a:pt x="1121" y="77"/>
                    <a:pt x="1185" y="77"/>
                    <a:pt x="1250" y="77"/>
                  </a:cubicBezTo>
                  <a:cubicBezTo>
                    <a:pt x="1270" y="76"/>
                    <a:pt x="1281" y="63"/>
                    <a:pt x="1271" y="48"/>
                  </a:cubicBezTo>
                  <a:cubicBezTo>
                    <a:pt x="1267" y="42"/>
                    <a:pt x="1253" y="39"/>
                    <a:pt x="1243" y="39"/>
                  </a:cubicBezTo>
                  <a:cubicBezTo>
                    <a:pt x="1048" y="39"/>
                    <a:pt x="853" y="39"/>
                    <a:pt x="65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a:spLocks noEditPoints="1"/>
            </p:cNvSpPr>
            <p:nvPr/>
          </p:nvSpPr>
          <p:spPr bwMode="auto">
            <a:xfrm>
              <a:off x="4548" y="1099"/>
              <a:ext cx="1339" cy="117"/>
            </a:xfrm>
            <a:custGeom>
              <a:avLst/>
              <a:gdLst>
                <a:gd name="T0" fmla="*/ 655 w 1318"/>
                <a:gd name="T1" fmla="*/ 115 h 115"/>
                <a:gd name="T2" fmla="*/ 67 w 1318"/>
                <a:gd name="T3" fmla="*/ 115 h 115"/>
                <a:gd name="T4" fmla="*/ 1 w 1318"/>
                <a:gd name="T5" fmla="*/ 56 h 115"/>
                <a:gd name="T6" fmla="*/ 48 w 1318"/>
                <a:gd name="T7" fmla="*/ 1 h 115"/>
                <a:gd name="T8" fmla="*/ 71 w 1318"/>
                <a:gd name="T9" fmla="*/ 0 h 115"/>
                <a:gd name="T10" fmla="*/ 1243 w 1318"/>
                <a:gd name="T11" fmla="*/ 0 h 115"/>
                <a:gd name="T12" fmla="*/ 1280 w 1318"/>
                <a:gd name="T13" fmla="*/ 6 h 115"/>
                <a:gd name="T14" fmla="*/ 1313 w 1318"/>
                <a:gd name="T15" fmla="*/ 70 h 115"/>
                <a:gd name="T16" fmla="*/ 1255 w 1318"/>
                <a:gd name="T17" fmla="*/ 115 h 115"/>
                <a:gd name="T18" fmla="*/ 945 w 1318"/>
                <a:gd name="T19" fmla="*/ 115 h 115"/>
                <a:gd name="T20" fmla="*/ 655 w 1318"/>
                <a:gd name="T21" fmla="*/ 115 h 115"/>
                <a:gd name="T22" fmla="*/ 657 w 1318"/>
                <a:gd name="T23" fmla="*/ 39 h 115"/>
                <a:gd name="T24" fmla="*/ 415 w 1318"/>
                <a:gd name="T25" fmla="*/ 39 h 115"/>
                <a:gd name="T26" fmla="*/ 65 w 1318"/>
                <a:gd name="T27" fmla="*/ 39 h 115"/>
                <a:gd name="T28" fmla="*/ 42 w 1318"/>
                <a:gd name="T29" fmla="*/ 65 h 115"/>
                <a:gd name="T30" fmla="*/ 69 w 1318"/>
                <a:gd name="T31" fmla="*/ 76 h 115"/>
                <a:gd name="T32" fmla="*/ 1051 w 1318"/>
                <a:gd name="T33" fmla="*/ 77 h 115"/>
                <a:gd name="T34" fmla="*/ 1251 w 1318"/>
                <a:gd name="T35" fmla="*/ 77 h 115"/>
                <a:gd name="T36" fmla="*/ 1274 w 1318"/>
                <a:gd name="T37" fmla="*/ 56 h 115"/>
                <a:gd name="T38" fmla="*/ 1247 w 1318"/>
                <a:gd name="T39" fmla="*/ 39 h 115"/>
                <a:gd name="T40" fmla="*/ 657 w 1318"/>
                <a:gd name="T41"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8" h="115">
                  <a:moveTo>
                    <a:pt x="655" y="115"/>
                  </a:moveTo>
                  <a:cubicBezTo>
                    <a:pt x="459" y="115"/>
                    <a:pt x="263" y="115"/>
                    <a:pt x="67" y="115"/>
                  </a:cubicBezTo>
                  <a:cubicBezTo>
                    <a:pt x="26" y="115"/>
                    <a:pt x="0" y="92"/>
                    <a:pt x="1" y="56"/>
                  </a:cubicBezTo>
                  <a:cubicBezTo>
                    <a:pt x="1" y="29"/>
                    <a:pt x="21" y="6"/>
                    <a:pt x="48" y="1"/>
                  </a:cubicBezTo>
                  <a:cubicBezTo>
                    <a:pt x="55" y="0"/>
                    <a:pt x="63" y="0"/>
                    <a:pt x="71" y="0"/>
                  </a:cubicBezTo>
                  <a:cubicBezTo>
                    <a:pt x="462" y="0"/>
                    <a:pt x="852" y="0"/>
                    <a:pt x="1243" y="0"/>
                  </a:cubicBezTo>
                  <a:cubicBezTo>
                    <a:pt x="1255" y="0"/>
                    <a:pt x="1268" y="1"/>
                    <a:pt x="1280" y="6"/>
                  </a:cubicBezTo>
                  <a:cubicBezTo>
                    <a:pt x="1305" y="16"/>
                    <a:pt x="1318" y="43"/>
                    <a:pt x="1313" y="70"/>
                  </a:cubicBezTo>
                  <a:cubicBezTo>
                    <a:pt x="1308" y="95"/>
                    <a:pt x="1283" y="115"/>
                    <a:pt x="1255" y="115"/>
                  </a:cubicBezTo>
                  <a:cubicBezTo>
                    <a:pt x="1151" y="115"/>
                    <a:pt x="1048" y="115"/>
                    <a:pt x="945" y="115"/>
                  </a:cubicBezTo>
                  <a:cubicBezTo>
                    <a:pt x="848" y="115"/>
                    <a:pt x="752" y="115"/>
                    <a:pt x="655" y="115"/>
                  </a:cubicBezTo>
                  <a:close/>
                  <a:moveTo>
                    <a:pt x="657" y="39"/>
                  </a:moveTo>
                  <a:cubicBezTo>
                    <a:pt x="576" y="39"/>
                    <a:pt x="496" y="39"/>
                    <a:pt x="415" y="39"/>
                  </a:cubicBezTo>
                  <a:cubicBezTo>
                    <a:pt x="298" y="39"/>
                    <a:pt x="182" y="39"/>
                    <a:pt x="65" y="39"/>
                  </a:cubicBezTo>
                  <a:cubicBezTo>
                    <a:pt x="43" y="39"/>
                    <a:pt x="33" y="49"/>
                    <a:pt x="42" y="65"/>
                  </a:cubicBezTo>
                  <a:cubicBezTo>
                    <a:pt x="45" y="72"/>
                    <a:pt x="60" y="76"/>
                    <a:pt x="69" y="76"/>
                  </a:cubicBezTo>
                  <a:cubicBezTo>
                    <a:pt x="397" y="77"/>
                    <a:pt x="724" y="77"/>
                    <a:pt x="1051" y="77"/>
                  </a:cubicBezTo>
                  <a:cubicBezTo>
                    <a:pt x="1118" y="77"/>
                    <a:pt x="1184" y="77"/>
                    <a:pt x="1251" y="77"/>
                  </a:cubicBezTo>
                  <a:cubicBezTo>
                    <a:pt x="1266" y="77"/>
                    <a:pt x="1275" y="73"/>
                    <a:pt x="1274" y="56"/>
                  </a:cubicBezTo>
                  <a:cubicBezTo>
                    <a:pt x="1273" y="36"/>
                    <a:pt x="1259" y="39"/>
                    <a:pt x="1247" y="39"/>
                  </a:cubicBezTo>
                  <a:cubicBezTo>
                    <a:pt x="1050" y="39"/>
                    <a:pt x="853" y="39"/>
                    <a:pt x="65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endParaRPr>
            </a:p>
          </p:txBody>
        </p:sp>
        <p:sp>
          <p:nvSpPr>
            <p:cNvPr id="10" name="稻壳儿春秋广告/盗版必究        原创来源：http://chn.docer.com/works?userid=199329941#!/work_time"/>
            <p:cNvSpPr/>
            <p:nvPr/>
          </p:nvSpPr>
          <p:spPr bwMode="auto">
            <a:xfrm>
              <a:off x="4819" y="1500"/>
              <a:ext cx="787" cy="530"/>
            </a:xfrm>
            <a:custGeom>
              <a:avLst/>
              <a:gdLst>
                <a:gd name="T0" fmla="*/ 0 w 774"/>
                <a:gd name="T1" fmla="*/ 0 h 521"/>
                <a:gd name="T2" fmla="*/ 774 w 774"/>
                <a:gd name="T3" fmla="*/ 0 h 521"/>
                <a:gd name="T4" fmla="*/ 765 w 774"/>
                <a:gd name="T5" fmla="*/ 14 h 521"/>
                <a:gd name="T6" fmla="*/ 448 w 774"/>
                <a:gd name="T7" fmla="*/ 480 h 521"/>
                <a:gd name="T8" fmla="*/ 323 w 774"/>
                <a:gd name="T9" fmla="*/ 480 h 521"/>
                <a:gd name="T10" fmla="*/ 10 w 774"/>
                <a:gd name="T11" fmla="*/ 16 h 521"/>
                <a:gd name="T12" fmla="*/ 0 w 774"/>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774" h="521">
                  <a:moveTo>
                    <a:pt x="0" y="0"/>
                  </a:moveTo>
                  <a:cubicBezTo>
                    <a:pt x="260" y="0"/>
                    <a:pt x="516" y="0"/>
                    <a:pt x="774" y="0"/>
                  </a:cubicBezTo>
                  <a:cubicBezTo>
                    <a:pt x="771" y="6"/>
                    <a:pt x="768" y="10"/>
                    <a:pt x="765" y="14"/>
                  </a:cubicBezTo>
                  <a:cubicBezTo>
                    <a:pt x="659" y="170"/>
                    <a:pt x="552" y="324"/>
                    <a:pt x="448" y="480"/>
                  </a:cubicBezTo>
                  <a:cubicBezTo>
                    <a:pt x="423" y="519"/>
                    <a:pt x="349" y="521"/>
                    <a:pt x="323" y="480"/>
                  </a:cubicBezTo>
                  <a:cubicBezTo>
                    <a:pt x="220" y="324"/>
                    <a:pt x="115" y="170"/>
                    <a:pt x="10" y="16"/>
                  </a:cubicBezTo>
                  <a:cubicBezTo>
                    <a:pt x="7"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662555" cy="521970"/>
          </a:xfrm>
          <a:prstGeom prst="rect">
            <a:avLst/>
          </a:prstGeom>
          <a:noFill/>
        </p:spPr>
        <p:txBody>
          <a:bodyPr wrap="none" rtlCol="0">
            <a:spAutoFit/>
          </a:bodyPr>
          <a:lstStyle/>
          <a:p>
            <a:pPr algn="l"/>
            <a:r>
              <a:rPr lang="en-US" altLang="zh-CN" sz="2800" dirty="0">
                <a:solidFill>
                  <a:srgbClr val="005CA2"/>
                </a:solidFill>
                <a:latin typeface="微软雅黑" panose="020B0503020204020204" pitchFamily="34" charset="-122"/>
                <a:ea typeface="微软雅黑" panose="020B0503020204020204" pitchFamily="34" charset="-122"/>
              </a:rPr>
              <a:t>5. </a:t>
            </a:r>
            <a:r>
              <a:rPr lang="en-US" altLang="zh-CN" sz="2800" dirty="0">
                <a:solidFill>
                  <a:srgbClr val="005CA2"/>
                </a:solidFill>
                <a:latin typeface="微软雅黑" panose="020B0503020204020204" pitchFamily="34" charset="-122"/>
                <a:ea typeface="微软雅黑" panose="020B0503020204020204" pitchFamily="34" charset="-122"/>
                <a:sym typeface="+mn-ea"/>
              </a:rPr>
              <a:t>Conclusions</a:t>
            </a:r>
            <a:endParaRPr lang="en-US" altLang="zh-CN" sz="2800" dirty="0">
              <a:solidFill>
                <a:srgbClr val="005CA2"/>
              </a:solidFill>
              <a:latin typeface="微软雅黑" panose="020B0503020204020204" pitchFamily="34" charset="-122"/>
              <a:ea typeface="微软雅黑" panose="020B0503020204020204" pitchFamily="34" charset="-122"/>
            </a:endParaRPr>
          </a:p>
        </p:txBody>
      </p:sp>
      <p:grpSp>
        <p:nvGrpSpPr>
          <p:cNvPr id="5" name="稻壳儿春秋广告/盗版必究        原创来源：http://chn.docer.com/works?userid=199329941#!/work_time"/>
          <p:cNvGrpSpPr>
            <a:grpSpLocks noChangeAspect="1"/>
          </p:cNvGrpSpPr>
          <p:nvPr/>
        </p:nvGrpSpPr>
        <p:grpSpPr bwMode="auto">
          <a:xfrm>
            <a:off x="9923780" y="2194560"/>
            <a:ext cx="2143760" cy="3301365"/>
            <a:chOff x="4548" y="1099"/>
            <a:chExt cx="1339" cy="2062"/>
          </a:xfrm>
          <a:solidFill>
            <a:srgbClr val="005CA2"/>
          </a:solidFill>
        </p:grpSpPr>
        <p:sp>
          <p:nvSpPr>
            <p:cNvPr id="7" name="稻壳儿春秋广告/盗版必究        原创来源：http://chn.docer.com/works?userid=199329941#!/work_time"/>
            <p:cNvSpPr>
              <a:spLocks noEditPoints="1"/>
            </p:cNvSpPr>
            <p:nvPr/>
          </p:nvSpPr>
          <p:spPr bwMode="auto">
            <a:xfrm>
              <a:off x="4614" y="1242"/>
              <a:ext cx="1202" cy="1774"/>
            </a:xfrm>
            <a:custGeom>
              <a:avLst/>
              <a:gdLst>
                <a:gd name="T0" fmla="*/ 592 w 1183"/>
                <a:gd name="T1" fmla="*/ 0 h 1745"/>
                <a:gd name="T2" fmla="*/ 1094 w 1183"/>
                <a:gd name="T3" fmla="*/ 0 h 1745"/>
                <a:gd name="T4" fmla="*/ 1153 w 1183"/>
                <a:gd name="T5" fmla="*/ 20 h 1745"/>
                <a:gd name="T6" fmla="*/ 1162 w 1183"/>
                <a:gd name="T7" fmla="*/ 105 h 1745"/>
                <a:gd name="T8" fmla="*/ 690 w 1183"/>
                <a:gd name="T9" fmla="*/ 790 h 1745"/>
                <a:gd name="T10" fmla="*/ 657 w 1183"/>
                <a:gd name="T11" fmla="*/ 857 h 1745"/>
                <a:gd name="T12" fmla="*/ 680 w 1183"/>
                <a:gd name="T13" fmla="*/ 941 h 1745"/>
                <a:gd name="T14" fmla="*/ 1115 w 1183"/>
                <a:gd name="T15" fmla="*/ 1572 h 1745"/>
                <a:gd name="T16" fmla="*/ 1159 w 1183"/>
                <a:gd name="T17" fmla="*/ 1636 h 1745"/>
                <a:gd name="T18" fmla="*/ 1169 w 1183"/>
                <a:gd name="T19" fmla="*/ 1704 h 1745"/>
                <a:gd name="T20" fmla="*/ 1100 w 1183"/>
                <a:gd name="T21" fmla="*/ 1745 h 1745"/>
                <a:gd name="T22" fmla="*/ 874 w 1183"/>
                <a:gd name="T23" fmla="*/ 1745 h 1745"/>
                <a:gd name="T24" fmla="*/ 88 w 1183"/>
                <a:gd name="T25" fmla="*/ 1745 h 1745"/>
                <a:gd name="T26" fmla="*/ 16 w 1183"/>
                <a:gd name="T27" fmla="*/ 1705 h 1745"/>
                <a:gd name="T28" fmla="*/ 22 w 1183"/>
                <a:gd name="T29" fmla="*/ 1639 h 1745"/>
                <a:gd name="T30" fmla="*/ 330 w 1183"/>
                <a:gd name="T31" fmla="*/ 1184 h 1745"/>
                <a:gd name="T32" fmla="*/ 493 w 1183"/>
                <a:gd name="T33" fmla="*/ 942 h 1745"/>
                <a:gd name="T34" fmla="*/ 493 w 1183"/>
                <a:gd name="T35" fmla="*/ 801 h 1745"/>
                <a:gd name="T36" fmla="*/ 28 w 1183"/>
                <a:gd name="T37" fmla="*/ 114 h 1745"/>
                <a:gd name="T38" fmla="*/ 15 w 1183"/>
                <a:gd name="T39" fmla="*/ 40 h 1745"/>
                <a:gd name="T40" fmla="*/ 90 w 1183"/>
                <a:gd name="T41" fmla="*/ 0 h 1745"/>
                <a:gd name="T42" fmla="*/ 592 w 1183"/>
                <a:gd name="T43" fmla="*/ 0 h 1745"/>
                <a:gd name="T44" fmla="*/ 592 w 1183"/>
                <a:gd name="T45" fmla="*/ 0 h 1745"/>
                <a:gd name="T46" fmla="*/ 592 w 1183"/>
                <a:gd name="T47" fmla="*/ 1705 h 1745"/>
                <a:gd name="T48" fmla="*/ 1102 w 1183"/>
                <a:gd name="T49" fmla="*/ 1705 h 1745"/>
                <a:gd name="T50" fmla="*/ 1136 w 1183"/>
                <a:gd name="T51" fmla="*/ 1690 h 1745"/>
                <a:gd name="T52" fmla="*/ 1127 w 1183"/>
                <a:gd name="T53" fmla="*/ 1659 h 1745"/>
                <a:gd name="T54" fmla="*/ 653 w 1183"/>
                <a:gd name="T55" fmla="*/ 971 h 1745"/>
                <a:gd name="T56" fmla="*/ 653 w 1183"/>
                <a:gd name="T57" fmla="*/ 773 h 1745"/>
                <a:gd name="T58" fmla="*/ 850 w 1183"/>
                <a:gd name="T59" fmla="*/ 489 h 1745"/>
                <a:gd name="T60" fmla="*/ 1130 w 1183"/>
                <a:gd name="T61" fmla="*/ 82 h 1745"/>
                <a:gd name="T62" fmla="*/ 1111 w 1183"/>
                <a:gd name="T63" fmla="*/ 40 h 1745"/>
                <a:gd name="T64" fmla="*/ 1095 w 1183"/>
                <a:gd name="T65" fmla="*/ 39 h 1745"/>
                <a:gd name="T66" fmla="*/ 87 w 1183"/>
                <a:gd name="T67" fmla="*/ 39 h 1745"/>
                <a:gd name="T68" fmla="*/ 60 w 1183"/>
                <a:gd name="T69" fmla="*/ 43 h 1745"/>
                <a:gd name="T70" fmla="*/ 48 w 1183"/>
                <a:gd name="T71" fmla="*/ 73 h 1745"/>
                <a:gd name="T72" fmla="*/ 58 w 1183"/>
                <a:gd name="T73" fmla="*/ 89 h 1745"/>
                <a:gd name="T74" fmla="*/ 526 w 1183"/>
                <a:gd name="T75" fmla="*/ 780 h 1745"/>
                <a:gd name="T76" fmla="*/ 527 w 1183"/>
                <a:gd name="T77" fmla="*/ 963 h 1745"/>
                <a:gd name="T78" fmla="*/ 458 w 1183"/>
                <a:gd name="T79" fmla="*/ 1066 h 1745"/>
                <a:gd name="T80" fmla="*/ 56 w 1183"/>
                <a:gd name="T81" fmla="*/ 1660 h 1745"/>
                <a:gd name="T82" fmla="*/ 49 w 1183"/>
                <a:gd name="T83" fmla="*/ 1690 h 1745"/>
                <a:gd name="T84" fmla="*/ 80 w 1183"/>
                <a:gd name="T85" fmla="*/ 1705 h 1745"/>
                <a:gd name="T86" fmla="*/ 92 w 1183"/>
                <a:gd name="T87" fmla="*/ 1705 h 1745"/>
                <a:gd name="T88" fmla="*/ 592 w 1183"/>
                <a:gd name="T89" fmla="*/ 170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3" h="1745">
                  <a:moveTo>
                    <a:pt x="592" y="0"/>
                  </a:moveTo>
                  <a:cubicBezTo>
                    <a:pt x="759" y="0"/>
                    <a:pt x="926" y="0"/>
                    <a:pt x="1094" y="0"/>
                  </a:cubicBezTo>
                  <a:cubicBezTo>
                    <a:pt x="1116" y="0"/>
                    <a:pt x="1136" y="4"/>
                    <a:pt x="1153" y="20"/>
                  </a:cubicBezTo>
                  <a:cubicBezTo>
                    <a:pt x="1180" y="44"/>
                    <a:pt x="1183" y="74"/>
                    <a:pt x="1162" y="105"/>
                  </a:cubicBezTo>
                  <a:cubicBezTo>
                    <a:pt x="1004" y="333"/>
                    <a:pt x="847" y="561"/>
                    <a:pt x="690" y="790"/>
                  </a:cubicBezTo>
                  <a:cubicBezTo>
                    <a:pt x="676" y="810"/>
                    <a:pt x="664" y="834"/>
                    <a:pt x="657" y="857"/>
                  </a:cubicBezTo>
                  <a:cubicBezTo>
                    <a:pt x="649" y="888"/>
                    <a:pt x="663" y="916"/>
                    <a:pt x="680" y="941"/>
                  </a:cubicBezTo>
                  <a:cubicBezTo>
                    <a:pt x="825" y="1151"/>
                    <a:pt x="970" y="1362"/>
                    <a:pt x="1115" y="1572"/>
                  </a:cubicBezTo>
                  <a:cubicBezTo>
                    <a:pt x="1129" y="1593"/>
                    <a:pt x="1143" y="1615"/>
                    <a:pt x="1159" y="1636"/>
                  </a:cubicBezTo>
                  <a:cubicBezTo>
                    <a:pt x="1175" y="1657"/>
                    <a:pt x="1183" y="1679"/>
                    <a:pt x="1169" y="1704"/>
                  </a:cubicBezTo>
                  <a:cubicBezTo>
                    <a:pt x="1154" y="1731"/>
                    <a:pt x="1131" y="1745"/>
                    <a:pt x="1100" y="1745"/>
                  </a:cubicBezTo>
                  <a:cubicBezTo>
                    <a:pt x="1025" y="1745"/>
                    <a:pt x="950" y="1745"/>
                    <a:pt x="874" y="1745"/>
                  </a:cubicBezTo>
                  <a:cubicBezTo>
                    <a:pt x="612" y="1745"/>
                    <a:pt x="350" y="1745"/>
                    <a:pt x="88" y="1745"/>
                  </a:cubicBezTo>
                  <a:cubicBezTo>
                    <a:pt x="56" y="1745"/>
                    <a:pt x="32" y="1733"/>
                    <a:pt x="16" y="1705"/>
                  </a:cubicBezTo>
                  <a:cubicBezTo>
                    <a:pt x="3" y="1682"/>
                    <a:pt x="8" y="1661"/>
                    <a:pt x="22" y="1639"/>
                  </a:cubicBezTo>
                  <a:cubicBezTo>
                    <a:pt x="125" y="1488"/>
                    <a:pt x="228" y="1336"/>
                    <a:pt x="330" y="1184"/>
                  </a:cubicBezTo>
                  <a:cubicBezTo>
                    <a:pt x="385" y="1104"/>
                    <a:pt x="439" y="1023"/>
                    <a:pt x="493" y="942"/>
                  </a:cubicBezTo>
                  <a:cubicBezTo>
                    <a:pt x="529" y="890"/>
                    <a:pt x="529" y="854"/>
                    <a:pt x="493" y="801"/>
                  </a:cubicBezTo>
                  <a:cubicBezTo>
                    <a:pt x="338" y="572"/>
                    <a:pt x="183" y="343"/>
                    <a:pt x="28" y="114"/>
                  </a:cubicBezTo>
                  <a:cubicBezTo>
                    <a:pt x="12" y="91"/>
                    <a:pt x="0" y="68"/>
                    <a:pt x="15" y="40"/>
                  </a:cubicBezTo>
                  <a:cubicBezTo>
                    <a:pt x="31" y="11"/>
                    <a:pt x="57" y="0"/>
                    <a:pt x="90" y="0"/>
                  </a:cubicBezTo>
                  <a:cubicBezTo>
                    <a:pt x="257" y="1"/>
                    <a:pt x="424" y="0"/>
                    <a:pt x="592" y="0"/>
                  </a:cubicBezTo>
                  <a:cubicBezTo>
                    <a:pt x="592" y="0"/>
                    <a:pt x="592" y="0"/>
                    <a:pt x="592" y="0"/>
                  </a:cubicBezTo>
                  <a:close/>
                  <a:moveTo>
                    <a:pt x="592" y="1705"/>
                  </a:moveTo>
                  <a:cubicBezTo>
                    <a:pt x="762" y="1705"/>
                    <a:pt x="932" y="1706"/>
                    <a:pt x="1102" y="1705"/>
                  </a:cubicBezTo>
                  <a:cubicBezTo>
                    <a:pt x="1114" y="1705"/>
                    <a:pt x="1129" y="1698"/>
                    <a:pt x="1136" y="1690"/>
                  </a:cubicBezTo>
                  <a:cubicBezTo>
                    <a:pt x="1140" y="1685"/>
                    <a:pt x="1133" y="1668"/>
                    <a:pt x="1127" y="1659"/>
                  </a:cubicBezTo>
                  <a:cubicBezTo>
                    <a:pt x="969" y="1429"/>
                    <a:pt x="811" y="1200"/>
                    <a:pt x="653" y="971"/>
                  </a:cubicBezTo>
                  <a:cubicBezTo>
                    <a:pt x="606" y="902"/>
                    <a:pt x="606" y="842"/>
                    <a:pt x="653" y="773"/>
                  </a:cubicBezTo>
                  <a:cubicBezTo>
                    <a:pt x="719" y="678"/>
                    <a:pt x="784" y="583"/>
                    <a:pt x="850" y="489"/>
                  </a:cubicBezTo>
                  <a:cubicBezTo>
                    <a:pt x="943" y="353"/>
                    <a:pt x="1036" y="218"/>
                    <a:pt x="1130" y="82"/>
                  </a:cubicBezTo>
                  <a:cubicBezTo>
                    <a:pt x="1146" y="58"/>
                    <a:pt x="1139" y="44"/>
                    <a:pt x="1111" y="40"/>
                  </a:cubicBezTo>
                  <a:cubicBezTo>
                    <a:pt x="1106" y="39"/>
                    <a:pt x="1100" y="39"/>
                    <a:pt x="1095" y="39"/>
                  </a:cubicBezTo>
                  <a:cubicBezTo>
                    <a:pt x="759" y="39"/>
                    <a:pt x="423" y="39"/>
                    <a:pt x="87" y="39"/>
                  </a:cubicBezTo>
                  <a:cubicBezTo>
                    <a:pt x="78" y="39"/>
                    <a:pt x="68" y="40"/>
                    <a:pt x="60" y="43"/>
                  </a:cubicBezTo>
                  <a:cubicBezTo>
                    <a:pt x="46" y="48"/>
                    <a:pt x="41" y="59"/>
                    <a:pt x="48" y="73"/>
                  </a:cubicBezTo>
                  <a:cubicBezTo>
                    <a:pt x="51" y="79"/>
                    <a:pt x="55" y="84"/>
                    <a:pt x="58" y="89"/>
                  </a:cubicBezTo>
                  <a:cubicBezTo>
                    <a:pt x="214" y="319"/>
                    <a:pt x="370" y="550"/>
                    <a:pt x="526" y="780"/>
                  </a:cubicBezTo>
                  <a:cubicBezTo>
                    <a:pt x="567" y="841"/>
                    <a:pt x="567" y="903"/>
                    <a:pt x="527" y="963"/>
                  </a:cubicBezTo>
                  <a:cubicBezTo>
                    <a:pt x="504" y="997"/>
                    <a:pt x="481" y="1032"/>
                    <a:pt x="458" y="1066"/>
                  </a:cubicBezTo>
                  <a:cubicBezTo>
                    <a:pt x="324" y="1264"/>
                    <a:pt x="190" y="1462"/>
                    <a:pt x="56" y="1660"/>
                  </a:cubicBezTo>
                  <a:cubicBezTo>
                    <a:pt x="51" y="1669"/>
                    <a:pt x="45" y="1685"/>
                    <a:pt x="49" y="1690"/>
                  </a:cubicBezTo>
                  <a:cubicBezTo>
                    <a:pt x="55" y="1698"/>
                    <a:pt x="69" y="1701"/>
                    <a:pt x="80" y="1705"/>
                  </a:cubicBezTo>
                  <a:cubicBezTo>
                    <a:pt x="84" y="1707"/>
                    <a:pt x="88" y="1705"/>
                    <a:pt x="92" y="1705"/>
                  </a:cubicBezTo>
                  <a:cubicBezTo>
                    <a:pt x="259" y="1705"/>
                    <a:pt x="425" y="1705"/>
                    <a:pt x="592" y="17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 name="稻壳儿春秋广告/盗版必究        原创来源：http://chn.docer.com/works?userid=199329941#!/work_time"/>
            <p:cNvSpPr>
              <a:spLocks noEditPoints="1"/>
            </p:cNvSpPr>
            <p:nvPr/>
          </p:nvSpPr>
          <p:spPr bwMode="auto">
            <a:xfrm>
              <a:off x="4549" y="3043"/>
              <a:ext cx="1338" cy="118"/>
            </a:xfrm>
            <a:custGeom>
              <a:avLst/>
              <a:gdLst>
                <a:gd name="T0" fmla="*/ 656 w 1317"/>
                <a:gd name="T1" fmla="*/ 0 h 116"/>
                <a:gd name="T2" fmla="*/ 1252 w 1317"/>
                <a:gd name="T3" fmla="*/ 0 h 116"/>
                <a:gd name="T4" fmla="*/ 1311 w 1317"/>
                <a:gd name="T5" fmla="*/ 44 h 116"/>
                <a:gd name="T6" fmla="*/ 1282 w 1317"/>
                <a:gd name="T7" fmla="*/ 108 h 116"/>
                <a:gd name="T8" fmla="*/ 1250 w 1317"/>
                <a:gd name="T9" fmla="*/ 115 h 116"/>
                <a:gd name="T10" fmla="*/ 62 w 1317"/>
                <a:gd name="T11" fmla="*/ 115 h 116"/>
                <a:gd name="T12" fmla="*/ 0 w 1317"/>
                <a:gd name="T13" fmla="*/ 58 h 116"/>
                <a:gd name="T14" fmla="*/ 62 w 1317"/>
                <a:gd name="T15" fmla="*/ 0 h 116"/>
                <a:gd name="T16" fmla="*/ 656 w 1317"/>
                <a:gd name="T17" fmla="*/ 0 h 116"/>
                <a:gd name="T18" fmla="*/ 658 w 1317"/>
                <a:gd name="T19" fmla="*/ 39 h 116"/>
                <a:gd name="T20" fmla="*/ 282 w 1317"/>
                <a:gd name="T21" fmla="*/ 39 h 116"/>
                <a:gd name="T22" fmla="*/ 62 w 1317"/>
                <a:gd name="T23" fmla="*/ 39 h 116"/>
                <a:gd name="T24" fmla="*/ 41 w 1317"/>
                <a:gd name="T25" fmla="*/ 67 h 116"/>
                <a:gd name="T26" fmla="*/ 68 w 1317"/>
                <a:gd name="T27" fmla="*/ 76 h 116"/>
                <a:gd name="T28" fmla="*/ 1056 w 1317"/>
                <a:gd name="T29" fmla="*/ 77 h 116"/>
                <a:gd name="T30" fmla="*/ 1250 w 1317"/>
                <a:gd name="T31" fmla="*/ 77 h 116"/>
                <a:gd name="T32" fmla="*/ 1271 w 1317"/>
                <a:gd name="T33" fmla="*/ 48 h 116"/>
                <a:gd name="T34" fmla="*/ 1243 w 1317"/>
                <a:gd name="T35" fmla="*/ 39 h 116"/>
                <a:gd name="T36" fmla="*/ 658 w 1317"/>
                <a:gd name="T37"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7" h="116">
                  <a:moveTo>
                    <a:pt x="656" y="0"/>
                  </a:moveTo>
                  <a:cubicBezTo>
                    <a:pt x="855" y="0"/>
                    <a:pt x="1053" y="0"/>
                    <a:pt x="1252" y="0"/>
                  </a:cubicBezTo>
                  <a:cubicBezTo>
                    <a:pt x="1281" y="0"/>
                    <a:pt x="1305" y="18"/>
                    <a:pt x="1311" y="44"/>
                  </a:cubicBezTo>
                  <a:cubicBezTo>
                    <a:pt x="1317" y="69"/>
                    <a:pt x="1306" y="96"/>
                    <a:pt x="1282" y="108"/>
                  </a:cubicBezTo>
                  <a:cubicBezTo>
                    <a:pt x="1272" y="113"/>
                    <a:pt x="1260" y="115"/>
                    <a:pt x="1250" y="115"/>
                  </a:cubicBezTo>
                  <a:cubicBezTo>
                    <a:pt x="854" y="116"/>
                    <a:pt x="458" y="116"/>
                    <a:pt x="62" y="115"/>
                  </a:cubicBezTo>
                  <a:cubicBezTo>
                    <a:pt x="25" y="115"/>
                    <a:pt x="0" y="91"/>
                    <a:pt x="0" y="58"/>
                  </a:cubicBezTo>
                  <a:cubicBezTo>
                    <a:pt x="0" y="24"/>
                    <a:pt x="25" y="0"/>
                    <a:pt x="62" y="0"/>
                  </a:cubicBezTo>
                  <a:cubicBezTo>
                    <a:pt x="260" y="0"/>
                    <a:pt x="458" y="0"/>
                    <a:pt x="656" y="0"/>
                  </a:cubicBezTo>
                  <a:close/>
                  <a:moveTo>
                    <a:pt x="658" y="39"/>
                  </a:moveTo>
                  <a:cubicBezTo>
                    <a:pt x="532" y="39"/>
                    <a:pt x="407" y="39"/>
                    <a:pt x="282" y="39"/>
                  </a:cubicBezTo>
                  <a:cubicBezTo>
                    <a:pt x="209" y="39"/>
                    <a:pt x="135" y="39"/>
                    <a:pt x="62" y="39"/>
                  </a:cubicBezTo>
                  <a:cubicBezTo>
                    <a:pt x="41" y="39"/>
                    <a:pt x="31" y="52"/>
                    <a:pt x="41" y="67"/>
                  </a:cubicBezTo>
                  <a:cubicBezTo>
                    <a:pt x="45" y="74"/>
                    <a:pt x="59" y="76"/>
                    <a:pt x="68" y="76"/>
                  </a:cubicBezTo>
                  <a:cubicBezTo>
                    <a:pt x="398" y="77"/>
                    <a:pt x="727" y="77"/>
                    <a:pt x="1056" y="77"/>
                  </a:cubicBezTo>
                  <a:cubicBezTo>
                    <a:pt x="1121" y="77"/>
                    <a:pt x="1185" y="77"/>
                    <a:pt x="1250" y="77"/>
                  </a:cubicBezTo>
                  <a:cubicBezTo>
                    <a:pt x="1270" y="76"/>
                    <a:pt x="1281" y="63"/>
                    <a:pt x="1271" y="48"/>
                  </a:cubicBezTo>
                  <a:cubicBezTo>
                    <a:pt x="1267" y="42"/>
                    <a:pt x="1253" y="39"/>
                    <a:pt x="1243" y="39"/>
                  </a:cubicBezTo>
                  <a:cubicBezTo>
                    <a:pt x="1048" y="39"/>
                    <a:pt x="853" y="39"/>
                    <a:pt x="65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a:spLocks noEditPoints="1"/>
            </p:cNvSpPr>
            <p:nvPr/>
          </p:nvSpPr>
          <p:spPr bwMode="auto">
            <a:xfrm>
              <a:off x="4548" y="1099"/>
              <a:ext cx="1339" cy="117"/>
            </a:xfrm>
            <a:custGeom>
              <a:avLst/>
              <a:gdLst>
                <a:gd name="T0" fmla="*/ 655 w 1318"/>
                <a:gd name="T1" fmla="*/ 115 h 115"/>
                <a:gd name="T2" fmla="*/ 67 w 1318"/>
                <a:gd name="T3" fmla="*/ 115 h 115"/>
                <a:gd name="T4" fmla="*/ 1 w 1318"/>
                <a:gd name="T5" fmla="*/ 56 h 115"/>
                <a:gd name="T6" fmla="*/ 48 w 1318"/>
                <a:gd name="T7" fmla="*/ 1 h 115"/>
                <a:gd name="T8" fmla="*/ 71 w 1318"/>
                <a:gd name="T9" fmla="*/ 0 h 115"/>
                <a:gd name="T10" fmla="*/ 1243 w 1318"/>
                <a:gd name="T11" fmla="*/ 0 h 115"/>
                <a:gd name="T12" fmla="*/ 1280 w 1318"/>
                <a:gd name="T13" fmla="*/ 6 h 115"/>
                <a:gd name="T14" fmla="*/ 1313 w 1318"/>
                <a:gd name="T15" fmla="*/ 70 h 115"/>
                <a:gd name="T16" fmla="*/ 1255 w 1318"/>
                <a:gd name="T17" fmla="*/ 115 h 115"/>
                <a:gd name="T18" fmla="*/ 945 w 1318"/>
                <a:gd name="T19" fmla="*/ 115 h 115"/>
                <a:gd name="T20" fmla="*/ 655 w 1318"/>
                <a:gd name="T21" fmla="*/ 115 h 115"/>
                <a:gd name="T22" fmla="*/ 657 w 1318"/>
                <a:gd name="T23" fmla="*/ 39 h 115"/>
                <a:gd name="T24" fmla="*/ 415 w 1318"/>
                <a:gd name="T25" fmla="*/ 39 h 115"/>
                <a:gd name="T26" fmla="*/ 65 w 1318"/>
                <a:gd name="T27" fmla="*/ 39 h 115"/>
                <a:gd name="T28" fmla="*/ 42 w 1318"/>
                <a:gd name="T29" fmla="*/ 65 h 115"/>
                <a:gd name="T30" fmla="*/ 69 w 1318"/>
                <a:gd name="T31" fmla="*/ 76 h 115"/>
                <a:gd name="T32" fmla="*/ 1051 w 1318"/>
                <a:gd name="T33" fmla="*/ 77 h 115"/>
                <a:gd name="T34" fmla="*/ 1251 w 1318"/>
                <a:gd name="T35" fmla="*/ 77 h 115"/>
                <a:gd name="T36" fmla="*/ 1274 w 1318"/>
                <a:gd name="T37" fmla="*/ 56 h 115"/>
                <a:gd name="T38" fmla="*/ 1247 w 1318"/>
                <a:gd name="T39" fmla="*/ 39 h 115"/>
                <a:gd name="T40" fmla="*/ 657 w 1318"/>
                <a:gd name="T41"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8" h="115">
                  <a:moveTo>
                    <a:pt x="655" y="115"/>
                  </a:moveTo>
                  <a:cubicBezTo>
                    <a:pt x="459" y="115"/>
                    <a:pt x="263" y="115"/>
                    <a:pt x="67" y="115"/>
                  </a:cubicBezTo>
                  <a:cubicBezTo>
                    <a:pt x="26" y="115"/>
                    <a:pt x="0" y="92"/>
                    <a:pt x="1" y="56"/>
                  </a:cubicBezTo>
                  <a:cubicBezTo>
                    <a:pt x="1" y="29"/>
                    <a:pt x="21" y="6"/>
                    <a:pt x="48" y="1"/>
                  </a:cubicBezTo>
                  <a:cubicBezTo>
                    <a:pt x="55" y="0"/>
                    <a:pt x="63" y="0"/>
                    <a:pt x="71" y="0"/>
                  </a:cubicBezTo>
                  <a:cubicBezTo>
                    <a:pt x="462" y="0"/>
                    <a:pt x="852" y="0"/>
                    <a:pt x="1243" y="0"/>
                  </a:cubicBezTo>
                  <a:cubicBezTo>
                    <a:pt x="1255" y="0"/>
                    <a:pt x="1268" y="1"/>
                    <a:pt x="1280" y="6"/>
                  </a:cubicBezTo>
                  <a:cubicBezTo>
                    <a:pt x="1305" y="16"/>
                    <a:pt x="1318" y="43"/>
                    <a:pt x="1313" y="70"/>
                  </a:cubicBezTo>
                  <a:cubicBezTo>
                    <a:pt x="1308" y="95"/>
                    <a:pt x="1283" y="115"/>
                    <a:pt x="1255" y="115"/>
                  </a:cubicBezTo>
                  <a:cubicBezTo>
                    <a:pt x="1151" y="115"/>
                    <a:pt x="1048" y="115"/>
                    <a:pt x="945" y="115"/>
                  </a:cubicBezTo>
                  <a:cubicBezTo>
                    <a:pt x="848" y="115"/>
                    <a:pt x="752" y="115"/>
                    <a:pt x="655" y="115"/>
                  </a:cubicBezTo>
                  <a:close/>
                  <a:moveTo>
                    <a:pt x="657" y="39"/>
                  </a:moveTo>
                  <a:cubicBezTo>
                    <a:pt x="576" y="39"/>
                    <a:pt x="496" y="39"/>
                    <a:pt x="415" y="39"/>
                  </a:cubicBezTo>
                  <a:cubicBezTo>
                    <a:pt x="298" y="39"/>
                    <a:pt x="182" y="39"/>
                    <a:pt x="65" y="39"/>
                  </a:cubicBezTo>
                  <a:cubicBezTo>
                    <a:pt x="43" y="39"/>
                    <a:pt x="33" y="49"/>
                    <a:pt x="42" y="65"/>
                  </a:cubicBezTo>
                  <a:cubicBezTo>
                    <a:pt x="45" y="72"/>
                    <a:pt x="60" y="76"/>
                    <a:pt x="69" y="76"/>
                  </a:cubicBezTo>
                  <a:cubicBezTo>
                    <a:pt x="397" y="77"/>
                    <a:pt x="724" y="77"/>
                    <a:pt x="1051" y="77"/>
                  </a:cubicBezTo>
                  <a:cubicBezTo>
                    <a:pt x="1118" y="77"/>
                    <a:pt x="1184" y="77"/>
                    <a:pt x="1251" y="77"/>
                  </a:cubicBezTo>
                  <a:cubicBezTo>
                    <a:pt x="1266" y="77"/>
                    <a:pt x="1275" y="73"/>
                    <a:pt x="1274" y="56"/>
                  </a:cubicBezTo>
                  <a:cubicBezTo>
                    <a:pt x="1273" y="36"/>
                    <a:pt x="1259" y="39"/>
                    <a:pt x="1247" y="39"/>
                  </a:cubicBezTo>
                  <a:cubicBezTo>
                    <a:pt x="1050" y="39"/>
                    <a:pt x="853" y="39"/>
                    <a:pt x="65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稻壳儿春秋广告/盗版必究        原创来源：http://chn.docer.com/works?userid=199329941#!/work_time"/>
            <p:cNvSpPr/>
            <p:nvPr/>
          </p:nvSpPr>
          <p:spPr bwMode="auto">
            <a:xfrm>
              <a:off x="4819" y="1500"/>
              <a:ext cx="787" cy="530"/>
            </a:xfrm>
            <a:custGeom>
              <a:avLst/>
              <a:gdLst>
                <a:gd name="T0" fmla="*/ 0 w 774"/>
                <a:gd name="T1" fmla="*/ 0 h 521"/>
                <a:gd name="T2" fmla="*/ 774 w 774"/>
                <a:gd name="T3" fmla="*/ 0 h 521"/>
                <a:gd name="T4" fmla="*/ 765 w 774"/>
                <a:gd name="T5" fmla="*/ 14 h 521"/>
                <a:gd name="T6" fmla="*/ 448 w 774"/>
                <a:gd name="T7" fmla="*/ 480 h 521"/>
                <a:gd name="T8" fmla="*/ 323 w 774"/>
                <a:gd name="T9" fmla="*/ 480 h 521"/>
                <a:gd name="T10" fmla="*/ 10 w 774"/>
                <a:gd name="T11" fmla="*/ 16 h 521"/>
                <a:gd name="T12" fmla="*/ 0 w 774"/>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774" h="521">
                  <a:moveTo>
                    <a:pt x="0" y="0"/>
                  </a:moveTo>
                  <a:cubicBezTo>
                    <a:pt x="260" y="0"/>
                    <a:pt x="516" y="0"/>
                    <a:pt x="774" y="0"/>
                  </a:cubicBezTo>
                  <a:cubicBezTo>
                    <a:pt x="771" y="6"/>
                    <a:pt x="768" y="10"/>
                    <a:pt x="765" y="14"/>
                  </a:cubicBezTo>
                  <a:cubicBezTo>
                    <a:pt x="659" y="170"/>
                    <a:pt x="552" y="324"/>
                    <a:pt x="448" y="480"/>
                  </a:cubicBezTo>
                  <a:cubicBezTo>
                    <a:pt x="423" y="519"/>
                    <a:pt x="349" y="521"/>
                    <a:pt x="323" y="480"/>
                  </a:cubicBezTo>
                  <a:cubicBezTo>
                    <a:pt x="220" y="324"/>
                    <a:pt x="115" y="170"/>
                    <a:pt x="10" y="16"/>
                  </a:cubicBezTo>
                  <a:cubicBezTo>
                    <a:pt x="7"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22" name="稻壳儿春秋广告/盗版必究        原创来源：http://chn.docer.com/works?userid=199329941#!/work_time"/>
          <p:cNvSpPr txBox="1"/>
          <p:nvPr/>
        </p:nvSpPr>
        <p:spPr>
          <a:xfrm>
            <a:off x="1532890" y="2194560"/>
            <a:ext cx="8390890" cy="891540"/>
          </a:xfrm>
          <a:prstGeom prst="rect">
            <a:avLst/>
          </a:prstGeom>
          <a:noFill/>
        </p:spPr>
        <p:txBody>
          <a:bodyPr wrap="square" rtlCol="0">
            <a:spAutoFit/>
          </a:bodyPr>
          <a:lstStyle/>
          <a:p>
            <a:pPr>
              <a:lnSpc>
                <a:spcPct val="130000"/>
              </a:lnSpc>
            </a:pPr>
            <a:r>
              <a:rPr lang="en-US" altLang="zh-CN" sz="2000" dirty="0">
                <a:solidFill>
                  <a:prstClr val="black">
                    <a:lumMod val="75000"/>
                    <a:lumOff val="25000"/>
                  </a:prstClr>
                </a:solidFill>
                <a:latin typeface="Times New Roman Regular" panose="02020603050405020304" charset="0"/>
                <a:ea typeface="STZhongsong" panose="02010600040101010101" pitchFamily="2" charset="-122"/>
                <a:cs typeface="Times New Roman Regular" panose="02020603050405020304" charset="0"/>
              </a:rPr>
              <a:t>T</a:t>
            </a:r>
            <a:r>
              <a:rPr lang="zh-CN" altLang="en-US" sz="2000" dirty="0">
                <a:solidFill>
                  <a:prstClr val="black">
                    <a:lumMod val="75000"/>
                    <a:lumOff val="25000"/>
                  </a:prstClr>
                </a:solidFill>
                <a:latin typeface="Times New Roman Regular" panose="02020603050405020304" charset="0"/>
                <a:ea typeface="STZhongsong" panose="02010600040101010101" pitchFamily="2" charset="-122"/>
                <a:cs typeface="Times New Roman Regular" panose="02020603050405020304" charset="0"/>
              </a:rPr>
              <a:t>he response inhibition of individuals with GD</a:t>
            </a:r>
            <a:r>
              <a:rPr lang="en-US" altLang="zh-CN" sz="2000" dirty="0">
                <a:solidFill>
                  <a:prstClr val="black">
                    <a:lumMod val="75000"/>
                    <a:lumOff val="25000"/>
                  </a:prstClr>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prstClr val="black">
                    <a:lumMod val="75000"/>
                    <a:lumOff val="25000"/>
                  </a:prstClr>
                </a:solidFill>
                <a:latin typeface="Times New Roman Regular" panose="02020603050405020304" charset="0"/>
                <a:ea typeface="STZhongsong" panose="02010600040101010101" pitchFamily="2" charset="-122"/>
                <a:cs typeface="Times New Roman Regular" panose="02020603050405020304" charset="0"/>
              </a:rPr>
              <a:t>was regulated by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task relevance </a:t>
            </a:r>
            <a:r>
              <a:rPr lang="zh-CN" altLang="en-US" sz="2000" dirty="0">
                <a:solidFill>
                  <a:prstClr val="black">
                    <a:lumMod val="75000"/>
                    <a:lumOff val="25000"/>
                  </a:prstClr>
                </a:solidFill>
                <a:latin typeface="Times New Roman Regular" panose="02020603050405020304" charset="0"/>
                <a:ea typeface="STZhongsong" panose="02010600040101010101" pitchFamily="2" charset="-122"/>
                <a:cs typeface="Times New Roman Regular" panose="02020603050405020304" charset="0"/>
              </a:rPr>
              <a:t>and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emotional valence</a:t>
            </a:r>
            <a:r>
              <a:rPr lang="zh-CN" altLang="en-US" sz="2000" dirty="0">
                <a:solidFill>
                  <a:prstClr val="black">
                    <a:lumMod val="75000"/>
                    <a:lumOff val="25000"/>
                  </a:prstClr>
                </a:solidFill>
                <a:latin typeface="Times New Roman Regular" panose="02020603050405020304" charset="0"/>
                <a:ea typeface="STZhongsong" panose="02010600040101010101" pitchFamily="2" charset="-122"/>
                <a:cs typeface="Times New Roman Regular" panose="02020603050405020304" charset="0"/>
              </a:rPr>
              <a:t>.</a:t>
            </a:r>
            <a:endParaRPr lang="zh-CN" altLang="en-US" sz="2000" dirty="0">
              <a:solidFill>
                <a:prstClr val="black">
                  <a:lumMod val="75000"/>
                  <a:lumOff val="25000"/>
                </a:prstClr>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23" name="稻壳儿春秋广告/盗版必究        原创来源：http://chn.docer.com/works?userid=199329941#!/work_time"/>
          <p:cNvSpPr txBox="1"/>
          <p:nvPr/>
        </p:nvSpPr>
        <p:spPr>
          <a:xfrm>
            <a:off x="1532845" y="1877677"/>
            <a:ext cx="742511" cy="369332"/>
          </a:xfrm>
          <a:prstGeom prst="rect">
            <a:avLst/>
          </a:prstGeom>
          <a:noFill/>
        </p:spPr>
        <p:txBody>
          <a:bodyPr wrap="none" rtlCol="0">
            <a:spAutoFit/>
          </a:bodyPr>
          <a:lstStyle/>
          <a:p>
            <a:pPr marL="285750" indent="-285750">
              <a:buFont typeface="Wingdings" panose="05000000000000000000" pitchFamily="2" charset="2"/>
              <a:buChar char="l"/>
            </a:pPr>
            <a:r>
              <a:rPr lang="en-US" altLang="zh-CN" dirty="0">
                <a:solidFill>
                  <a:srgbClr val="005CA2"/>
                </a:solidFill>
                <a:latin typeface="微软雅黑" panose="020B0503020204020204" pitchFamily="34" charset="-122"/>
                <a:ea typeface="微软雅黑" panose="020B0503020204020204" pitchFamily="34" charset="-122"/>
              </a:rPr>
              <a:t>01</a:t>
            </a:r>
            <a:endParaRPr lang="zh-CN" altLang="en-US" dirty="0">
              <a:solidFill>
                <a:srgbClr val="005CA2"/>
              </a:solidFill>
              <a:latin typeface="微软雅黑" panose="020B0503020204020204" pitchFamily="34" charset="-122"/>
              <a:ea typeface="微软雅黑" panose="020B0503020204020204" pitchFamily="34" charset="-122"/>
            </a:endParaRPr>
          </a:p>
        </p:txBody>
      </p:sp>
      <p:sp>
        <p:nvSpPr>
          <p:cNvPr id="24" name="稻壳儿春秋广告/盗版必究        原创来源：http://chn.docer.com/works?userid=199329941#!/work_time"/>
          <p:cNvSpPr txBox="1"/>
          <p:nvPr/>
        </p:nvSpPr>
        <p:spPr>
          <a:xfrm>
            <a:off x="1532890" y="3564890"/>
            <a:ext cx="8148955" cy="891540"/>
          </a:xfrm>
          <a:prstGeom prst="rect">
            <a:avLst/>
          </a:prstGeom>
          <a:noFill/>
        </p:spPr>
        <p:txBody>
          <a:bodyPr wrap="square" rtlCol="0">
            <a:spAutoFit/>
          </a:bodyPr>
          <a:lstStyle/>
          <a:p>
            <a:pPr>
              <a:lnSpc>
                <a:spcPct val="130000"/>
              </a:lnSpc>
            </a:pPr>
            <a:r>
              <a:rPr lang="zh-CN" altLang="en-US" sz="2000" dirty="0">
                <a:solidFill>
                  <a:schemeClr val="tx1">
                    <a:lumMod val="75000"/>
                    <a:lumOff val="25000"/>
                  </a:schemeClr>
                </a:solidFill>
                <a:latin typeface="Times New Roman Regular" panose="02020603050405020304" charset="0"/>
                <a:ea typeface="黑体" panose="02010609060101010101" charset="-122"/>
                <a:cs typeface="Times New Roman Regular" panose="02020603050405020304" charset="0"/>
              </a:rPr>
              <a:t>The response inhibition ability</a:t>
            </a:r>
            <a:r>
              <a:rPr lang="en-US" altLang="zh-CN" sz="2000" dirty="0">
                <a:solidFill>
                  <a:schemeClr val="tx1">
                    <a:lumMod val="75000"/>
                    <a:lumOff val="25000"/>
                  </a:schemeClr>
                </a:solidFill>
                <a:latin typeface="Times New Roman Regular" panose="02020603050405020304" charset="0"/>
                <a:ea typeface="黑体" panose="02010609060101010101" charset="-122"/>
                <a:cs typeface="Times New Roman Regular" panose="02020603050405020304" charset="0"/>
              </a:rPr>
              <a:t> </a:t>
            </a:r>
            <a:r>
              <a:rPr lang="zh-CN" altLang="en-US" sz="2000" dirty="0">
                <a:solidFill>
                  <a:schemeClr val="tx1">
                    <a:lumMod val="75000"/>
                    <a:lumOff val="25000"/>
                  </a:schemeClr>
                </a:solidFill>
                <a:latin typeface="Times New Roman Regular" panose="02020603050405020304" charset="0"/>
                <a:ea typeface="黑体" panose="02010609060101010101" charset="-122"/>
                <a:cs typeface="Times New Roman Regular" panose="02020603050405020304" charset="0"/>
              </a:rPr>
              <a:t>of individuals with GD was </a:t>
            </a:r>
            <a:r>
              <a:rPr lang="zh-CN" altLang="en-US" sz="2000" dirty="0">
                <a:solidFill>
                  <a:srgbClr val="C00000"/>
                </a:solidFill>
                <a:latin typeface="Times New Roman Regular" panose="02020603050405020304" charset="0"/>
                <a:ea typeface="黑体" panose="02010609060101010101" charset="-122"/>
                <a:cs typeface="Times New Roman Regular" panose="02020603050405020304" charset="0"/>
              </a:rPr>
              <a:t>weakened</a:t>
            </a:r>
            <a:r>
              <a:rPr lang="zh-CN" altLang="en-US" sz="2000" dirty="0">
                <a:solidFill>
                  <a:schemeClr val="tx1">
                    <a:lumMod val="75000"/>
                    <a:lumOff val="25000"/>
                  </a:schemeClr>
                </a:solidFill>
                <a:latin typeface="Times New Roman Regular" panose="02020603050405020304" charset="0"/>
                <a:ea typeface="黑体" panose="02010609060101010101" charset="-122"/>
                <a:cs typeface="Times New Roman Regular" panose="02020603050405020304" charset="0"/>
              </a:rPr>
              <a:t> when processing </a:t>
            </a:r>
            <a:r>
              <a:rPr lang="zh-CN" altLang="en-US" sz="2000" dirty="0">
                <a:solidFill>
                  <a:srgbClr val="C00000"/>
                </a:solidFill>
                <a:latin typeface="Times New Roman Regular" panose="02020603050405020304" charset="0"/>
                <a:ea typeface="黑体" panose="02010609060101010101" charset="-122"/>
                <a:cs typeface="Times New Roman Regular" panose="02020603050405020304" charset="0"/>
              </a:rPr>
              <a:t>task-unrelated</a:t>
            </a:r>
            <a:r>
              <a:rPr lang="zh-CN" altLang="en-US" sz="2000" dirty="0">
                <a:solidFill>
                  <a:schemeClr val="tx1">
                    <a:lumMod val="75000"/>
                    <a:lumOff val="25000"/>
                  </a:schemeClr>
                </a:solidFill>
                <a:latin typeface="Times New Roman Regular" panose="02020603050405020304" charset="0"/>
                <a:ea typeface="黑体" panose="02010609060101010101" charset="-122"/>
                <a:cs typeface="Times New Roman Regular" panose="02020603050405020304" charset="0"/>
              </a:rPr>
              <a:t> or </a:t>
            </a:r>
            <a:r>
              <a:rPr lang="zh-CN" altLang="en-US" sz="2000" dirty="0">
                <a:solidFill>
                  <a:srgbClr val="C00000"/>
                </a:solidFill>
                <a:latin typeface="Times New Roman Regular" panose="02020603050405020304" charset="0"/>
                <a:ea typeface="黑体" panose="02010609060101010101" charset="-122"/>
                <a:cs typeface="Times New Roman Regular" panose="02020603050405020304" charset="0"/>
              </a:rPr>
              <a:t>negative information</a:t>
            </a:r>
            <a:r>
              <a:rPr lang="zh-CN" altLang="en-US" sz="2000" dirty="0">
                <a:solidFill>
                  <a:schemeClr val="tx1">
                    <a:lumMod val="75000"/>
                    <a:lumOff val="25000"/>
                  </a:schemeClr>
                </a:solidFill>
                <a:latin typeface="Times New Roman Regular" panose="02020603050405020304" charset="0"/>
                <a:ea typeface="黑体" panose="02010609060101010101" charset="-122"/>
                <a:cs typeface="Times New Roman Regular" panose="02020603050405020304" charset="0"/>
              </a:rPr>
              <a:t>.</a:t>
            </a:r>
            <a:endParaRPr lang="zh-CN" altLang="en-US" sz="2000" dirty="0">
              <a:solidFill>
                <a:schemeClr val="tx1">
                  <a:lumMod val="75000"/>
                  <a:lumOff val="25000"/>
                </a:schemeClr>
              </a:solidFill>
              <a:latin typeface="Times New Roman Regular" panose="02020603050405020304" charset="0"/>
              <a:ea typeface="黑体" panose="02010609060101010101" charset="-122"/>
              <a:cs typeface="Times New Roman Regular" panose="02020603050405020304" charset="0"/>
            </a:endParaRPr>
          </a:p>
        </p:txBody>
      </p:sp>
      <p:sp>
        <p:nvSpPr>
          <p:cNvPr id="25" name="稻壳儿春秋广告/盗版必究        原创来源：http://chn.docer.com/works?userid=199329941#!/work_time"/>
          <p:cNvSpPr txBox="1"/>
          <p:nvPr/>
        </p:nvSpPr>
        <p:spPr>
          <a:xfrm>
            <a:off x="1532845" y="3244334"/>
            <a:ext cx="742511" cy="369332"/>
          </a:xfrm>
          <a:prstGeom prst="rect">
            <a:avLst/>
          </a:prstGeom>
          <a:noFill/>
        </p:spPr>
        <p:txBody>
          <a:bodyPr wrap="none" rtlCol="0">
            <a:spAutoFit/>
          </a:bodyPr>
          <a:lstStyle/>
          <a:p>
            <a:pPr marL="285750" indent="-285750">
              <a:buFont typeface="Wingdings" panose="05000000000000000000" pitchFamily="2" charset="2"/>
              <a:buChar char="l"/>
            </a:pPr>
            <a:r>
              <a:rPr lang="en-US" altLang="zh-CN" dirty="0">
                <a:solidFill>
                  <a:srgbClr val="005CA2"/>
                </a:solidFill>
                <a:latin typeface="微软雅黑" panose="020B0503020204020204" pitchFamily="34" charset="-122"/>
                <a:ea typeface="微软雅黑" panose="020B0503020204020204" pitchFamily="34" charset="-122"/>
              </a:rPr>
              <a:t>02</a:t>
            </a:r>
            <a:endParaRPr lang="zh-CN" altLang="en-US" dirty="0">
              <a:solidFill>
                <a:srgbClr val="005CA2"/>
              </a:solidFill>
              <a:latin typeface="微软雅黑" panose="020B0503020204020204" pitchFamily="34" charset="-122"/>
              <a:ea typeface="微软雅黑" panose="020B0503020204020204" pitchFamily="34" charset="-122"/>
            </a:endParaRPr>
          </a:p>
        </p:txBody>
      </p:sp>
      <p:sp>
        <p:nvSpPr>
          <p:cNvPr id="26" name="稻壳儿春秋广告/盗版必究        原创来源：http://chn.docer.com/works?userid=199329941#!/work_time"/>
          <p:cNvSpPr txBox="1"/>
          <p:nvPr/>
        </p:nvSpPr>
        <p:spPr>
          <a:xfrm>
            <a:off x="1532890" y="4931410"/>
            <a:ext cx="8149590" cy="1691640"/>
          </a:xfrm>
          <a:prstGeom prst="rect">
            <a:avLst/>
          </a:prstGeom>
          <a:noFill/>
        </p:spPr>
        <p:txBody>
          <a:bodyPr wrap="square" rtlCol="0">
            <a:spAutoFit/>
          </a:bodyPr>
          <a:lstStyle/>
          <a:p>
            <a:pPr>
              <a:lnSpc>
                <a:spcPct val="130000"/>
              </a:lnSpc>
            </a:pP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sym typeface="+mn-ea"/>
              </a:rPr>
              <a:t> </a:t>
            </a:r>
            <a:r>
              <a:rPr lang="en-US" altLang="zh-CN"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sym typeface="+mn-ea"/>
              </a:rPr>
              <a:t>I</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sym typeface="+mn-ea"/>
              </a:rPr>
              <a:t>ndividuals with GD</a:t>
            </a:r>
            <a:r>
              <a:rPr lang="en-US" altLang="zh-CN"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sym typeface="+mn-ea"/>
              </a:rPr>
              <a:t>: </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more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impulsive responses</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 failures of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behavioral</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inhibition</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 and weakened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conflict control</a:t>
            </a:r>
            <a:endPar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endParaRPr>
          </a:p>
          <a:p>
            <a:pPr>
              <a:lnSpc>
                <a:spcPct val="130000"/>
              </a:lnSpc>
            </a:pP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leading to</a:t>
            </a:r>
            <a:r>
              <a:rPr lang="en-US" altLang="zh-CN"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more consumption</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 of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cognitive resources</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 to complete response suppression</a:t>
            </a:r>
            <a:endPar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32" name="稻壳儿春秋广告/盗版必究        原创来源：http://chn.docer.com/works?userid=199329941#!/work_time"/>
          <p:cNvSpPr txBox="1"/>
          <p:nvPr/>
        </p:nvSpPr>
        <p:spPr>
          <a:xfrm>
            <a:off x="1532845" y="4611034"/>
            <a:ext cx="742511" cy="369332"/>
          </a:xfrm>
          <a:prstGeom prst="rect">
            <a:avLst/>
          </a:prstGeom>
          <a:noFill/>
        </p:spPr>
        <p:txBody>
          <a:bodyPr wrap="none" rtlCol="0">
            <a:spAutoFit/>
          </a:bodyPr>
          <a:lstStyle/>
          <a:p>
            <a:pPr marL="285750" indent="-285750">
              <a:buFont typeface="Wingdings" panose="05000000000000000000" pitchFamily="2" charset="2"/>
              <a:buChar char="l"/>
            </a:pPr>
            <a:r>
              <a:rPr lang="en-US" altLang="zh-CN" dirty="0">
                <a:solidFill>
                  <a:srgbClr val="005CA2"/>
                </a:solidFill>
                <a:latin typeface="微软雅黑" panose="020B0503020204020204" pitchFamily="34" charset="-122"/>
                <a:ea typeface="微软雅黑" panose="020B0503020204020204" pitchFamily="34" charset="-122"/>
              </a:rPr>
              <a:t>03</a:t>
            </a:r>
            <a:endParaRPr lang="zh-CN" altLang="en-US" dirty="0">
              <a:solidFill>
                <a:srgbClr val="005CA2"/>
              </a:solidFill>
              <a:latin typeface="微软雅黑" panose="020B0503020204020204" pitchFamily="34" charset="-122"/>
              <a:ea typeface="微软雅黑" panose="020B0503020204020204" pitchFamily="34" charset="-122"/>
            </a:endParaRPr>
          </a:p>
        </p:txBody>
      </p:sp>
      <p:sp>
        <p:nvSpPr>
          <p:cNvPr id="16" name="稻壳儿春秋广告/盗版必究        原创来源：http://chn.docer.com/works?userid=199329941#!/work_time"/>
          <p:cNvSpPr txBox="1"/>
          <p:nvPr/>
        </p:nvSpPr>
        <p:spPr>
          <a:xfrm>
            <a:off x="1532845" y="1316941"/>
            <a:ext cx="4291965" cy="460375"/>
          </a:xfrm>
          <a:prstGeom prst="rect">
            <a:avLst/>
          </a:prstGeom>
          <a:noFill/>
        </p:spPr>
        <p:txBody>
          <a:bodyPr wrap="none" rtlCol="0">
            <a:spAutoFit/>
          </a:bodyPr>
          <a:lstStyle/>
          <a:p>
            <a:pPr algn="l"/>
            <a:r>
              <a:rPr lang="zh-CN" altLang="en-US" sz="2400" dirty="0">
                <a:solidFill>
                  <a:srgbClr val="005CA2"/>
                </a:solidFill>
                <a:latin typeface="微软雅黑" panose="020B0503020204020204" pitchFamily="34" charset="-122"/>
                <a:ea typeface="微软雅黑" panose="020B0503020204020204" pitchFamily="34" charset="-122"/>
              </a:rPr>
              <a:t>The findings showed that</a:t>
            </a:r>
            <a:r>
              <a:rPr lang="en-US" altLang="zh-CN" sz="2400" dirty="0">
                <a:solidFill>
                  <a:srgbClr val="005CA2"/>
                </a:solidFill>
                <a:latin typeface="微软雅黑" panose="020B0503020204020204" pitchFamily="34" charset="-122"/>
                <a:ea typeface="微软雅黑" panose="020B0503020204020204" pitchFamily="34" charset="-122"/>
              </a:rPr>
              <a:t> ... </a:t>
            </a:r>
            <a:endParaRPr lang="en-US" altLang="zh-CN" sz="2400" dirty="0">
              <a:solidFill>
                <a:srgbClr val="005CA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662555" cy="521970"/>
          </a:xfrm>
          <a:prstGeom prst="rect">
            <a:avLst/>
          </a:prstGeom>
          <a:noFill/>
        </p:spPr>
        <p:txBody>
          <a:bodyPr wrap="none" rtlCol="0">
            <a:spAutoFit/>
          </a:bodyPr>
          <a:lstStyle/>
          <a:p>
            <a:pPr algn="l"/>
            <a:r>
              <a:rPr lang="en-US" altLang="zh-CN" sz="2800" dirty="0">
                <a:solidFill>
                  <a:srgbClr val="005CA2"/>
                </a:solidFill>
                <a:latin typeface="微软雅黑" panose="020B0503020204020204" pitchFamily="34" charset="-122"/>
                <a:ea typeface="微软雅黑" panose="020B0503020204020204" pitchFamily="34" charset="-122"/>
                <a:sym typeface="+mn-ea"/>
              </a:rPr>
              <a:t>5. Conclusions</a:t>
            </a:r>
            <a:endParaRPr lang="zh-CN" altLang="en-US" sz="2800" dirty="0">
              <a:solidFill>
                <a:srgbClr val="005CA2"/>
              </a:solidFill>
              <a:latin typeface="微软雅黑" panose="020B0503020204020204" pitchFamily="34" charset="-122"/>
              <a:ea typeface="微软雅黑" panose="020B0503020204020204" pitchFamily="34" charset="-122"/>
            </a:endParaRPr>
          </a:p>
        </p:txBody>
      </p:sp>
      <p:grpSp>
        <p:nvGrpSpPr>
          <p:cNvPr id="5" name="稻壳儿春秋广告/盗版必究        原创来源：http://chn.docer.com/works?userid=199329941#!/work_time"/>
          <p:cNvGrpSpPr>
            <a:grpSpLocks noChangeAspect="1"/>
          </p:cNvGrpSpPr>
          <p:nvPr/>
        </p:nvGrpSpPr>
        <p:grpSpPr bwMode="auto">
          <a:xfrm>
            <a:off x="8215644" y="1505327"/>
            <a:ext cx="2838449" cy="4371085"/>
            <a:chOff x="4548" y="1099"/>
            <a:chExt cx="1339" cy="2062"/>
          </a:xfrm>
          <a:solidFill>
            <a:srgbClr val="005CA2"/>
          </a:solidFill>
        </p:grpSpPr>
        <p:sp>
          <p:nvSpPr>
            <p:cNvPr id="7" name="稻壳儿春秋广告/盗版必究        原创来源：http://chn.docer.com/works?userid=199329941#!/work_time"/>
            <p:cNvSpPr>
              <a:spLocks noEditPoints="1"/>
            </p:cNvSpPr>
            <p:nvPr/>
          </p:nvSpPr>
          <p:spPr bwMode="auto">
            <a:xfrm>
              <a:off x="4614" y="1242"/>
              <a:ext cx="1202" cy="1774"/>
            </a:xfrm>
            <a:custGeom>
              <a:avLst/>
              <a:gdLst>
                <a:gd name="T0" fmla="*/ 592 w 1183"/>
                <a:gd name="T1" fmla="*/ 0 h 1745"/>
                <a:gd name="T2" fmla="*/ 1094 w 1183"/>
                <a:gd name="T3" fmla="*/ 0 h 1745"/>
                <a:gd name="T4" fmla="*/ 1153 w 1183"/>
                <a:gd name="T5" fmla="*/ 20 h 1745"/>
                <a:gd name="T6" fmla="*/ 1162 w 1183"/>
                <a:gd name="T7" fmla="*/ 105 h 1745"/>
                <a:gd name="T8" fmla="*/ 690 w 1183"/>
                <a:gd name="T9" fmla="*/ 790 h 1745"/>
                <a:gd name="T10" fmla="*/ 657 w 1183"/>
                <a:gd name="T11" fmla="*/ 857 h 1745"/>
                <a:gd name="T12" fmla="*/ 680 w 1183"/>
                <a:gd name="T13" fmla="*/ 941 h 1745"/>
                <a:gd name="T14" fmla="*/ 1115 w 1183"/>
                <a:gd name="T15" fmla="*/ 1572 h 1745"/>
                <a:gd name="T16" fmla="*/ 1159 w 1183"/>
                <a:gd name="T17" fmla="*/ 1636 h 1745"/>
                <a:gd name="T18" fmla="*/ 1169 w 1183"/>
                <a:gd name="T19" fmla="*/ 1704 h 1745"/>
                <a:gd name="T20" fmla="*/ 1100 w 1183"/>
                <a:gd name="T21" fmla="*/ 1745 h 1745"/>
                <a:gd name="T22" fmla="*/ 874 w 1183"/>
                <a:gd name="T23" fmla="*/ 1745 h 1745"/>
                <a:gd name="T24" fmla="*/ 88 w 1183"/>
                <a:gd name="T25" fmla="*/ 1745 h 1745"/>
                <a:gd name="T26" fmla="*/ 16 w 1183"/>
                <a:gd name="T27" fmla="*/ 1705 h 1745"/>
                <a:gd name="T28" fmla="*/ 22 w 1183"/>
                <a:gd name="T29" fmla="*/ 1639 h 1745"/>
                <a:gd name="T30" fmla="*/ 330 w 1183"/>
                <a:gd name="T31" fmla="*/ 1184 h 1745"/>
                <a:gd name="T32" fmla="*/ 493 w 1183"/>
                <a:gd name="T33" fmla="*/ 942 h 1745"/>
                <a:gd name="T34" fmla="*/ 493 w 1183"/>
                <a:gd name="T35" fmla="*/ 801 h 1745"/>
                <a:gd name="T36" fmla="*/ 28 w 1183"/>
                <a:gd name="T37" fmla="*/ 114 h 1745"/>
                <a:gd name="T38" fmla="*/ 15 w 1183"/>
                <a:gd name="T39" fmla="*/ 40 h 1745"/>
                <a:gd name="T40" fmla="*/ 90 w 1183"/>
                <a:gd name="T41" fmla="*/ 0 h 1745"/>
                <a:gd name="T42" fmla="*/ 592 w 1183"/>
                <a:gd name="T43" fmla="*/ 0 h 1745"/>
                <a:gd name="T44" fmla="*/ 592 w 1183"/>
                <a:gd name="T45" fmla="*/ 0 h 1745"/>
                <a:gd name="T46" fmla="*/ 592 w 1183"/>
                <a:gd name="T47" fmla="*/ 1705 h 1745"/>
                <a:gd name="T48" fmla="*/ 1102 w 1183"/>
                <a:gd name="T49" fmla="*/ 1705 h 1745"/>
                <a:gd name="T50" fmla="*/ 1136 w 1183"/>
                <a:gd name="T51" fmla="*/ 1690 h 1745"/>
                <a:gd name="T52" fmla="*/ 1127 w 1183"/>
                <a:gd name="T53" fmla="*/ 1659 h 1745"/>
                <a:gd name="T54" fmla="*/ 653 w 1183"/>
                <a:gd name="T55" fmla="*/ 971 h 1745"/>
                <a:gd name="T56" fmla="*/ 653 w 1183"/>
                <a:gd name="T57" fmla="*/ 773 h 1745"/>
                <a:gd name="T58" fmla="*/ 850 w 1183"/>
                <a:gd name="T59" fmla="*/ 489 h 1745"/>
                <a:gd name="T60" fmla="*/ 1130 w 1183"/>
                <a:gd name="T61" fmla="*/ 82 h 1745"/>
                <a:gd name="T62" fmla="*/ 1111 w 1183"/>
                <a:gd name="T63" fmla="*/ 40 h 1745"/>
                <a:gd name="T64" fmla="*/ 1095 w 1183"/>
                <a:gd name="T65" fmla="*/ 39 h 1745"/>
                <a:gd name="T66" fmla="*/ 87 w 1183"/>
                <a:gd name="T67" fmla="*/ 39 h 1745"/>
                <a:gd name="T68" fmla="*/ 60 w 1183"/>
                <a:gd name="T69" fmla="*/ 43 h 1745"/>
                <a:gd name="T70" fmla="*/ 48 w 1183"/>
                <a:gd name="T71" fmla="*/ 73 h 1745"/>
                <a:gd name="T72" fmla="*/ 58 w 1183"/>
                <a:gd name="T73" fmla="*/ 89 h 1745"/>
                <a:gd name="T74" fmla="*/ 526 w 1183"/>
                <a:gd name="T75" fmla="*/ 780 h 1745"/>
                <a:gd name="T76" fmla="*/ 527 w 1183"/>
                <a:gd name="T77" fmla="*/ 963 h 1745"/>
                <a:gd name="T78" fmla="*/ 458 w 1183"/>
                <a:gd name="T79" fmla="*/ 1066 h 1745"/>
                <a:gd name="T80" fmla="*/ 56 w 1183"/>
                <a:gd name="T81" fmla="*/ 1660 h 1745"/>
                <a:gd name="T82" fmla="*/ 49 w 1183"/>
                <a:gd name="T83" fmla="*/ 1690 h 1745"/>
                <a:gd name="T84" fmla="*/ 80 w 1183"/>
                <a:gd name="T85" fmla="*/ 1705 h 1745"/>
                <a:gd name="T86" fmla="*/ 92 w 1183"/>
                <a:gd name="T87" fmla="*/ 1705 h 1745"/>
                <a:gd name="T88" fmla="*/ 592 w 1183"/>
                <a:gd name="T89" fmla="*/ 170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3" h="1745">
                  <a:moveTo>
                    <a:pt x="592" y="0"/>
                  </a:moveTo>
                  <a:cubicBezTo>
                    <a:pt x="759" y="0"/>
                    <a:pt x="926" y="0"/>
                    <a:pt x="1094" y="0"/>
                  </a:cubicBezTo>
                  <a:cubicBezTo>
                    <a:pt x="1116" y="0"/>
                    <a:pt x="1136" y="4"/>
                    <a:pt x="1153" y="20"/>
                  </a:cubicBezTo>
                  <a:cubicBezTo>
                    <a:pt x="1180" y="44"/>
                    <a:pt x="1183" y="74"/>
                    <a:pt x="1162" y="105"/>
                  </a:cubicBezTo>
                  <a:cubicBezTo>
                    <a:pt x="1004" y="333"/>
                    <a:pt x="847" y="561"/>
                    <a:pt x="690" y="790"/>
                  </a:cubicBezTo>
                  <a:cubicBezTo>
                    <a:pt x="676" y="810"/>
                    <a:pt x="664" y="834"/>
                    <a:pt x="657" y="857"/>
                  </a:cubicBezTo>
                  <a:cubicBezTo>
                    <a:pt x="649" y="888"/>
                    <a:pt x="663" y="916"/>
                    <a:pt x="680" y="941"/>
                  </a:cubicBezTo>
                  <a:cubicBezTo>
                    <a:pt x="825" y="1151"/>
                    <a:pt x="970" y="1362"/>
                    <a:pt x="1115" y="1572"/>
                  </a:cubicBezTo>
                  <a:cubicBezTo>
                    <a:pt x="1129" y="1593"/>
                    <a:pt x="1143" y="1615"/>
                    <a:pt x="1159" y="1636"/>
                  </a:cubicBezTo>
                  <a:cubicBezTo>
                    <a:pt x="1175" y="1657"/>
                    <a:pt x="1183" y="1679"/>
                    <a:pt x="1169" y="1704"/>
                  </a:cubicBezTo>
                  <a:cubicBezTo>
                    <a:pt x="1154" y="1731"/>
                    <a:pt x="1131" y="1745"/>
                    <a:pt x="1100" y="1745"/>
                  </a:cubicBezTo>
                  <a:cubicBezTo>
                    <a:pt x="1025" y="1745"/>
                    <a:pt x="950" y="1745"/>
                    <a:pt x="874" y="1745"/>
                  </a:cubicBezTo>
                  <a:cubicBezTo>
                    <a:pt x="612" y="1745"/>
                    <a:pt x="350" y="1745"/>
                    <a:pt x="88" y="1745"/>
                  </a:cubicBezTo>
                  <a:cubicBezTo>
                    <a:pt x="56" y="1745"/>
                    <a:pt x="32" y="1733"/>
                    <a:pt x="16" y="1705"/>
                  </a:cubicBezTo>
                  <a:cubicBezTo>
                    <a:pt x="3" y="1682"/>
                    <a:pt x="8" y="1661"/>
                    <a:pt x="22" y="1639"/>
                  </a:cubicBezTo>
                  <a:cubicBezTo>
                    <a:pt x="125" y="1488"/>
                    <a:pt x="228" y="1336"/>
                    <a:pt x="330" y="1184"/>
                  </a:cubicBezTo>
                  <a:cubicBezTo>
                    <a:pt x="385" y="1104"/>
                    <a:pt x="439" y="1023"/>
                    <a:pt x="493" y="942"/>
                  </a:cubicBezTo>
                  <a:cubicBezTo>
                    <a:pt x="529" y="890"/>
                    <a:pt x="529" y="854"/>
                    <a:pt x="493" y="801"/>
                  </a:cubicBezTo>
                  <a:cubicBezTo>
                    <a:pt x="338" y="572"/>
                    <a:pt x="183" y="343"/>
                    <a:pt x="28" y="114"/>
                  </a:cubicBezTo>
                  <a:cubicBezTo>
                    <a:pt x="12" y="91"/>
                    <a:pt x="0" y="68"/>
                    <a:pt x="15" y="40"/>
                  </a:cubicBezTo>
                  <a:cubicBezTo>
                    <a:pt x="31" y="11"/>
                    <a:pt x="57" y="0"/>
                    <a:pt x="90" y="0"/>
                  </a:cubicBezTo>
                  <a:cubicBezTo>
                    <a:pt x="257" y="1"/>
                    <a:pt x="424" y="0"/>
                    <a:pt x="592" y="0"/>
                  </a:cubicBezTo>
                  <a:cubicBezTo>
                    <a:pt x="592" y="0"/>
                    <a:pt x="592" y="0"/>
                    <a:pt x="592" y="0"/>
                  </a:cubicBezTo>
                  <a:close/>
                  <a:moveTo>
                    <a:pt x="592" y="1705"/>
                  </a:moveTo>
                  <a:cubicBezTo>
                    <a:pt x="762" y="1705"/>
                    <a:pt x="932" y="1706"/>
                    <a:pt x="1102" y="1705"/>
                  </a:cubicBezTo>
                  <a:cubicBezTo>
                    <a:pt x="1114" y="1705"/>
                    <a:pt x="1129" y="1698"/>
                    <a:pt x="1136" y="1690"/>
                  </a:cubicBezTo>
                  <a:cubicBezTo>
                    <a:pt x="1140" y="1685"/>
                    <a:pt x="1133" y="1668"/>
                    <a:pt x="1127" y="1659"/>
                  </a:cubicBezTo>
                  <a:cubicBezTo>
                    <a:pt x="969" y="1429"/>
                    <a:pt x="811" y="1200"/>
                    <a:pt x="653" y="971"/>
                  </a:cubicBezTo>
                  <a:cubicBezTo>
                    <a:pt x="606" y="902"/>
                    <a:pt x="606" y="842"/>
                    <a:pt x="653" y="773"/>
                  </a:cubicBezTo>
                  <a:cubicBezTo>
                    <a:pt x="719" y="678"/>
                    <a:pt x="784" y="583"/>
                    <a:pt x="850" y="489"/>
                  </a:cubicBezTo>
                  <a:cubicBezTo>
                    <a:pt x="943" y="353"/>
                    <a:pt x="1036" y="218"/>
                    <a:pt x="1130" y="82"/>
                  </a:cubicBezTo>
                  <a:cubicBezTo>
                    <a:pt x="1146" y="58"/>
                    <a:pt x="1139" y="44"/>
                    <a:pt x="1111" y="40"/>
                  </a:cubicBezTo>
                  <a:cubicBezTo>
                    <a:pt x="1106" y="39"/>
                    <a:pt x="1100" y="39"/>
                    <a:pt x="1095" y="39"/>
                  </a:cubicBezTo>
                  <a:cubicBezTo>
                    <a:pt x="759" y="39"/>
                    <a:pt x="423" y="39"/>
                    <a:pt x="87" y="39"/>
                  </a:cubicBezTo>
                  <a:cubicBezTo>
                    <a:pt x="78" y="39"/>
                    <a:pt x="68" y="40"/>
                    <a:pt x="60" y="43"/>
                  </a:cubicBezTo>
                  <a:cubicBezTo>
                    <a:pt x="46" y="48"/>
                    <a:pt x="41" y="59"/>
                    <a:pt x="48" y="73"/>
                  </a:cubicBezTo>
                  <a:cubicBezTo>
                    <a:pt x="51" y="79"/>
                    <a:pt x="55" y="84"/>
                    <a:pt x="58" y="89"/>
                  </a:cubicBezTo>
                  <a:cubicBezTo>
                    <a:pt x="214" y="319"/>
                    <a:pt x="370" y="550"/>
                    <a:pt x="526" y="780"/>
                  </a:cubicBezTo>
                  <a:cubicBezTo>
                    <a:pt x="567" y="841"/>
                    <a:pt x="567" y="903"/>
                    <a:pt x="527" y="963"/>
                  </a:cubicBezTo>
                  <a:cubicBezTo>
                    <a:pt x="504" y="997"/>
                    <a:pt x="481" y="1032"/>
                    <a:pt x="458" y="1066"/>
                  </a:cubicBezTo>
                  <a:cubicBezTo>
                    <a:pt x="324" y="1264"/>
                    <a:pt x="190" y="1462"/>
                    <a:pt x="56" y="1660"/>
                  </a:cubicBezTo>
                  <a:cubicBezTo>
                    <a:pt x="51" y="1669"/>
                    <a:pt x="45" y="1685"/>
                    <a:pt x="49" y="1690"/>
                  </a:cubicBezTo>
                  <a:cubicBezTo>
                    <a:pt x="55" y="1698"/>
                    <a:pt x="69" y="1701"/>
                    <a:pt x="80" y="1705"/>
                  </a:cubicBezTo>
                  <a:cubicBezTo>
                    <a:pt x="84" y="1707"/>
                    <a:pt x="88" y="1705"/>
                    <a:pt x="92" y="1705"/>
                  </a:cubicBezTo>
                  <a:cubicBezTo>
                    <a:pt x="259" y="1705"/>
                    <a:pt x="425" y="1705"/>
                    <a:pt x="592" y="17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 name="稻壳儿春秋广告/盗版必究        原创来源：http://chn.docer.com/works?userid=199329941#!/work_time"/>
            <p:cNvSpPr>
              <a:spLocks noEditPoints="1"/>
            </p:cNvSpPr>
            <p:nvPr/>
          </p:nvSpPr>
          <p:spPr bwMode="auto">
            <a:xfrm>
              <a:off x="4549" y="3043"/>
              <a:ext cx="1338" cy="118"/>
            </a:xfrm>
            <a:custGeom>
              <a:avLst/>
              <a:gdLst>
                <a:gd name="T0" fmla="*/ 656 w 1317"/>
                <a:gd name="T1" fmla="*/ 0 h 116"/>
                <a:gd name="T2" fmla="*/ 1252 w 1317"/>
                <a:gd name="T3" fmla="*/ 0 h 116"/>
                <a:gd name="T4" fmla="*/ 1311 w 1317"/>
                <a:gd name="T5" fmla="*/ 44 h 116"/>
                <a:gd name="T6" fmla="*/ 1282 w 1317"/>
                <a:gd name="T7" fmla="*/ 108 h 116"/>
                <a:gd name="T8" fmla="*/ 1250 w 1317"/>
                <a:gd name="T9" fmla="*/ 115 h 116"/>
                <a:gd name="T10" fmla="*/ 62 w 1317"/>
                <a:gd name="T11" fmla="*/ 115 h 116"/>
                <a:gd name="T12" fmla="*/ 0 w 1317"/>
                <a:gd name="T13" fmla="*/ 58 h 116"/>
                <a:gd name="T14" fmla="*/ 62 w 1317"/>
                <a:gd name="T15" fmla="*/ 0 h 116"/>
                <a:gd name="T16" fmla="*/ 656 w 1317"/>
                <a:gd name="T17" fmla="*/ 0 h 116"/>
                <a:gd name="T18" fmla="*/ 658 w 1317"/>
                <a:gd name="T19" fmla="*/ 39 h 116"/>
                <a:gd name="T20" fmla="*/ 282 w 1317"/>
                <a:gd name="T21" fmla="*/ 39 h 116"/>
                <a:gd name="T22" fmla="*/ 62 w 1317"/>
                <a:gd name="T23" fmla="*/ 39 h 116"/>
                <a:gd name="T24" fmla="*/ 41 w 1317"/>
                <a:gd name="T25" fmla="*/ 67 h 116"/>
                <a:gd name="T26" fmla="*/ 68 w 1317"/>
                <a:gd name="T27" fmla="*/ 76 h 116"/>
                <a:gd name="T28" fmla="*/ 1056 w 1317"/>
                <a:gd name="T29" fmla="*/ 77 h 116"/>
                <a:gd name="T30" fmla="*/ 1250 w 1317"/>
                <a:gd name="T31" fmla="*/ 77 h 116"/>
                <a:gd name="T32" fmla="*/ 1271 w 1317"/>
                <a:gd name="T33" fmla="*/ 48 h 116"/>
                <a:gd name="T34" fmla="*/ 1243 w 1317"/>
                <a:gd name="T35" fmla="*/ 39 h 116"/>
                <a:gd name="T36" fmla="*/ 658 w 1317"/>
                <a:gd name="T37"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7" h="116">
                  <a:moveTo>
                    <a:pt x="656" y="0"/>
                  </a:moveTo>
                  <a:cubicBezTo>
                    <a:pt x="855" y="0"/>
                    <a:pt x="1053" y="0"/>
                    <a:pt x="1252" y="0"/>
                  </a:cubicBezTo>
                  <a:cubicBezTo>
                    <a:pt x="1281" y="0"/>
                    <a:pt x="1305" y="18"/>
                    <a:pt x="1311" y="44"/>
                  </a:cubicBezTo>
                  <a:cubicBezTo>
                    <a:pt x="1317" y="69"/>
                    <a:pt x="1306" y="96"/>
                    <a:pt x="1282" y="108"/>
                  </a:cubicBezTo>
                  <a:cubicBezTo>
                    <a:pt x="1272" y="113"/>
                    <a:pt x="1260" y="115"/>
                    <a:pt x="1250" y="115"/>
                  </a:cubicBezTo>
                  <a:cubicBezTo>
                    <a:pt x="854" y="116"/>
                    <a:pt x="458" y="116"/>
                    <a:pt x="62" y="115"/>
                  </a:cubicBezTo>
                  <a:cubicBezTo>
                    <a:pt x="25" y="115"/>
                    <a:pt x="0" y="91"/>
                    <a:pt x="0" y="58"/>
                  </a:cubicBezTo>
                  <a:cubicBezTo>
                    <a:pt x="0" y="24"/>
                    <a:pt x="25" y="0"/>
                    <a:pt x="62" y="0"/>
                  </a:cubicBezTo>
                  <a:cubicBezTo>
                    <a:pt x="260" y="0"/>
                    <a:pt x="458" y="0"/>
                    <a:pt x="656" y="0"/>
                  </a:cubicBezTo>
                  <a:close/>
                  <a:moveTo>
                    <a:pt x="658" y="39"/>
                  </a:moveTo>
                  <a:cubicBezTo>
                    <a:pt x="532" y="39"/>
                    <a:pt x="407" y="39"/>
                    <a:pt x="282" y="39"/>
                  </a:cubicBezTo>
                  <a:cubicBezTo>
                    <a:pt x="209" y="39"/>
                    <a:pt x="135" y="39"/>
                    <a:pt x="62" y="39"/>
                  </a:cubicBezTo>
                  <a:cubicBezTo>
                    <a:pt x="41" y="39"/>
                    <a:pt x="31" y="52"/>
                    <a:pt x="41" y="67"/>
                  </a:cubicBezTo>
                  <a:cubicBezTo>
                    <a:pt x="45" y="74"/>
                    <a:pt x="59" y="76"/>
                    <a:pt x="68" y="76"/>
                  </a:cubicBezTo>
                  <a:cubicBezTo>
                    <a:pt x="398" y="77"/>
                    <a:pt x="727" y="77"/>
                    <a:pt x="1056" y="77"/>
                  </a:cubicBezTo>
                  <a:cubicBezTo>
                    <a:pt x="1121" y="77"/>
                    <a:pt x="1185" y="77"/>
                    <a:pt x="1250" y="77"/>
                  </a:cubicBezTo>
                  <a:cubicBezTo>
                    <a:pt x="1270" y="76"/>
                    <a:pt x="1281" y="63"/>
                    <a:pt x="1271" y="48"/>
                  </a:cubicBezTo>
                  <a:cubicBezTo>
                    <a:pt x="1267" y="42"/>
                    <a:pt x="1253" y="39"/>
                    <a:pt x="1243" y="39"/>
                  </a:cubicBezTo>
                  <a:cubicBezTo>
                    <a:pt x="1048" y="39"/>
                    <a:pt x="853" y="39"/>
                    <a:pt x="65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稻壳儿春秋广告/盗版必究        原创来源：http://chn.docer.com/works?userid=199329941#!/work_time"/>
            <p:cNvSpPr>
              <a:spLocks noEditPoints="1"/>
            </p:cNvSpPr>
            <p:nvPr/>
          </p:nvSpPr>
          <p:spPr bwMode="auto">
            <a:xfrm>
              <a:off x="4548" y="1099"/>
              <a:ext cx="1339" cy="117"/>
            </a:xfrm>
            <a:custGeom>
              <a:avLst/>
              <a:gdLst>
                <a:gd name="T0" fmla="*/ 655 w 1318"/>
                <a:gd name="T1" fmla="*/ 115 h 115"/>
                <a:gd name="T2" fmla="*/ 67 w 1318"/>
                <a:gd name="T3" fmla="*/ 115 h 115"/>
                <a:gd name="T4" fmla="*/ 1 w 1318"/>
                <a:gd name="T5" fmla="*/ 56 h 115"/>
                <a:gd name="T6" fmla="*/ 48 w 1318"/>
                <a:gd name="T7" fmla="*/ 1 h 115"/>
                <a:gd name="T8" fmla="*/ 71 w 1318"/>
                <a:gd name="T9" fmla="*/ 0 h 115"/>
                <a:gd name="T10" fmla="*/ 1243 w 1318"/>
                <a:gd name="T11" fmla="*/ 0 h 115"/>
                <a:gd name="T12" fmla="*/ 1280 w 1318"/>
                <a:gd name="T13" fmla="*/ 6 h 115"/>
                <a:gd name="T14" fmla="*/ 1313 w 1318"/>
                <a:gd name="T15" fmla="*/ 70 h 115"/>
                <a:gd name="T16" fmla="*/ 1255 w 1318"/>
                <a:gd name="T17" fmla="*/ 115 h 115"/>
                <a:gd name="T18" fmla="*/ 945 w 1318"/>
                <a:gd name="T19" fmla="*/ 115 h 115"/>
                <a:gd name="T20" fmla="*/ 655 w 1318"/>
                <a:gd name="T21" fmla="*/ 115 h 115"/>
                <a:gd name="T22" fmla="*/ 657 w 1318"/>
                <a:gd name="T23" fmla="*/ 39 h 115"/>
                <a:gd name="T24" fmla="*/ 415 w 1318"/>
                <a:gd name="T25" fmla="*/ 39 h 115"/>
                <a:gd name="T26" fmla="*/ 65 w 1318"/>
                <a:gd name="T27" fmla="*/ 39 h 115"/>
                <a:gd name="T28" fmla="*/ 42 w 1318"/>
                <a:gd name="T29" fmla="*/ 65 h 115"/>
                <a:gd name="T30" fmla="*/ 69 w 1318"/>
                <a:gd name="T31" fmla="*/ 76 h 115"/>
                <a:gd name="T32" fmla="*/ 1051 w 1318"/>
                <a:gd name="T33" fmla="*/ 77 h 115"/>
                <a:gd name="T34" fmla="*/ 1251 w 1318"/>
                <a:gd name="T35" fmla="*/ 77 h 115"/>
                <a:gd name="T36" fmla="*/ 1274 w 1318"/>
                <a:gd name="T37" fmla="*/ 56 h 115"/>
                <a:gd name="T38" fmla="*/ 1247 w 1318"/>
                <a:gd name="T39" fmla="*/ 39 h 115"/>
                <a:gd name="T40" fmla="*/ 657 w 1318"/>
                <a:gd name="T41"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8" h="115">
                  <a:moveTo>
                    <a:pt x="655" y="115"/>
                  </a:moveTo>
                  <a:cubicBezTo>
                    <a:pt x="459" y="115"/>
                    <a:pt x="263" y="115"/>
                    <a:pt x="67" y="115"/>
                  </a:cubicBezTo>
                  <a:cubicBezTo>
                    <a:pt x="26" y="115"/>
                    <a:pt x="0" y="92"/>
                    <a:pt x="1" y="56"/>
                  </a:cubicBezTo>
                  <a:cubicBezTo>
                    <a:pt x="1" y="29"/>
                    <a:pt x="21" y="6"/>
                    <a:pt x="48" y="1"/>
                  </a:cubicBezTo>
                  <a:cubicBezTo>
                    <a:pt x="55" y="0"/>
                    <a:pt x="63" y="0"/>
                    <a:pt x="71" y="0"/>
                  </a:cubicBezTo>
                  <a:cubicBezTo>
                    <a:pt x="462" y="0"/>
                    <a:pt x="852" y="0"/>
                    <a:pt x="1243" y="0"/>
                  </a:cubicBezTo>
                  <a:cubicBezTo>
                    <a:pt x="1255" y="0"/>
                    <a:pt x="1268" y="1"/>
                    <a:pt x="1280" y="6"/>
                  </a:cubicBezTo>
                  <a:cubicBezTo>
                    <a:pt x="1305" y="16"/>
                    <a:pt x="1318" y="43"/>
                    <a:pt x="1313" y="70"/>
                  </a:cubicBezTo>
                  <a:cubicBezTo>
                    <a:pt x="1308" y="95"/>
                    <a:pt x="1283" y="115"/>
                    <a:pt x="1255" y="115"/>
                  </a:cubicBezTo>
                  <a:cubicBezTo>
                    <a:pt x="1151" y="115"/>
                    <a:pt x="1048" y="115"/>
                    <a:pt x="945" y="115"/>
                  </a:cubicBezTo>
                  <a:cubicBezTo>
                    <a:pt x="848" y="115"/>
                    <a:pt x="752" y="115"/>
                    <a:pt x="655" y="115"/>
                  </a:cubicBezTo>
                  <a:close/>
                  <a:moveTo>
                    <a:pt x="657" y="39"/>
                  </a:moveTo>
                  <a:cubicBezTo>
                    <a:pt x="576" y="39"/>
                    <a:pt x="496" y="39"/>
                    <a:pt x="415" y="39"/>
                  </a:cubicBezTo>
                  <a:cubicBezTo>
                    <a:pt x="298" y="39"/>
                    <a:pt x="182" y="39"/>
                    <a:pt x="65" y="39"/>
                  </a:cubicBezTo>
                  <a:cubicBezTo>
                    <a:pt x="43" y="39"/>
                    <a:pt x="33" y="49"/>
                    <a:pt x="42" y="65"/>
                  </a:cubicBezTo>
                  <a:cubicBezTo>
                    <a:pt x="45" y="72"/>
                    <a:pt x="60" y="76"/>
                    <a:pt x="69" y="76"/>
                  </a:cubicBezTo>
                  <a:cubicBezTo>
                    <a:pt x="397" y="77"/>
                    <a:pt x="724" y="77"/>
                    <a:pt x="1051" y="77"/>
                  </a:cubicBezTo>
                  <a:cubicBezTo>
                    <a:pt x="1118" y="77"/>
                    <a:pt x="1184" y="77"/>
                    <a:pt x="1251" y="77"/>
                  </a:cubicBezTo>
                  <a:cubicBezTo>
                    <a:pt x="1266" y="77"/>
                    <a:pt x="1275" y="73"/>
                    <a:pt x="1274" y="56"/>
                  </a:cubicBezTo>
                  <a:cubicBezTo>
                    <a:pt x="1273" y="36"/>
                    <a:pt x="1259" y="39"/>
                    <a:pt x="1247" y="39"/>
                  </a:cubicBezTo>
                  <a:cubicBezTo>
                    <a:pt x="1050" y="39"/>
                    <a:pt x="853" y="39"/>
                    <a:pt x="65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稻壳儿春秋广告/盗版必究        原创来源：http://chn.docer.com/works?userid=199329941#!/work_time"/>
            <p:cNvSpPr/>
            <p:nvPr/>
          </p:nvSpPr>
          <p:spPr bwMode="auto">
            <a:xfrm>
              <a:off x="4819" y="1500"/>
              <a:ext cx="787" cy="530"/>
            </a:xfrm>
            <a:custGeom>
              <a:avLst/>
              <a:gdLst>
                <a:gd name="T0" fmla="*/ 0 w 774"/>
                <a:gd name="T1" fmla="*/ 0 h 521"/>
                <a:gd name="T2" fmla="*/ 774 w 774"/>
                <a:gd name="T3" fmla="*/ 0 h 521"/>
                <a:gd name="T4" fmla="*/ 765 w 774"/>
                <a:gd name="T5" fmla="*/ 14 h 521"/>
                <a:gd name="T6" fmla="*/ 448 w 774"/>
                <a:gd name="T7" fmla="*/ 480 h 521"/>
                <a:gd name="T8" fmla="*/ 323 w 774"/>
                <a:gd name="T9" fmla="*/ 480 h 521"/>
                <a:gd name="T10" fmla="*/ 10 w 774"/>
                <a:gd name="T11" fmla="*/ 16 h 521"/>
                <a:gd name="T12" fmla="*/ 0 w 774"/>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774" h="521">
                  <a:moveTo>
                    <a:pt x="0" y="0"/>
                  </a:moveTo>
                  <a:cubicBezTo>
                    <a:pt x="260" y="0"/>
                    <a:pt x="516" y="0"/>
                    <a:pt x="774" y="0"/>
                  </a:cubicBezTo>
                  <a:cubicBezTo>
                    <a:pt x="771" y="6"/>
                    <a:pt x="768" y="10"/>
                    <a:pt x="765" y="14"/>
                  </a:cubicBezTo>
                  <a:cubicBezTo>
                    <a:pt x="659" y="170"/>
                    <a:pt x="552" y="324"/>
                    <a:pt x="448" y="480"/>
                  </a:cubicBezTo>
                  <a:cubicBezTo>
                    <a:pt x="423" y="519"/>
                    <a:pt x="349" y="521"/>
                    <a:pt x="323" y="480"/>
                  </a:cubicBezTo>
                  <a:cubicBezTo>
                    <a:pt x="220" y="324"/>
                    <a:pt x="115" y="170"/>
                    <a:pt x="10" y="16"/>
                  </a:cubicBezTo>
                  <a:cubicBezTo>
                    <a:pt x="7"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22" name="稻壳儿春秋广告/盗版必究        原创来源：http://chn.docer.com/works?userid=199329941#!/work_time"/>
          <p:cNvSpPr txBox="1"/>
          <p:nvPr/>
        </p:nvSpPr>
        <p:spPr>
          <a:xfrm>
            <a:off x="1532890" y="2329815"/>
            <a:ext cx="6341110" cy="1291590"/>
          </a:xfrm>
          <a:prstGeom prst="rect">
            <a:avLst/>
          </a:prstGeom>
          <a:noFill/>
        </p:spPr>
        <p:txBody>
          <a:bodyPr wrap="square" rtlCol="0">
            <a:spAutoFit/>
          </a:bodyPr>
          <a:lstStyle/>
          <a:p>
            <a:pPr>
              <a:lnSpc>
                <a:spcPct val="130000"/>
              </a:lnSpc>
            </a:pPr>
            <a:r>
              <a:rPr lang="en-US" altLang="zh-CN"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P</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rovided</a:t>
            </a:r>
            <a:r>
              <a:rPr lang="en-US" altLang="zh-CN"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evidence</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 for the impaired response</a:t>
            </a:r>
            <a:r>
              <a:rPr lang="en-US" altLang="zh-CN"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inhibition of GD individuals from the perspective of the</a:t>
            </a:r>
            <a:r>
              <a:rPr lang="en-US" altLang="zh-CN"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interaction theory between cognition and emotion</a:t>
            </a:r>
            <a:r>
              <a:rPr lang="en-US" altLang="zh-CN"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 </a:t>
            </a:r>
            <a:endParaRPr lang="en-US" altLang="zh-CN"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23" name="稻壳儿春秋广告/盗版必究        原创来源：http://chn.docer.com/works?userid=199329941#!/work_time"/>
          <p:cNvSpPr txBox="1"/>
          <p:nvPr/>
        </p:nvSpPr>
        <p:spPr>
          <a:xfrm>
            <a:off x="1532844" y="1986872"/>
            <a:ext cx="736600" cy="368300"/>
          </a:xfrm>
          <a:prstGeom prst="rect">
            <a:avLst/>
          </a:prstGeom>
          <a:noFill/>
        </p:spPr>
        <p:txBody>
          <a:bodyPr wrap="none" rtlCol="0">
            <a:spAutoFit/>
          </a:bodyPr>
          <a:lstStyle/>
          <a:p>
            <a:pPr marL="285750" indent="-285750">
              <a:buFont typeface="Wingdings" panose="05000000000000000000" pitchFamily="2" charset="2"/>
              <a:buChar char="l"/>
            </a:pPr>
            <a:r>
              <a:rPr lang="en-US" altLang="zh-CN" dirty="0">
                <a:solidFill>
                  <a:srgbClr val="005CA2"/>
                </a:solidFill>
                <a:latin typeface="微软雅黑" panose="020B0503020204020204" pitchFamily="34" charset="-122"/>
                <a:ea typeface="微软雅黑" panose="020B0503020204020204" pitchFamily="34" charset="-122"/>
              </a:rPr>
              <a:t>01</a:t>
            </a:r>
            <a:endParaRPr lang="zh-CN" altLang="en-US" dirty="0">
              <a:solidFill>
                <a:srgbClr val="005CA2"/>
              </a:solidFill>
              <a:latin typeface="微软雅黑" panose="020B0503020204020204" pitchFamily="34" charset="-122"/>
              <a:ea typeface="微软雅黑" panose="020B0503020204020204" pitchFamily="34" charset="-122"/>
            </a:endParaRPr>
          </a:p>
        </p:txBody>
      </p:sp>
      <p:sp>
        <p:nvSpPr>
          <p:cNvPr id="24" name="稻壳儿春秋广告/盗版必究        原创来源：http://chn.docer.com/works?userid=199329941#!/work_time"/>
          <p:cNvSpPr txBox="1"/>
          <p:nvPr/>
        </p:nvSpPr>
        <p:spPr>
          <a:xfrm>
            <a:off x="1532843" y="3865278"/>
            <a:ext cx="4563154" cy="953135"/>
          </a:xfrm>
          <a:prstGeom prst="rect">
            <a:avLst/>
          </a:prstGeom>
          <a:noFill/>
        </p:spPr>
        <p:txBody>
          <a:bodyPr wrap="square" rtlCol="0">
            <a:spAutoFit/>
          </a:bodyPr>
          <a:lstStyle/>
          <a:p>
            <a:pPr>
              <a:lnSpc>
                <a:spcPct val="140000"/>
              </a:lnSpc>
            </a:pPr>
            <a:r>
              <a:rPr lang="en-US" altLang="zh-CN"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P</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rovided more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detailed information</a:t>
            </a:r>
            <a:endPar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endParaRPr>
          </a:p>
          <a:p>
            <a:pPr>
              <a:lnSpc>
                <a:spcPct val="140000"/>
              </a:lnSpc>
            </a:pP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for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interventions for GD</a:t>
            </a:r>
            <a:r>
              <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rPr>
              <a:t>.</a:t>
            </a:r>
            <a:endParaRPr lang="zh-CN" altLang="en-US" sz="2000" dirty="0">
              <a:solidFill>
                <a:schemeClr val="tx1">
                  <a:lumMod val="75000"/>
                  <a:lumOff val="25000"/>
                </a:schemeClr>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25" name="稻壳儿春秋广告/盗版必究        原创来源：http://chn.docer.com/works?userid=199329941#!/work_time"/>
          <p:cNvSpPr txBox="1"/>
          <p:nvPr/>
        </p:nvSpPr>
        <p:spPr>
          <a:xfrm>
            <a:off x="1532844" y="3548102"/>
            <a:ext cx="736600" cy="368300"/>
          </a:xfrm>
          <a:prstGeom prst="rect">
            <a:avLst/>
          </a:prstGeom>
          <a:noFill/>
        </p:spPr>
        <p:txBody>
          <a:bodyPr wrap="none" rtlCol="0">
            <a:spAutoFit/>
          </a:bodyPr>
          <a:lstStyle/>
          <a:p>
            <a:pPr marL="285750" indent="-285750">
              <a:buFont typeface="Wingdings" panose="05000000000000000000" pitchFamily="2" charset="2"/>
              <a:buChar char="l"/>
            </a:pPr>
            <a:r>
              <a:rPr lang="en-US" altLang="zh-CN" dirty="0">
                <a:solidFill>
                  <a:srgbClr val="005CA2"/>
                </a:solidFill>
                <a:latin typeface="微软雅黑" panose="020B0503020204020204" pitchFamily="34" charset="-122"/>
                <a:ea typeface="微软雅黑" panose="020B0503020204020204" pitchFamily="34" charset="-122"/>
              </a:rPr>
              <a:t>02</a:t>
            </a:r>
            <a:endParaRPr lang="zh-CN" altLang="en-US" dirty="0">
              <a:solidFill>
                <a:srgbClr val="005CA2"/>
              </a:solidFill>
              <a:latin typeface="微软雅黑" panose="020B0503020204020204" pitchFamily="34" charset="-122"/>
              <a:ea typeface="微软雅黑" panose="020B0503020204020204" pitchFamily="34" charset="-122"/>
            </a:endParaRPr>
          </a:p>
        </p:txBody>
      </p:sp>
      <p:sp>
        <p:nvSpPr>
          <p:cNvPr id="16" name="稻壳儿春秋广告/盗版必究        原创来源：http://chn.docer.com/works?userid=199329941#!/work_time"/>
          <p:cNvSpPr txBox="1"/>
          <p:nvPr/>
        </p:nvSpPr>
        <p:spPr>
          <a:xfrm>
            <a:off x="1532843" y="1399913"/>
            <a:ext cx="1785620" cy="460375"/>
          </a:xfrm>
          <a:prstGeom prst="rect">
            <a:avLst/>
          </a:prstGeom>
          <a:noFill/>
        </p:spPr>
        <p:txBody>
          <a:bodyPr wrap="none" rtlCol="0">
            <a:spAutoFit/>
          </a:bodyPr>
          <a:lstStyle/>
          <a:p>
            <a:r>
              <a:rPr lang="en-US" altLang="zh-CN" sz="2400" dirty="0">
                <a:solidFill>
                  <a:srgbClr val="005CA2"/>
                </a:solidFill>
                <a:latin typeface="微软雅黑" panose="020B0503020204020204" pitchFamily="34" charset="-122"/>
                <a:ea typeface="微软雅黑" panose="020B0503020204020204" pitchFamily="34" charset="-122"/>
              </a:rPr>
              <a:t>Meaning ...</a:t>
            </a:r>
            <a:endParaRPr lang="en-US" altLang="zh-CN" sz="2400" dirty="0">
              <a:solidFill>
                <a:srgbClr val="005CA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5638800" cy="521970"/>
          </a:xfrm>
          <a:prstGeom prst="rect">
            <a:avLst/>
          </a:prstGeom>
          <a:noFill/>
        </p:spPr>
        <p:txBody>
          <a:bodyPr wrap="none" rtlCol="0">
            <a:spAutoFit/>
          </a:bodyPr>
          <a:lstStyle/>
          <a:p>
            <a:r>
              <a:rPr lang="en-US" altLang="zh-CN" sz="2800" dirty="0">
                <a:solidFill>
                  <a:srgbClr val="005CA2"/>
                </a:solidFill>
                <a:latin typeface="微软雅黑" panose="020B0503020204020204" pitchFamily="34" charset="-122"/>
                <a:ea typeface="微软雅黑" panose="020B0503020204020204" pitchFamily="34" charset="-122"/>
              </a:rPr>
              <a:t>1.1. GD and Response Inhibition</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47" name="稻壳儿春秋广告/盗版必究        原创来源：http://chn.docer.com/works?userid=199329941#!/work_time"/>
          <p:cNvSpPr txBox="1"/>
          <p:nvPr/>
        </p:nvSpPr>
        <p:spPr>
          <a:xfrm>
            <a:off x="1200785" y="2827020"/>
            <a:ext cx="6228080" cy="460375"/>
          </a:xfrm>
          <a:prstGeom prst="rect">
            <a:avLst/>
          </a:prstGeom>
          <a:noFill/>
          <a:effectLst/>
        </p:spPr>
        <p:txBody>
          <a:bodyPr wrap="square" rtlCol="0">
            <a:spAutoFit/>
          </a:bodyPr>
          <a:lstStyle/>
          <a:p>
            <a:pPr marL="342900" indent="-342900">
              <a:buFont typeface="Wingdings" panose="05000000000000000000" charset="0"/>
              <a:buChar char=""/>
            </a:pPr>
            <a:r>
              <a:rPr lang="en-US" altLang="zh-CN" sz="2400" dirty="0">
                <a:solidFill>
                  <a:srgbClr val="005CA2"/>
                </a:solidFill>
                <a:latin typeface="微软雅黑" panose="020B0503020204020204" pitchFamily="34" charset="-122"/>
                <a:ea typeface="微软雅黑" panose="020B0503020204020204" pitchFamily="34" charset="-122"/>
              </a:rPr>
              <a:t>The tripartite neurocognitive model</a:t>
            </a:r>
            <a:endParaRPr lang="en-US" altLang="zh-CN" sz="2400" dirty="0">
              <a:solidFill>
                <a:srgbClr val="005CA2"/>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200785" y="1237615"/>
            <a:ext cx="4768215" cy="460375"/>
          </a:xfrm>
          <a:prstGeom prst="rect">
            <a:avLst/>
          </a:prstGeom>
          <a:noFill/>
        </p:spPr>
        <p:txBody>
          <a:bodyPr wrap="square" rtlCol="0">
            <a:spAutoFit/>
          </a:bodyPr>
          <a:p>
            <a:pPr marL="342900" indent="-342900">
              <a:buFont typeface="Wingdings" panose="05000000000000000000" charset="0"/>
              <a:buChar char=""/>
            </a:pPr>
            <a:r>
              <a:rPr lang="zh-CN" altLang="en-US" sz="2400" dirty="0">
                <a:solidFill>
                  <a:srgbClr val="005CA2"/>
                </a:solidFill>
                <a:latin typeface="微软雅黑" panose="020B0503020204020204" pitchFamily="34" charset="-122"/>
                <a:ea typeface="微软雅黑" panose="020B0503020204020204" pitchFamily="34" charset="-122"/>
              </a:rPr>
              <a:t>GD</a:t>
            </a:r>
            <a:r>
              <a:rPr lang="en-US" altLang="zh-CN" sz="2400" dirty="0">
                <a:solidFill>
                  <a:srgbClr val="005CA2"/>
                </a:solidFill>
                <a:latin typeface="微软雅黑" panose="020B0503020204020204" pitchFamily="34" charset="-122"/>
                <a:ea typeface="微软雅黑" panose="020B0503020204020204" pitchFamily="34" charset="-122"/>
              </a:rPr>
              <a:t>, a behavioral addication </a:t>
            </a:r>
            <a:r>
              <a:rPr lang="en-US" altLang="zh-CN"/>
              <a:t> </a:t>
            </a:r>
            <a:endParaRPr lang="en-US" altLang="zh-CN"/>
          </a:p>
        </p:txBody>
      </p:sp>
      <p:sp>
        <p:nvSpPr>
          <p:cNvPr id="5" name="文本框 4"/>
          <p:cNvSpPr txBox="1"/>
          <p:nvPr/>
        </p:nvSpPr>
        <p:spPr>
          <a:xfrm>
            <a:off x="1200785" y="4699000"/>
            <a:ext cx="6661150" cy="460375"/>
          </a:xfrm>
          <a:prstGeom prst="rect">
            <a:avLst/>
          </a:prstGeom>
          <a:noFill/>
        </p:spPr>
        <p:txBody>
          <a:bodyPr wrap="square" rtlCol="0">
            <a:spAutoFit/>
          </a:bodyPr>
          <a:p>
            <a:pPr marL="342900" indent="-342900">
              <a:buFont typeface="Wingdings" panose="05000000000000000000" charset="0"/>
              <a:buChar char=""/>
            </a:pPr>
            <a:r>
              <a:rPr lang="en-US" altLang="zh-CN" sz="2400" dirty="0">
                <a:solidFill>
                  <a:srgbClr val="005CA2"/>
                </a:solidFill>
                <a:latin typeface="微软雅黑" panose="020B0503020204020204" pitchFamily="34" charset="-122"/>
                <a:ea typeface="微软雅黑" panose="020B0503020204020204" pitchFamily="34" charset="-122"/>
                <a:sym typeface="+mn-ea"/>
              </a:rPr>
              <a:t>Neurological</a:t>
            </a:r>
            <a:r>
              <a:rPr lang="en-US" altLang="zh-CN" sz="2400" dirty="0">
                <a:solidFill>
                  <a:srgbClr val="005CA2"/>
                </a:solidFill>
                <a:latin typeface="微软雅黑" panose="020B0503020204020204" pitchFamily="34" charset="-122"/>
                <a:ea typeface="微软雅黑" panose="020B0503020204020204" pitchFamily="34" charset="-122"/>
                <a:sym typeface="+mn-ea"/>
              </a:rPr>
              <a:t>ly</a:t>
            </a:r>
            <a:endParaRPr lang="en-US" altLang="zh-CN" sz="2400" dirty="0">
              <a:solidFill>
                <a:srgbClr val="005CA2"/>
              </a:solidFill>
              <a:latin typeface="微软雅黑" panose="020B0503020204020204" pitchFamily="34" charset="-122"/>
              <a:ea typeface="微软雅黑" panose="020B0503020204020204" pitchFamily="34" charset="-122"/>
              <a:sym typeface="+mn-ea"/>
            </a:endParaRPr>
          </a:p>
        </p:txBody>
      </p:sp>
      <p:sp>
        <p:nvSpPr>
          <p:cNvPr id="7" name="稻壳儿春秋广告/盗版必究        原创来源：http://chn.docer.com/works?userid=199329941#!/work_time"/>
          <p:cNvSpPr txBox="1"/>
          <p:nvPr/>
        </p:nvSpPr>
        <p:spPr>
          <a:xfrm>
            <a:off x="1200785" y="1686560"/>
            <a:ext cx="10408920" cy="1014730"/>
          </a:xfrm>
          <a:prstGeom prst="rect">
            <a:avLst/>
          </a:prstGeom>
          <a:noFill/>
          <a:effectLst/>
        </p:spPr>
        <p:txBody>
          <a:bodyPr wrap="square" rtlCol="0">
            <a:spAutoFit/>
          </a:bodyPr>
          <a:p>
            <a:pPr algn="just">
              <a:lnSpc>
                <a:spcPct val="150000"/>
              </a:lnSpc>
            </a:pP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Psychological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characteristics</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 </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heightened arousal, craving, and tolerance</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algn="just">
              <a:lnSpc>
                <a:spcPct val="150000"/>
              </a:lnSpc>
            </a:pP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Psychological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sym typeface="+mn-ea"/>
              </a:rPr>
              <a:t>problems</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sym typeface="+mn-ea"/>
              </a:rPr>
              <a:t>：</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sym typeface="+mn-ea"/>
              </a:rPr>
              <a:t> </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such as </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increased aggression, impulsivity, and suicide attempts </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8" name="稻壳儿春秋广告/盗版必究        原创来源：http://chn.docer.com/works?userid=199329941#!/work_time"/>
          <p:cNvSpPr txBox="1"/>
          <p:nvPr/>
        </p:nvSpPr>
        <p:spPr>
          <a:xfrm>
            <a:off x="1200785" y="3222625"/>
            <a:ext cx="10408920" cy="1476375"/>
          </a:xfrm>
          <a:prstGeom prst="rect">
            <a:avLst/>
          </a:prstGeom>
          <a:noFill/>
          <a:effectLst/>
        </p:spPr>
        <p:txBody>
          <a:bodyPr wrap="square" rtlCol="0">
            <a:spAutoFit/>
          </a:bodyPr>
          <a:p>
            <a:pPr algn="just">
              <a:lnSpc>
                <a:spcPct val="150000"/>
              </a:lnSpc>
            </a:pP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hypoactive “reflection” system</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decrease</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in response inhibition ability. </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algn="just">
              <a:lnSpc>
                <a:spcPct val="150000"/>
              </a:lnSpc>
            </a:pP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hypreactive “impulsive” system</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play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a trigger role</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in engagement in gaming behaviors. </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algn="just">
              <a:lnSpc>
                <a:spcPct val="150000"/>
              </a:lnSpc>
            </a:pP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An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sym typeface="+mn-ea"/>
              </a:rPr>
              <a:t>interoceptive system</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exacerbates</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the dysfunction of the two systems.</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10" name="稻壳儿春秋广告/盗版必究        原创来源：http://chn.docer.com/works?userid=199329941#!/work_time"/>
          <p:cNvSpPr txBox="1"/>
          <p:nvPr/>
        </p:nvSpPr>
        <p:spPr>
          <a:xfrm>
            <a:off x="1200785" y="5086350"/>
            <a:ext cx="10408920" cy="1014730"/>
          </a:xfrm>
          <a:prstGeom prst="rect">
            <a:avLst/>
          </a:prstGeom>
          <a:noFill/>
          <a:effectLst/>
        </p:spPr>
        <p:txBody>
          <a:bodyPr wrap="square" rtlCol="0">
            <a:spAutoFit/>
          </a:bodyPr>
          <a:p>
            <a:pPr algn="just">
              <a:lnSpc>
                <a:spcPct val="150000"/>
              </a:lnSpc>
            </a:pP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Decreased response inhibition ability: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abnormal amplitudes of N2 and P3</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algn="just">
              <a:lnSpc>
                <a:spcPct val="150000"/>
              </a:lnSpc>
            </a:pP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Go/nogo task:</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nogo stimuli</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induced larger N2 and P3 components than go stimuli </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稻壳儿春秋广告/盗版必究        原创来源：http://chn.docer.com/works?userid=199329941#!/work_time"/>
          <p:cNvSpPr/>
          <p:nvPr/>
        </p:nvSpPr>
        <p:spPr>
          <a:xfrm>
            <a:off x="0" y="2117725"/>
            <a:ext cx="683972" cy="2622550"/>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3" name="稻壳儿春秋广告/盗版必究        原创来源：http://chn.docer.com/works?userid=199329941#!/work_time"/>
          <p:cNvSpPr/>
          <p:nvPr/>
        </p:nvSpPr>
        <p:spPr>
          <a:xfrm flipH="1">
            <a:off x="11508028" y="2117725"/>
            <a:ext cx="683972" cy="2622550"/>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9" name="稻壳儿春秋广告/盗版必究        原创来源：http://chn.docer.com/works?userid=199329941#!/work_time"/>
          <p:cNvSpPr txBox="1"/>
          <p:nvPr/>
        </p:nvSpPr>
        <p:spPr>
          <a:xfrm>
            <a:off x="3391432" y="2968938"/>
            <a:ext cx="5409136"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b="1" dirty="0">
                <a:solidFill>
                  <a:srgbClr val="005CA2"/>
                </a:solidFill>
                <a:latin typeface="微软雅黑" panose="020B0503020204020204" pitchFamily="34" charset="-122"/>
                <a:ea typeface="微软雅黑" panose="020B0503020204020204" pitchFamily="34" charset="-122"/>
              </a:rPr>
              <a:t>感谢您的观看</a:t>
            </a:r>
            <a:r>
              <a:rPr lang="en-US" altLang="zh-CN" sz="4000" b="1" dirty="0">
                <a:solidFill>
                  <a:srgbClr val="005CA2"/>
                </a:solidFill>
                <a:latin typeface="微软雅黑" panose="020B0503020204020204" pitchFamily="34" charset="-122"/>
                <a:ea typeface="微软雅黑" panose="020B0503020204020204" pitchFamily="34" charset="-122"/>
              </a:rPr>
              <a:t>!</a:t>
            </a:r>
            <a:endParaRPr kumimoji="0" lang="en-US" altLang="zh-CN" sz="4000" b="1" i="0" u="none" strike="noStrike" kern="1200" cap="none" spc="0" normalizeH="0" baseline="0" noProof="0" dirty="0">
              <a:ln>
                <a:noFill/>
              </a:ln>
              <a:solidFill>
                <a:srgbClr val="005CA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5638800" cy="521970"/>
          </a:xfrm>
          <a:prstGeom prst="rect">
            <a:avLst/>
          </a:prstGeom>
          <a:noFill/>
        </p:spPr>
        <p:txBody>
          <a:bodyPr wrap="none" rtlCol="0">
            <a:spAutoFit/>
          </a:bodyPr>
          <a:lstStyle/>
          <a:p>
            <a:r>
              <a:rPr lang="en-US" altLang="zh-CN" sz="2800" dirty="0">
                <a:solidFill>
                  <a:srgbClr val="005CA2"/>
                </a:solidFill>
                <a:latin typeface="微软雅黑" panose="020B0503020204020204" pitchFamily="34" charset="-122"/>
                <a:ea typeface="微软雅黑" panose="020B0503020204020204" pitchFamily="34" charset="-122"/>
              </a:rPr>
              <a:t>1.1. GD and Response Inhibition</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196340" y="1386205"/>
            <a:ext cx="6661150" cy="460375"/>
          </a:xfrm>
          <a:prstGeom prst="rect">
            <a:avLst/>
          </a:prstGeom>
          <a:noFill/>
        </p:spPr>
        <p:txBody>
          <a:bodyPr wrap="square" rtlCol="0">
            <a:spAutoFit/>
          </a:bodyPr>
          <a:p>
            <a:pPr marL="342900" indent="-342900">
              <a:buFont typeface="Wingdings" panose="05000000000000000000" charset="0"/>
              <a:buChar char=""/>
            </a:pPr>
            <a:r>
              <a:rPr lang="en-US" altLang="zh-CN" sz="2400" dirty="0">
                <a:solidFill>
                  <a:srgbClr val="005CA2"/>
                </a:solidFill>
                <a:latin typeface="微软雅黑" panose="020B0503020204020204" pitchFamily="34" charset="-122"/>
                <a:ea typeface="微软雅黑" panose="020B0503020204020204" pitchFamily="34" charset="-122"/>
                <a:sym typeface="+mn-ea"/>
              </a:rPr>
              <a:t>Neurological</a:t>
            </a:r>
            <a:r>
              <a:rPr lang="en-US" altLang="zh-CN" sz="2400" dirty="0">
                <a:solidFill>
                  <a:srgbClr val="005CA2"/>
                </a:solidFill>
                <a:latin typeface="微软雅黑" panose="020B0503020204020204" pitchFamily="34" charset="-122"/>
                <a:ea typeface="微软雅黑" panose="020B0503020204020204" pitchFamily="34" charset="-122"/>
                <a:sym typeface="+mn-ea"/>
              </a:rPr>
              <a:t>ly</a:t>
            </a:r>
            <a:endParaRPr lang="en-US" altLang="zh-CN" sz="2400" dirty="0">
              <a:solidFill>
                <a:srgbClr val="005CA2"/>
              </a:solidFill>
              <a:latin typeface="微软雅黑" panose="020B0503020204020204" pitchFamily="34" charset="-122"/>
              <a:ea typeface="微软雅黑" panose="020B0503020204020204" pitchFamily="34" charset="-122"/>
              <a:sym typeface="+mn-ea"/>
            </a:endParaRPr>
          </a:p>
        </p:txBody>
      </p:sp>
      <p:sp>
        <p:nvSpPr>
          <p:cNvPr id="10" name="稻壳儿春秋广告/盗版必究        原创来源：http://chn.docer.com/works?userid=199329941#!/work_time"/>
          <p:cNvSpPr txBox="1"/>
          <p:nvPr/>
        </p:nvSpPr>
        <p:spPr>
          <a:xfrm>
            <a:off x="1343025" y="1846580"/>
            <a:ext cx="9764395" cy="2861310"/>
          </a:xfrm>
          <a:prstGeom prst="rect">
            <a:avLst/>
          </a:prstGeom>
          <a:noFill/>
          <a:effectLst/>
        </p:spPr>
        <p:txBody>
          <a:bodyPr wrap="square" rtlCol="0">
            <a:spAutoFit/>
          </a:bodyPr>
          <a:p>
            <a:pPr indent="0" algn="just">
              <a:lnSpc>
                <a:spcPct val="150000"/>
              </a:lnSpc>
              <a:buFont typeface="Wingdings" panose="05000000000000000000" charset="0"/>
              <a:buNone/>
            </a:pPr>
            <a:r>
              <a:rPr lang="en-US" altLang="zh-CN" sz="2000" b="1" dirty="0">
                <a:solidFill>
                  <a:schemeClr val="tx1">
                    <a:lumMod val="85000"/>
                    <a:lumOff val="15000"/>
                  </a:schemeClr>
                </a:solidFill>
                <a:latin typeface="Times New Roman Bold" panose="02020603050405020304" charset="0"/>
                <a:ea typeface="STZhongsong" panose="02010600040101010101" pitchFamily="2" charset="-122"/>
                <a:cs typeface="Times New Roman Bold" panose="02020603050405020304" charset="0"/>
              </a:rPr>
              <a:t>Nogo-N2</a:t>
            </a:r>
            <a:r>
              <a:rPr lang="zh-CN" altLang="en-US" sz="2000" b="1" dirty="0">
                <a:solidFill>
                  <a:schemeClr val="tx1">
                    <a:lumMod val="85000"/>
                    <a:lumOff val="15000"/>
                  </a:schemeClr>
                </a:solidFill>
                <a:latin typeface="Times New Roman Bold" panose="02020603050405020304" charset="0"/>
                <a:ea typeface="STZhongsong" panose="02010600040101010101" pitchFamily="2" charset="-122"/>
                <a:cs typeface="Times New Roman Bold" panose="02020603050405020304" charset="0"/>
              </a:rPr>
              <a:t>：</a:t>
            </a:r>
            <a:r>
              <a:rPr lang="en-US" altLang="zh-CN" sz="2000" b="1" dirty="0">
                <a:solidFill>
                  <a:schemeClr val="tx1">
                    <a:lumMod val="85000"/>
                    <a:lumOff val="15000"/>
                  </a:schemeClr>
                </a:solidFill>
                <a:latin typeface="Times New Roman Bold" panose="02020603050405020304" charset="0"/>
                <a:ea typeface="STZhongsong" panose="02010600040101010101" pitchFamily="2" charset="-122"/>
                <a:cs typeface="Times New Roman Bold" panose="02020603050405020304" charset="0"/>
              </a:rPr>
              <a:t> </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represent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conflict monitoring ability</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indent="0" algn="just">
              <a:lnSpc>
                <a:spcPct val="150000"/>
              </a:lnSpc>
              <a:buFont typeface="Wingdings" panose="05000000000000000000" charset="0"/>
              <a:buNone/>
            </a:pPr>
            <a:r>
              <a:rPr lang="en-US" altLang="zh-CN" sz="2000" b="1" dirty="0">
                <a:solidFill>
                  <a:schemeClr val="tx1">
                    <a:lumMod val="85000"/>
                    <a:lumOff val="15000"/>
                  </a:schemeClr>
                </a:solidFill>
                <a:latin typeface="Times New Roman Bold" panose="02020603050405020304" charset="0"/>
                <a:ea typeface="STZhongsong" panose="02010600040101010101" pitchFamily="2" charset="-122"/>
                <a:cs typeface="Times New Roman Bold" panose="02020603050405020304" charset="0"/>
              </a:rPr>
              <a:t>Nogo-P3</a:t>
            </a:r>
            <a:r>
              <a:rPr lang="zh-CN" altLang="en-US" sz="2000" b="1" dirty="0">
                <a:solidFill>
                  <a:schemeClr val="tx1">
                    <a:lumMod val="85000"/>
                    <a:lumOff val="15000"/>
                  </a:schemeClr>
                </a:solidFill>
                <a:latin typeface="Times New Roman Bold" panose="02020603050405020304" charset="0"/>
                <a:ea typeface="STZhongsong" panose="02010600040101010101" pitchFamily="2" charset="-122"/>
                <a:cs typeface="Times New Roman Bold" panose="02020603050405020304" charset="0"/>
              </a:rPr>
              <a:t>：</a:t>
            </a:r>
            <a:r>
              <a:rPr lang="en-US" altLang="zh-CN" sz="2000" b="1" dirty="0">
                <a:solidFill>
                  <a:schemeClr val="tx1">
                    <a:lumMod val="85000"/>
                    <a:lumOff val="15000"/>
                  </a:schemeClr>
                </a:solidFill>
                <a:latin typeface="Times New Roman Bold" panose="02020603050405020304" charset="0"/>
                <a:ea typeface="STZhongsong" panose="02010600040101010101" pitchFamily="2" charset="-122"/>
                <a:cs typeface="Times New Roman Bold" panose="02020603050405020304" charset="0"/>
              </a:rPr>
              <a:t> </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reflects the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completion of inhibitory processing</a:t>
            </a:r>
            <a:endPar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endParaRPr>
          </a:p>
          <a:p>
            <a:pPr marL="342900" indent="-342900" algn="just">
              <a:lnSpc>
                <a:spcPct val="150000"/>
              </a:lnSpc>
              <a:buFont typeface="Wingdings" panose="05000000000000000000" charset="0"/>
              <a:buChar char=""/>
            </a:pP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Hypothesize  </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marL="342900" indent="-342900" algn="just">
              <a:lnSpc>
                <a:spcPct val="150000"/>
              </a:lnSpc>
              <a:buFont typeface="Arial" panose="020B0604020202090204" pitchFamily="34" charset="0"/>
              <a:buChar char="•"/>
            </a:pP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response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inhibition</a:t>
            </a:r>
            <a:endPar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endParaRPr>
          </a:p>
          <a:p>
            <a:pPr marL="342900" indent="-342900" algn="just">
              <a:lnSpc>
                <a:spcPct val="150000"/>
              </a:lnSpc>
              <a:buFont typeface="Arial" panose="020B0604020202090204" pitchFamily="34" charset="0"/>
              <a:buChar char="•"/>
            </a:pP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abnormal activation</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of conflict monitoring and response evaluation stages</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marL="342900" indent="-342900" algn="just">
              <a:lnSpc>
                <a:spcPct val="150000"/>
              </a:lnSpc>
              <a:buFont typeface="Arial" panose="020B0604020202090204" pitchFamily="34" charset="0"/>
              <a:buChar char="•"/>
            </a:pP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nogo-N2 and nogo-P3 amplitudes</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3740150" cy="521970"/>
          </a:xfrm>
          <a:prstGeom prst="rect">
            <a:avLst/>
          </a:prstGeom>
          <a:noFill/>
        </p:spPr>
        <p:txBody>
          <a:bodyPr wrap="none" rtlCol="0">
            <a:spAutoFit/>
          </a:bodyPr>
          <a:lstStyle/>
          <a:p>
            <a:r>
              <a:rPr lang="en-US" altLang="zh-CN" sz="2800" dirty="0">
                <a:solidFill>
                  <a:srgbClr val="005CA2"/>
                </a:solidFill>
                <a:latin typeface="微软雅黑" panose="020B0503020204020204" pitchFamily="34" charset="-122"/>
                <a:ea typeface="微软雅黑" panose="020B0503020204020204" pitchFamily="34" charset="-122"/>
              </a:rPr>
              <a:t>1.2. GD and Emotion</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13" name="稻壳儿春秋广告/盗版必究        原创来源：http://chn.docer.com/works?userid=199329941#!/work_time"/>
          <p:cNvSpPr/>
          <p:nvPr/>
        </p:nvSpPr>
        <p:spPr bwMode="auto">
          <a:xfrm rot="5400000">
            <a:off x="5457230" y="1908408"/>
            <a:ext cx="1096721" cy="2237425"/>
          </a:xfrm>
          <a:custGeom>
            <a:avLst/>
            <a:gdLst>
              <a:gd name="T0" fmla="*/ 4712 w 100"/>
              <a:gd name="T1" fmla="*/ 16633 h 204"/>
              <a:gd name="T2" fmla="*/ 0 w 100"/>
              <a:gd name="T3" fmla="*/ 20145 h 204"/>
              <a:gd name="T4" fmla="*/ 4712 w 100"/>
              <a:gd name="T5" fmla="*/ 23698 h 204"/>
              <a:gd name="T6" fmla="*/ 11931 w 100"/>
              <a:gd name="T7" fmla="*/ 39927 h 204"/>
              <a:gd name="T8" fmla="*/ 18995 w 100"/>
              <a:gd name="T9" fmla="*/ 32708 h 204"/>
              <a:gd name="T10" fmla="*/ 14493 w 100"/>
              <a:gd name="T11" fmla="*/ 20145 h 204"/>
              <a:gd name="T12" fmla="*/ 19568 w 100"/>
              <a:gd name="T13" fmla="*/ 7065 h 204"/>
              <a:gd name="T14" fmla="*/ 12507 w 100"/>
              <a:gd name="T15" fmla="*/ 0 h 204"/>
              <a:gd name="T16" fmla="*/ 4712 w 100"/>
              <a:gd name="T17" fmla="*/ 16633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rgbClr val="005CA2"/>
          </a:solidFill>
          <a:ln>
            <a:noFill/>
          </a:ln>
        </p:spPr>
        <p:txBody>
          <a:bodyPr/>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稻壳儿春秋广告/盗版必究        原创来源：http://chn.docer.com/works?userid=199329941#!/work_time"/>
          <p:cNvSpPr/>
          <p:nvPr/>
        </p:nvSpPr>
        <p:spPr bwMode="auto">
          <a:xfrm rot="3587501">
            <a:off x="4066540" y="4043045"/>
            <a:ext cx="1922780" cy="1096645"/>
          </a:xfrm>
          <a:custGeom>
            <a:avLst/>
            <a:gdLst>
              <a:gd name="T0" fmla="*/ 7036 w 209"/>
              <a:gd name="T1" fmla="*/ 0 h 100"/>
              <a:gd name="T2" fmla="*/ 0 w 209"/>
              <a:gd name="T3" fmla="*/ 7065 h 100"/>
              <a:gd name="T4" fmla="*/ 17373 w 209"/>
              <a:gd name="T5" fmla="*/ 15637 h 100"/>
              <a:gd name="T6" fmla="*/ 20302 w 209"/>
              <a:gd name="T7" fmla="*/ 19568 h 100"/>
              <a:gd name="T8" fmla="*/ 23374 w 209"/>
              <a:gd name="T9" fmla="*/ 15637 h 100"/>
              <a:gd name="T10" fmla="*/ 40747 w 209"/>
              <a:gd name="T11" fmla="*/ 7847 h 100"/>
              <a:gd name="T12" fmla="*/ 33710 w 209"/>
              <a:gd name="T13" fmla="*/ 782 h 100"/>
              <a:gd name="T14" fmla="*/ 20668 w 209"/>
              <a:gd name="T15" fmla="*/ 5861 h 100"/>
              <a:gd name="T16" fmla="*/ 7036 w 20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rgbClr val="005CA2"/>
          </a:solidFill>
          <a:ln>
            <a:noFill/>
          </a:ln>
        </p:spPr>
        <p:txBody>
          <a:bodyPr/>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稻壳儿春秋广告/盗版必究        原创来源：http://chn.docer.com/works?userid=199329941#!/work_time"/>
          <p:cNvSpPr/>
          <p:nvPr/>
        </p:nvSpPr>
        <p:spPr bwMode="auto">
          <a:xfrm rot="1807701">
            <a:off x="6414897" y="3635064"/>
            <a:ext cx="1096721" cy="1923558"/>
          </a:xfrm>
          <a:custGeom>
            <a:avLst/>
            <a:gdLst>
              <a:gd name="T0" fmla="*/ 15637 w 100"/>
              <a:gd name="T1" fmla="*/ 17760 h 210"/>
              <a:gd name="T2" fmla="*/ 7065 w 100"/>
              <a:gd name="T3" fmla="*/ 0 h 210"/>
              <a:gd name="T4" fmla="*/ 0 w 100"/>
              <a:gd name="T5" fmla="*/ 7058 h 210"/>
              <a:gd name="T6" fmla="*/ 5861 w 100"/>
              <a:gd name="T7" fmla="*/ 20679 h 210"/>
              <a:gd name="T8" fmla="*/ 572 w 100"/>
              <a:gd name="T9" fmla="*/ 33957 h 210"/>
              <a:gd name="T10" fmla="*/ 7637 w 100"/>
              <a:gd name="T11" fmla="*/ 40999 h 210"/>
              <a:gd name="T12" fmla="*/ 15637 w 100"/>
              <a:gd name="T13" fmla="*/ 23823 h 210"/>
              <a:gd name="T14" fmla="*/ 19568 w 100"/>
              <a:gd name="T15" fmla="*/ 20679 h 210"/>
              <a:gd name="T16" fmla="*/ 15637 w 100"/>
              <a:gd name="T17" fmla="*/ 1776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rgbClr val="005CA2"/>
          </a:solidFill>
          <a:ln>
            <a:noFill/>
          </a:ln>
        </p:spPr>
        <p:txBody>
          <a:bodyPr/>
          <a:lstStyle/>
          <a:p>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稻壳儿春秋广告/盗版必究        原创来源：http://chn.docer.com/works?userid=199329941#!/work_time"/>
          <p:cNvSpPr txBox="1"/>
          <p:nvPr/>
        </p:nvSpPr>
        <p:spPr>
          <a:xfrm>
            <a:off x="7692390" y="2872740"/>
            <a:ext cx="4382135" cy="460375"/>
          </a:xfrm>
          <a:prstGeom prst="rect">
            <a:avLst/>
          </a:prstGeom>
          <a:noFill/>
        </p:spPr>
        <p:txBody>
          <a:bodyPr wrap="square" rtlCol="0">
            <a:spAutoFit/>
          </a:bodyPr>
          <a:lstStyle/>
          <a:p>
            <a:r>
              <a:rPr lang="en-US" altLang="zh-CN" sz="2400" dirty="0">
                <a:solidFill>
                  <a:srgbClr val="005CA2"/>
                </a:solidFill>
                <a:latin typeface="微软雅黑" panose="020B0503020204020204" pitchFamily="34" charset="-122"/>
                <a:ea typeface="微软雅黑" panose="020B0503020204020204" pitchFamily="34" charset="-122"/>
              </a:rPr>
              <a:t>03 </a:t>
            </a:r>
            <a:r>
              <a:rPr lang="en-US" altLang="zh-CN" sz="2400" dirty="0">
                <a:solidFill>
                  <a:srgbClr val="005CA2"/>
                </a:solidFill>
                <a:latin typeface="微软雅黑" panose="020B0503020204020204" pitchFamily="34" charset="-122"/>
                <a:ea typeface="微软雅黑" panose="020B0503020204020204" pitchFamily="34" charset="-122"/>
                <a:sym typeface="+mn-ea"/>
              </a:rPr>
              <a:t>Neurological evidence</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21" name="稻壳儿春秋广告/盗版必究        原创来源：http://chn.docer.com/works?userid=199329941#!/work_time"/>
          <p:cNvSpPr txBox="1"/>
          <p:nvPr/>
        </p:nvSpPr>
        <p:spPr>
          <a:xfrm>
            <a:off x="7491095" y="3406775"/>
            <a:ext cx="4239260" cy="1691640"/>
          </a:xfrm>
          <a:prstGeom prst="rect">
            <a:avLst/>
          </a:prstGeom>
          <a:noFill/>
        </p:spPr>
        <p:txBody>
          <a:bodyPr wrap="square" rtlCol="0">
            <a:spAutoFit/>
          </a:bodyPr>
          <a:lstStyle/>
          <a:p>
            <a:pPr algn="just">
              <a:lnSpc>
                <a:spcPct val="130000"/>
              </a:lnSpc>
            </a:pP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IGD</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weaker</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dorsal anterior cingulate cortex activation</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and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stronger insular</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activation</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to interfering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angry facial stimuli </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22" name="稻壳儿春秋广告/盗版必究        原创来源：http://chn.docer.com/works?userid=199329941#!/work_time"/>
          <p:cNvSpPr txBox="1"/>
          <p:nvPr/>
        </p:nvSpPr>
        <p:spPr>
          <a:xfrm>
            <a:off x="4471670" y="1089660"/>
            <a:ext cx="6760210" cy="460375"/>
          </a:xfrm>
          <a:prstGeom prst="rect">
            <a:avLst/>
          </a:prstGeom>
          <a:noFill/>
        </p:spPr>
        <p:txBody>
          <a:bodyPr wrap="square" rtlCol="0">
            <a:spAutoFit/>
          </a:bodyPr>
          <a:lstStyle/>
          <a:p>
            <a:pPr algn="r"/>
            <a:r>
              <a:rPr lang="en-US" altLang="zh-CN" sz="2400" dirty="0">
                <a:solidFill>
                  <a:srgbClr val="005CA2"/>
                </a:solidFill>
                <a:latin typeface="微软雅黑" panose="020B0503020204020204" pitchFamily="34" charset="-122"/>
                <a:ea typeface="微软雅黑" panose="020B0503020204020204" pitchFamily="34" charset="-122"/>
              </a:rPr>
              <a:t>01 The </a:t>
            </a:r>
            <a:r>
              <a:rPr lang="en-US" altLang="zh-CN" sz="2400" dirty="0">
                <a:solidFill>
                  <a:srgbClr val="005CA2"/>
                </a:solidFill>
                <a:latin typeface="微软雅黑" panose="020B0503020204020204" pitchFamily="34" charset="-122"/>
                <a:ea typeface="微软雅黑" panose="020B0503020204020204" pitchFamily="34" charset="-122"/>
                <a:sym typeface="+mn-ea"/>
              </a:rPr>
              <a:t>tripartite neurocognitive mode</a:t>
            </a:r>
            <a:r>
              <a:rPr lang="en-US" altLang="zh-CN" sz="2000" dirty="0">
                <a:solidFill>
                  <a:srgbClr val="005CA2"/>
                </a:solidFill>
                <a:latin typeface="微软雅黑" panose="020B0503020204020204" pitchFamily="34" charset="-122"/>
                <a:ea typeface="微软雅黑" panose="020B0503020204020204" pitchFamily="34" charset="-122"/>
                <a:sym typeface="+mn-ea"/>
              </a:rPr>
              <a:t>l</a:t>
            </a:r>
            <a:r>
              <a:rPr lang="en-US" altLang="zh-CN" sz="2000" dirty="0">
                <a:solidFill>
                  <a:srgbClr val="005CA2"/>
                </a:solidFill>
                <a:latin typeface="微软雅黑" panose="020B0503020204020204" pitchFamily="34" charset="-122"/>
                <a:ea typeface="微软雅黑" panose="020B0503020204020204" pitchFamily="34" charset="-122"/>
              </a:rPr>
              <a:t> </a:t>
            </a:r>
            <a:endParaRPr lang="zh-CN" altLang="en-US" sz="2000" dirty="0">
              <a:solidFill>
                <a:srgbClr val="005CA2"/>
              </a:solidFill>
              <a:latin typeface="微软雅黑" panose="020B0503020204020204" pitchFamily="34" charset="-122"/>
              <a:ea typeface="微软雅黑" panose="020B0503020204020204" pitchFamily="34" charset="-122"/>
            </a:endParaRPr>
          </a:p>
        </p:txBody>
      </p:sp>
      <p:sp>
        <p:nvSpPr>
          <p:cNvPr id="26" name="稻壳儿春秋广告/盗版必究        原创来源：http://chn.docer.com/works?userid=199329941#!/work_time"/>
          <p:cNvSpPr txBox="1"/>
          <p:nvPr/>
        </p:nvSpPr>
        <p:spPr>
          <a:xfrm>
            <a:off x="756920" y="2946400"/>
            <a:ext cx="3561715" cy="460375"/>
          </a:xfrm>
          <a:prstGeom prst="rect">
            <a:avLst/>
          </a:prstGeom>
          <a:noFill/>
        </p:spPr>
        <p:txBody>
          <a:bodyPr wrap="square" rtlCol="0">
            <a:spAutoFit/>
          </a:bodyPr>
          <a:lstStyle/>
          <a:p>
            <a:pPr algn="r"/>
            <a:r>
              <a:rPr lang="en-US" altLang="zh-CN" sz="2400" dirty="0">
                <a:solidFill>
                  <a:srgbClr val="005CA2"/>
                </a:solidFill>
                <a:latin typeface="微软雅黑" panose="020B0503020204020204" pitchFamily="34" charset="-122"/>
                <a:ea typeface="微软雅黑" panose="020B0503020204020204" pitchFamily="34" charset="-122"/>
              </a:rPr>
              <a:t>02  Negative emotions </a:t>
            </a:r>
            <a:endParaRPr lang="zh-CN" altLang="en-US" sz="2400" dirty="0">
              <a:solidFill>
                <a:srgbClr val="005CA2"/>
              </a:solidFill>
              <a:latin typeface="微软雅黑" panose="020B0503020204020204" pitchFamily="34" charset="-122"/>
              <a:ea typeface="微软雅黑" panose="020B0503020204020204" pitchFamily="34" charset="-122"/>
            </a:endParaRPr>
          </a:p>
        </p:txBody>
      </p:sp>
      <p:sp>
        <p:nvSpPr>
          <p:cNvPr id="28" name="稻壳儿春秋广告/盗版必究        原创来源：http://chn.docer.com/works?userid=199329941#!/work_time"/>
          <p:cNvSpPr txBox="1"/>
          <p:nvPr/>
        </p:nvSpPr>
        <p:spPr>
          <a:xfrm>
            <a:off x="251460" y="3575685"/>
            <a:ext cx="4247515" cy="1691640"/>
          </a:xfrm>
          <a:prstGeom prst="rect">
            <a:avLst/>
          </a:prstGeom>
          <a:noFill/>
        </p:spPr>
        <p:txBody>
          <a:bodyPr wrap="square" rtlCol="0">
            <a:spAutoFit/>
          </a:bodyPr>
          <a:lstStyle/>
          <a:p>
            <a:pPr algn="just">
              <a:lnSpc>
                <a:spcPct val="130000"/>
              </a:lnSpc>
            </a:pP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IAD:</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negative attentional bias</a:t>
            </a:r>
            <a:endPar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endParaRPr>
          </a:p>
          <a:p>
            <a:pPr algn="just">
              <a:lnSpc>
                <a:spcPct val="130000"/>
              </a:lnSpc>
            </a:pP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“rapid orientation towards and difficulty in</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releasing attention from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negative emotional stimuli”</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32" name="稻壳儿春秋广告/盗版必究        原创来源：http://chn.docer.com/works?userid=199329941#!/work_time"/>
          <p:cNvSpPr txBox="1"/>
          <p:nvPr/>
        </p:nvSpPr>
        <p:spPr>
          <a:xfrm>
            <a:off x="5136931" y="3766125"/>
            <a:ext cx="1716208" cy="829945"/>
          </a:xfrm>
          <a:prstGeom prst="rect">
            <a:avLst/>
          </a:prstGeom>
          <a:noFill/>
        </p:spPr>
        <p:txBody>
          <a:bodyPr wrap="square" rtlCol="0">
            <a:spAutoFit/>
          </a:bodyPr>
          <a:lstStyle/>
          <a:p>
            <a:pPr algn="ctr"/>
            <a:r>
              <a:rPr lang="en-US" sz="2400" dirty="0">
                <a:solidFill>
                  <a:srgbClr val="005CA2"/>
                </a:solidFill>
                <a:latin typeface="微软雅黑" panose="020B0503020204020204" pitchFamily="34" charset="-122"/>
                <a:ea typeface="微软雅黑" panose="020B0503020204020204" pitchFamily="34" charset="-122"/>
                <a:cs typeface="Open Sans" panose="020B0606030504020204" pitchFamily="34" charset="0"/>
              </a:rPr>
              <a:t>Previous Studies</a:t>
            </a:r>
            <a:endParaRPr lang="en-US" sz="2400" dirty="0">
              <a:solidFill>
                <a:srgbClr val="005CA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 name="稻壳儿春秋广告/盗版必究        原创来源：http://chn.docer.com/works?userid=199329941#!/work_time"/>
          <p:cNvSpPr txBox="1"/>
          <p:nvPr/>
        </p:nvSpPr>
        <p:spPr>
          <a:xfrm>
            <a:off x="4886960" y="405765"/>
            <a:ext cx="4941570" cy="459740"/>
          </a:xfrm>
          <a:prstGeom prst="rect">
            <a:avLst/>
          </a:prstGeom>
          <a:solidFill>
            <a:schemeClr val="accent1">
              <a:lumMod val="20000"/>
              <a:lumOff val="80000"/>
            </a:schemeClr>
          </a:solidFill>
        </p:spPr>
        <p:txBody>
          <a:bodyPr wrap="square" rtlCol="0">
            <a:noAutofit/>
          </a:bodyPr>
          <a:p>
            <a:pPr algn="just">
              <a:lnSpc>
                <a:spcPct val="130000"/>
              </a:lnSpc>
            </a:pP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Psychological factors</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such as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emotional state</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endParaRPr lang="en-US" altLang="zh-CN" sz="2000" dirty="0">
              <a:solidFill>
                <a:schemeClr val="tx1">
                  <a:lumMod val="85000"/>
                  <a:lumOff val="15000"/>
                </a:schemeClr>
              </a:solidFill>
              <a:latin typeface="Times New Roman Regular" panose="02020603050405020304" charset="0"/>
              <a:ea typeface="微软雅黑" panose="020B0503020204020204" pitchFamily="34" charset="-122"/>
              <a:cs typeface="Times New Roman Regular" panose="02020603050405020304" charset="0"/>
            </a:endParaRPr>
          </a:p>
        </p:txBody>
      </p:sp>
      <p:sp>
        <p:nvSpPr>
          <p:cNvPr id="5" name="上箭头 4"/>
          <p:cNvSpPr/>
          <p:nvPr/>
        </p:nvSpPr>
        <p:spPr>
          <a:xfrm>
            <a:off x="4888230" y="1055370"/>
            <a:ext cx="248920" cy="468630"/>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稻壳儿春秋广告/盗版必究        原创来源：http://chn.docer.com/works?userid=199329941#!/work_time"/>
          <p:cNvSpPr txBox="1"/>
          <p:nvPr/>
        </p:nvSpPr>
        <p:spPr>
          <a:xfrm>
            <a:off x="5055235" y="1587500"/>
            <a:ext cx="5838825" cy="491490"/>
          </a:xfrm>
          <a:prstGeom prst="rect">
            <a:avLst/>
          </a:prstGeom>
          <a:noFill/>
        </p:spPr>
        <p:txBody>
          <a:bodyPr wrap="square" rtlCol="0">
            <a:spAutoFit/>
          </a:bodyPr>
          <a:p>
            <a:pPr algn="just">
              <a:lnSpc>
                <a:spcPct val="130000"/>
              </a:lnSpc>
            </a:pP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The interoceptive syste</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sym typeface="+mn-ea"/>
              </a:rPr>
              <a:t>cognitive dysfunction of IGD</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 </a:t>
            </a:r>
            <a:endPar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10" name="文本框 9"/>
          <p:cNvSpPr txBox="1"/>
          <p:nvPr/>
        </p:nvSpPr>
        <p:spPr>
          <a:xfrm>
            <a:off x="330200" y="5667375"/>
            <a:ext cx="3375660" cy="459740"/>
          </a:xfrm>
          <a:prstGeom prst="rect">
            <a:avLst/>
          </a:prstGeom>
          <a:solidFill>
            <a:schemeClr val="accent1">
              <a:lumMod val="20000"/>
              <a:lumOff val="80000"/>
            </a:schemeClr>
          </a:solidFill>
        </p:spPr>
        <p:txBody>
          <a:bodyPr wrap="square" rtlCol="0">
            <a:noAutofit/>
          </a:bodyPr>
          <a:p>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GD </a:t>
            </a:r>
            <a:r>
              <a:rPr lang="en-US" altLang="zh-CN"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more </a:t>
            </a:r>
            <a:r>
              <a:rPr lang="zh-CN" altLang="en-US"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negative emotions</a:t>
            </a:r>
            <a:r>
              <a:rPr lang="zh-CN" altLang="en-US" sz="20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endParaRPr lang="en-US" altLang="zh-CN" sz="2000">
              <a:latin typeface="Times New Roman Regular" panose="02020603050405020304" charset="0"/>
              <a:cs typeface="Times New Roman Regular" panose="02020603050405020304" charset="0"/>
            </a:endParaRPr>
          </a:p>
        </p:txBody>
      </p:sp>
      <p:sp>
        <p:nvSpPr>
          <p:cNvPr id="12" name="文本框 11"/>
          <p:cNvSpPr txBox="1"/>
          <p:nvPr/>
        </p:nvSpPr>
        <p:spPr>
          <a:xfrm>
            <a:off x="7491095" y="5340350"/>
            <a:ext cx="3668395" cy="1198880"/>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p>
            <a:pPr algn="l">
              <a:buClrTx/>
              <a:buSzTx/>
              <a:buFontTx/>
            </a:pPr>
            <a:r>
              <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N</a:t>
            </a:r>
            <a:r>
              <a:rPr lang="zh-CN" altLang="en-US"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egative stimuli</a:t>
            </a:r>
            <a:r>
              <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 </a:t>
            </a:r>
            <a:r>
              <a:rPr lang="zh-CN" altLang="en-US"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GD</a:t>
            </a:r>
            <a:endPar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marL="342900" indent="-342900" algn="l">
              <a:buClrTx/>
              <a:buSzTx/>
              <a:buFont typeface="Arial" panose="020B0604020202090204" pitchFamily="34" charset="0"/>
              <a:buChar char="•"/>
            </a:pPr>
            <a:r>
              <a:rPr lang="zh-CN" altLang="en-US"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lang="zh-CN" altLang="en-US" sz="24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emotional information</a:t>
            </a:r>
            <a:endParaRPr lang="zh-CN" altLang="en-US" sz="2400" dirty="0">
              <a:solidFill>
                <a:srgbClr val="C00000"/>
              </a:solidFill>
              <a:latin typeface="Times New Roman Regular" panose="02020603050405020304" charset="0"/>
              <a:ea typeface="STZhongsong" panose="02010600040101010101" pitchFamily="2" charset="-122"/>
              <a:cs typeface="Times New Roman Regular" panose="02020603050405020304" charset="0"/>
            </a:endParaRPr>
          </a:p>
          <a:p>
            <a:pPr marL="342900" indent="-342900" algn="l">
              <a:buClrTx/>
              <a:buSzTx/>
              <a:buFont typeface="Arial" panose="020B0604020202090204" pitchFamily="34" charset="0"/>
              <a:buChar char="•"/>
            </a:pPr>
            <a:r>
              <a:rPr lang="zh-CN" altLang="en-US" sz="24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inhibition control system</a:t>
            </a:r>
            <a:r>
              <a:rPr lang="zh-CN" altLang="en-US"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endParaRPr lang="zh-CN" altLang="en-US" sz="2400">
              <a:latin typeface="Times New Roman Regular" panose="02020603050405020304" charset="0"/>
              <a:cs typeface="Times New Roman Regular"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5864860" cy="521970"/>
          </a:xfrm>
          <a:prstGeom prst="rect">
            <a:avLst/>
          </a:prstGeom>
          <a:noFill/>
        </p:spPr>
        <p:txBody>
          <a:bodyPr wrap="none" rtlCol="0">
            <a:spAutoFit/>
          </a:bodyPr>
          <a:lstStyle/>
          <a:p>
            <a:r>
              <a:rPr lang="en-US" altLang="zh-CN" sz="2800" dirty="0">
                <a:solidFill>
                  <a:srgbClr val="005CA2"/>
                </a:solidFill>
                <a:latin typeface="微软雅黑" panose="020B0503020204020204" pitchFamily="34" charset="-122"/>
                <a:ea typeface="微软雅黑" panose="020B0503020204020204" pitchFamily="34" charset="-122"/>
              </a:rPr>
              <a:t>1.3. Emotion and Task Relevance</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17" name="稻壳儿春秋广告/盗版必究        原创来源：http://chn.docer.com/works?userid=199329941#!/work_time"/>
          <p:cNvSpPr txBox="1"/>
          <p:nvPr/>
        </p:nvSpPr>
        <p:spPr>
          <a:xfrm>
            <a:off x="417195" y="1715135"/>
            <a:ext cx="5777865" cy="4399915"/>
          </a:xfrm>
          <a:prstGeom prst="rect">
            <a:avLst/>
          </a:prstGeom>
          <a:solidFill>
            <a:schemeClr val="accent5">
              <a:lumMod val="20000"/>
              <a:lumOff val="80000"/>
            </a:schemeClr>
          </a:solidFill>
        </p:spPr>
        <p:txBody>
          <a:bodyPr wrap="square" rtlCol="0">
            <a:spAutoFit/>
          </a:bodyPr>
          <a:lstStyle/>
          <a:p>
            <a:pPr marL="342900" indent="-342900">
              <a:lnSpc>
                <a:spcPct val="200000"/>
              </a:lnSpc>
              <a:buFont typeface="Wingdings" panose="05000000000000000000" charset="0"/>
              <a:buChar char=""/>
            </a:pPr>
            <a:r>
              <a:rPr lang="en-US" altLang="zh-CN" sz="2000" dirty="0">
                <a:latin typeface="Times New Roman Regular" panose="02020603050405020304" charset="0"/>
                <a:ea typeface="STZhongsong" panose="02010600040101010101" pitchFamily="2" charset="-122"/>
                <a:cs typeface="Times New Roman Regular" panose="02020603050405020304" charset="0"/>
              </a:rPr>
              <a:t>T</a:t>
            </a:r>
            <a:r>
              <a:rPr lang="zh-CN" altLang="zh-CN" sz="2000" dirty="0">
                <a:latin typeface="Times New Roman Regular" panose="02020603050405020304" charset="0"/>
                <a:ea typeface="STZhongsong" panose="02010600040101010101" pitchFamily="2" charset="-122"/>
                <a:cs typeface="Times New Roman Regular" panose="02020603050405020304" charset="0"/>
              </a:rPr>
              <a:t>ask</a:t>
            </a:r>
            <a:r>
              <a:rPr lang="en-US" altLang="zh-CN" sz="2000" dirty="0">
                <a:latin typeface="Times New Roman Regular" panose="02020603050405020304" charset="0"/>
                <a:ea typeface="STZhongsong" panose="02010600040101010101" pitchFamily="2" charset="-122"/>
                <a:cs typeface="Times New Roman Regular" panose="02020603050405020304" charset="0"/>
              </a:rPr>
              <a:t>-</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related</a:t>
            </a:r>
            <a:r>
              <a:rPr lang="en-US" altLang="zh-CN" sz="2000" dirty="0">
                <a:latin typeface="Times New Roman Regular" panose="02020603050405020304" charset="0"/>
                <a:ea typeface="STZhongsong" panose="02010600040101010101" pitchFamily="2" charset="-122"/>
                <a:cs typeface="Times New Roman Regular" panose="02020603050405020304" charset="0"/>
              </a:rPr>
              <a:t> emotional stimuli: </a:t>
            </a:r>
            <a:r>
              <a:rPr lang="zh-CN"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improve</a:t>
            </a:r>
            <a:r>
              <a:rPr lang="zh-CN" altLang="zh-CN" sz="2000" dirty="0">
                <a:latin typeface="Times New Roman Regular" panose="02020603050405020304" charset="0"/>
                <a:ea typeface="STZhongsong" panose="02010600040101010101" pitchFamily="2" charset="-122"/>
                <a:cs typeface="Times New Roman Regular" panose="02020603050405020304" charset="0"/>
              </a:rPr>
              <a:t> behavioral performance</a:t>
            </a:r>
            <a:r>
              <a:rPr lang="en-US" altLang="zh-CN" sz="2000" dirty="0">
                <a:latin typeface="Times New Roman Regular" panose="02020603050405020304" charset="0"/>
                <a:ea typeface="STZhongsong" panose="02010600040101010101" pitchFamily="2" charset="-122"/>
                <a:cs typeface="Times New Roman Regular" panose="02020603050405020304" charset="0"/>
              </a:rPr>
              <a:t>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additi</a:t>
            </a:r>
            <a:r>
              <a:rPr lang="zh-CN"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onal</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 </a:t>
            </a:r>
            <a:r>
              <a:rPr lang="zh-CN"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cognitive resources </a:t>
            </a:r>
            <a:r>
              <a:rPr lang="en-US" altLang="zh-CN" sz="2000" dirty="0">
                <a:latin typeface="Times New Roman Regular" panose="02020603050405020304" charset="0"/>
                <a:ea typeface="STZhongsong" panose="02010600040101010101" pitchFamily="2" charset="-122"/>
                <a:cs typeface="Times New Roman Regular" panose="02020603050405020304" charset="0"/>
              </a:rPr>
              <a:t>)</a:t>
            </a:r>
            <a:endParaRPr lang="zh-CN" altLang="zh-CN" sz="2000" dirty="0">
              <a:latin typeface="Times New Roman Regular" panose="02020603050405020304" charset="0"/>
              <a:ea typeface="STZhongsong" panose="02010600040101010101" pitchFamily="2" charset="-122"/>
              <a:cs typeface="Times New Roman Regular" panose="02020603050405020304" charset="0"/>
            </a:endParaRPr>
          </a:p>
          <a:p>
            <a:pPr marL="342900" indent="-342900">
              <a:lnSpc>
                <a:spcPct val="200000"/>
              </a:lnSpc>
              <a:buFont typeface="Wingdings" panose="05000000000000000000" charset="0"/>
              <a:buChar char=""/>
            </a:pPr>
            <a:r>
              <a:rPr lang="en-US" altLang="zh-CN" sz="2000" dirty="0">
                <a:latin typeface="Times New Roman Regular" panose="02020603050405020304" charset="0"/>
                <a:ea typeface="STZhongsong" panose="02010600040101010101" pitchFamily="2" charset="-122"/>
                <a:cs typeface="Times New Roman Regular" panose="02020603050405020304" charset="0"/>
              </a:rPr>
              <a:t>T</a:t>
            </a:r>
            <a:r>
              <a:rPr lang="zh-CN" altLang="zh-CN" sz="2000" dirty="0">
                <a:latin typeface="Times New Roman Regular" panose="02020603050405020304" charset="0"/>
                <a:ea typeface="STZhongsong" panose="02010600040101010101" pitchFamily="2" charset="-122"/>
                <a:cs typeface="Times New Roman Regular" panose="02020603050405020304" charset="0"/>
              </a:rPr>
              <a:t>ask-</a:t>
            </a:r>
            <a:r>
              <a:rPr lang="zh-CN"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unrelated</a:t>
            </a:r>
            <a:r>
              <a:rPr lang="zh-CN" altLang="zh-CN" sz="2000" dirty="0">
                <a:latin typeface="Times New Roman Regular" panose="02020603050405020304" charset="0"/>
                <a:ea typeface="STZhongsong" panose="02010600040101010101" pitchFamily="2" charset="-122"/>
                <a:cs typeface="Times New Roman Regular" panose="02020603050405020304" charset="0"/>
              </a:rPr>
              <a:t> emotional stimuli</a:t>
            </a:r>
            <a:r>
              <a:rPr lang="en-US" altLang="zh-CN" sz="2000" dirty="0">
                <a:latin typeface="Times New Roman Regular" panose="02020603050405020304" charset="0"/>
                <a:ea typeface="STZhongsong" panose="02010600040101010101" pitchFamily="2" charset="-122"/>
                <a:cs typeface="Times New Roman Regular" panose="02020603050405020304" charset="0"/>
              </a:rPr>
              <a:t>: </a:t>
            </a:r>
            <a:r>
              <a:rPr lang="zh-CN"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impair</a:t>
            </a:r>
            <a:r>
              <a:rPr lang="zh-CN" altLang="zh-CN" sz="2000" dirty="0">
                <a:latin typeface="Times New Roman Regular" panose="02020603050405020304" charset="0"/>
                <a:ea typeface="STZhongsong" panose="02010600040101010101" pitchFamily="2" charset="-122"/>
                <a:cs typeface="Times New Roman Regular" panose="02020603050405020304" charset="0"/>
              </a:rPr>
              <a:t> behavioral performance </a:t>
            </a:r>
            <a:r>
              <a:rPr lang="en-US" altLang="zh-CN" sz="2000" dirty="0">
                <a:latin typeface="Times New Roman Regular" panose="02020603050405020304" charset="0"/>
                <a:ea typeface="STZhongsong" panose="02010600040101010101" pitchFamily="2" charset="-122"/>
                <a:cs typeface="Times New Roman Regular" panose="02020603050405020304" charset="0"/>
              </a:rPr>
              <a:t>(</a:t>
            </a:r>
            <a:r>
              <a:rPr lang="zh-CN" altLang="zh-CN" sz="2000" dirty="0">
                <a:latin typeface="Times New Roman Regular" panose="02020603050405020304" charset="0"/>
                <a:ea typeface="STZhongsong" panose="02010600040101010101" pitchFamily="2" charset="-122"/>
                <a:cs typeface="Times New Roman Regular" panose="02020603050405020304" charset="0"/>
              </a:rPr>
              <a:t>unrelated information </a:t>
            </a:r>
            <a:r>
              <a:rPr lang="zh-CN"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competes</a:t>
            </a:r>
            <a:r>
              <a:rPr lang="en-US" altLang="zh-CN" sz="2000" dirty="0">
                <a:latin typeface="Times New Roman Regular" panose="02020603050405020304" charset="0"/>
                <a:ea typeface="STZhongsong" panose="02010600040101010101" pitchFamily="2" charset="-122"/>
                <a:cs typeface="Times New Roman Regular" panose="02020603050405020304" charset="0"/>
              </a:rPr>
              <a:t>)</a:t>
            </a:r>
            <a:endParaRPr lang="zh-CN" altLang="zh-CN" sz="2000" dirty="0">
              <a:latin typeface="Times New Roman Regular" panose="02020603050405020304" charset="0"/>
              <a:ea typeface="STZhongsong" panose="02010600040101010101" pitchFamily="2" charset="-122"/>
              <a:cs typeface="Times New Roman Regular" panose="02020603050405020304" charset="0"/>
            </a:endParaRPr>
          </a:p>
          <a:p>
            <a:pPr marL="342900" indent="-342900">
              <a:lnSpc>
                <a:spcPct val="200000"/>
              </a:lnSpc>
              <a:buFont typeface="Wingdings" panose="05000000000000000000" charset="0"/>
              <a:buChar char=""/>
            </a:pPr>
            <a:r>
              <a:rPr lang="en-US" altLang="zh-CN" sz="2000" dirty="0">
                <a:latin typeface="Times New Roman Regular" panose="02020603050405020304" charset="0"/>
                <a:ea typeface="STZhongsong" panose="02010600040101010101" pitchFamily="2" charset="-122"/>
                <a:cs typeface="Times New Roman Regular" panose="02020603050405020304" charset="0"/>
              </a:rPr>
              <a:t>Previous studies: an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executive control</a:t>
            </a:r>
            <a:r>
              <a:rPr lang="en-US" altLang="zh-CN" sz="2000" dirty="0">
                <a:latin typeface="Times New Roman Regular" panose="02020603050405020304" charset="0"/>
                <a:ea typeface="STZhongsong" panose="02010600040101010101" pitchFamily="2" charset="-122"/>
                <a:cs typeface="Times New Roman Regular" panose="02020603050405020304" charset="0"/>
              </a:rPr>
              <a:t> paradigm</a:t>
            </a:r>
            <a:endParaRPr lang="en-US" altLang="zh-CN" sz="2000" dirty="0">
              <a:latin typeface="Times New Roman Regular" panose="02020603050405020304" charset="0"/>
              <a:ea typeface="STZhongsong" panose="02010600040101010101" pitchFamily="2" charset="-122"/>
              <a:cs typeface="Times New Roman Regular" panose="02020603050405020304" charset="0"/>
            </a:endParaRPr>
          </a:p>
          <a:p>
            <a:pPr marL="342900" indent="-342900">
              <a:lnSpc>
                <a:spcPct val="200000"/>
              </a:lnSpc>
              <a:buFont typeface="Wingdings" panose="05000000000000000000" charset="0"/>
              <a:buChar char=""/>
            </a:pPr>
            <a:r>
              <a:rPr lang="en-US" altLang="zh-CN" sz="2000" dirty="0">
                <a:latin typeface="Times New Roman Regular" panose="02020603050405020304" charset="0"/>
                <a:ea typeface="STZhongsong" panose="02010600040101010101" pitchFamily="2" charset="-122"/>
                <a:cs typeface="Times New Roman Regular" panose="02020603050405020304" charset="0"/>
              </a:rPr>
              <a:t>The dual competition model</a:t>
            </a:r>
            <a:endParaRPr lang="en-US" altLang="zh-CN" sz="2000" dirty="0">
              <a:latin typeface="Times New Roman Regular" panose="02020603050405020304" charset="0"/>
              <a:ea typeface="STZhongsong" panose="02010600040101010101" pitchFamily="2" charset="-122"/>
              <a:cs typeface="Times New Roman Regular" panose="02020603050405020304" charset="0"/>
            </a:endParaRPr>
          </a:p>
        </p:txBody>
      </p:sp>
      <p:sp>
        <p:nvSpPr>
          <p:cNvPr id="6" name="文本框 5"/>
          <p:cNvSpPr txBox="1"/>
          <p:nvPr/>
        </p:nvSpPr>
        <p:spPr>
          <a:xfrm>
            <a:off x="8089900" y="1366520"/>
            <a:ext cx="2927985" cy="398780"/>
          </a:xfrm>
          <a:prstGeom prst="rect">
            <a:avLst/>
          </a:prstGeom>
          <a:solidFill>
            <a:schemeClr val="accent2">
              <a:lumMod val="20000"/>
              <a:lumOff val="80000"/>
            </a:schemeClr>
          </a:solidFill>
        </p:spPr>
        <p:txBody>
          <a:bodyPr wrap="square" rtlCol="0">
            <a:noAutofit/>
          </a:bodyPr>
          <a:p>
            <a:r>
              <a:rPr lang="en-US" altLang="zh-CN" sz="2000" dirty="0">
                <a:latin typeface="Times New Roman Regular" panose="02020603050405020304" charset="0"/>
                <a:ea typeface="STZhongsong" panose="02010600040101010101" pitchFamily="2" charset="-122"/>
                <a:cs typeface="Times New Roman Regular" panose="02020603050405020304" charset="0"/>
              </a:rPr>
              <a:t>a task-unrelated stimulus </a:t>
            </a:r>
            <a:endParaRPr lang="en-US" altLang="zh-CN" sz="2000" dirty="0">
              <a:latin typeface="Times New Roman Regular" panose="02020603050405020304" charset="0"/>
              <a:ea typeface="STZhongsong" panose="02010600040101010101" pitchFamily="2" charset="-122"/>
              <a:cs typeface="Times New Roman Regular" panose="02020603050405020304" charset="0"/>
            </a:endParaRPr>
          </a:p>
        </p:txBody>
      </p:sp>
      <p:sp>
        <p:nvSpPr>
          <p:cNvPr id="7" name="文本框 6"/>
          <p:cNvSpPr txBox="1"/>
          <p:nvPr/>
        </p:nvSpPr>
        <p:spPr>
          <a:xfrm>
            <a:off x="7624445" y="2476500"/>
            <a:ext cx="4064000" cy="398780"/>
          </a:xfrm>
          <a:prstGeom prst="rect">
            <a:avLst/>
          </a:prstGeom>
          <a:solidFill>
            <a:schemeClr val="accent2">
              <a:lumMod val="20000"/>
              <a:lumOff val="80000"/>
            </a:schemeClr>
          </a:solidFill>
        </p:spPr>
        <p:txBody>
          <a:bodyPr wrap="square" rtlCol="0">
            <a:spAutoFit/>
          </a:bodyPr>
          <a:p>
            <a:r>
              <a:rPr lang="en-US" altLang="zh-CN" sz="2000" dirty="0">
                <a:latin typeface="Times New Roman Regular" panose="02020603050405020304" charset="0"/>
                <a:ea typeface="STZhongsong" panose="02010600040101010101" pitchFamily="2" charset="-122"/>
                <a:cs typeface="Times New Roman Regular" panose="02020603050405020304" charset="0"/>
                <a:sym typeface="+mn-ea"/>
              </a:rPr>
              <a:t>individuals with </a:t>
            </a:r>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sym typeface="+mn-ea"/>
              </a:rPr>
              <a:t>high anxiety</a:t>
            </a:r>
            <a:r>
              <a:rPr lang="en-US" altLang="zh-CN" sz="2000" dirty="0">
                <a:latin typeface="Times New Roman Regular" panose="02020603050405020304" charset="0"/>
                <a:ea typeface="STZhongsong" panose="02010600040101010101" pitchFamily="2" charset="-122"/>
                <a:cs typeface="Times New Roman Regular" panose="02020603050405020304" charset="0"/>
                <a:sym typeface="+mn-ea"/>
              </a:rPr>
              <a:t> levels</a:t>
            </a:r>
            <a:endParaRPr lang="en-US" altLang="zh-CN" sz="2000" dirty="0">
              <a:latin typeface="Times New Roman Regular" panose="02020603050405020304" charset="0"/>
              <a:ea typeface="STZhongsong" panose="02010600040101010101" pitchFamily="2" charset="-122"/>
              <a:cs typeface="Times New Roman Regular" panose="02020603050405020304" charset="0"/>
              <a:sym typeface="+mn-ea"/>
            </a:endParaRPr>
          </a:p>
        </p:txBody>
      </p:sp>
      <p:sp>
        <p:nvSpPr>
          <p:cNvPr id="8" name="下箭头 7"/>
          <p:cNvSpPr/>
          <p:nvPr/>
        </p:nvSpPr>
        <p:spPr>
          <a:xfrm>
            <a:off x="9104630" y="1910080"/>
            <a:ext cx="233680" cy="441960"/>
          </a:xfrm>
          <a:prstGeom prst="downArrow">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6529070" y="4184015"/>
            <a:ext cx="5253990" cy="460375"/>
          </a:xfrm>
          <a:prstGeom prst="rect">
            <a:avLst/>
          </a:prstGeom>
          <a:solidFill>
            <a:schemeClr val="accent1">
              <a:lumMod val="20000"/>
              <a:lumOff val="80000"/>
            </a:schemeClr>
          </a:solidFill>
        </p:spPr>
        <p:txBody>
          <a:bodyPr wrap="square" rtlCol="0">
            <a:spAutoFit/>
          </a:bodyPr>
          <a:p>
            <a:r>
              <a:rPr lang="en-US" altLang="zh-CN" sz="24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People with GD: </a:t>
            </a:r>
            <a:r>
              <a:rPr lang="en-US" altLang="zh-CN" sz="2400" dirty="0">
                <a:latin typeface="Times New Roman Regular" panose="02020603050405020304" charset="0"/>
                <a:ea typeface="STZhongsong" panose="02010600040101010101" pitchFamily="2" charset="-122"/>
                <a:cs typeface="Times New Roman Regular" panose="02020603050405020304" charset="0"/>
              </a:rPr>
              <a:t>higher levels of anxiety</a:t>
            </a:r>
            <a:endParaRPr lang="zh-CN" altLang="en-US" sz="2000">
              <a:latin typeface="Times New Roman Regular" panose="02020603050405020304" charset="0"/>
              <a:cs typeface="Times New Roman Regular" panose="02020603050405020304" charset="0"/>
            </a:endParaRPr>
          </a:p>
        </p:txBody>
      </p:sp>
      <p:sp>
        <p:nvSpPr>
          <p:cNvPr id="10" name="文本框 9"/>
          <p:cNvSpPr txBox="1"/>
          <p:nvPr/>
        </p:nvSpPr>
        <p:spPr>
          <a:xfrm>
            <a:off x="6290310" y="4900295"/>
            <a:ext cx="5253990" cy="1214755"/>
          </a:xfrm>
          <a:prstGeom prst="rect">
            <a:avLst/>
          </a:prstGeom>
          <a:solidFill>
            <a:schemeClr val="accent1">
              <a:lumMod val="20000"/>
              <a:lumOff val="80000"/>
            </a:schemeClr>
          </a:solidFill>
          <a:ln>
            <a:solidFill>
              <a:schemeClr val="accent1">
                <a:lumMod val="20000"/>
                <a:lumOff val="80000"/>
              </a:schemeClr>
            </a:solidFill>
          </a:ln>
        </p:spPr>
        <p:txBody>
          <a:bodyPr wrap="square" rtlCol="0">
            <a:noAutofit/>
          </a:bodyPr>
          <a:p>
            <a:pPr algn="l">
              <a:buClrTx/>
              <a:buSzTx/>
              <a:buFontTx/>
            </a:pPr>
            <a:r>
              <a:rPr lang="en-US" altLang="zh-CN" sz="2400" dirty="0">
                <a:latin typeface="Times New Roman Regular" panose="02020603050405020304" charset="0"/>
                <a:ea typeface="STZhongsong" panose="02010600040101010101" pitchFamily="2" charset="-122"/>
                <a:cs typeface="Times New Roman Regular" panose="02020603050405020304" charset="0"/>
              </a:rPr>
              <a:t>Hypothesize: </a:t>
            </a:r>
            <a:endParaRPr lang="en-US" altLang="zh-CN" sz="2400" dirty="0">
              <a:latin typeface="Times New Roman Regular" panose="02020603050405020304" charset="0"/>
              <a:ea typeface="STZhongsong" panose="02010600040101010101" pitchFamily="2" charset="-122"/>
              <a:cs typeface="Times New Roman Regular" panose="02020603050405020304" charset="0"/>
            </a:endParaRPr>
          </a:p>
          <a:p>
            <a:pPr algn="l">
              <a:buClrTx/>
              <a:buSzTx/>
              <a:buFontTx/>
            </a:pPr>
            <a:r>
              <a:rPr lang="en-US" altLang="zh-CN" sz="2400" dirty="0">
                <a:latin typeface="Times New Roman Regular" panose="02020603050405020304" charset="0"/>
                <a:ea typeface="STZhongsong" panose="02010600040101010101" pitchFamily="2" charset="-122"/>
                <a:cs typeface="Times New Roman Regular" panose="02020603050405020304" charset="0"/>
              </a:rPr>
              <a:t>perform worse </a:t>
            </a:r>
            <a:r>
              <a:rPr lang="en-US" altLang="zh-CN" sz="24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inhibition ability</a:t>
            </a:r>
            <a:r>
              <a:rPr lang="en-US" altLang="zh-CN" sz="2400" dirty="0">
                <a:latin typeface="Times New Roman Regular" panose="02020603050405020304" charset="0"/>
                <a:ea typeface="STZhongsong" panose="02010600040101010101" pitchFamily="2" charset="-122"/>
                <a:cs typeface="Times New Roman Regular" panose="02020603050405020304" charset="0"/>
              </a:rPr>
              <a:t> in </a:t>
            </a:r>
            <a:r>
              <a:rPr lang="en-US" altLang="zh-CN" sz="24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task-unrelated</a:t>
            </a:r>
            <a:r>
              <a:rPr lang="en-US" altLang="zh-CN" sz="2400" dirty="0">
                <a:latin typeface="Times New Roman Regular" panose="02020603050405020304" charset="0"/>
                <a:ea typeface="STZhongsong" panose="02010600040101010101" pitchFamily="2" charset="-122"/>
                <a:cs typeface="Times New Roman Regular" panose="02020603050405020304" charset="0"/>
              </a:rPr>
              <a:t> stimuli.</a:t>
            </a:r>
            <a:endParaRPr lang="en-US" altLang="zh-CN" sz="2400" dirty="0">
              <a:latin typeface="Times New Roman Regular" panose="02020603050405020304" charset="0"/>
              <a:ea typeface="STZhongsong" panose="02010600040101010101" pitchFamily="2" charset="-122"/>
              <a:cs typeface="Times New Roman Regular" panose="02020603050405020304" charset="0"/>
            </a:endParaRPr>
          </a:p>
        </p:txBody>
      </p:sp>
      <p:sp>
        <p:nvSpPr>
          <p:cNvPr id="18" name="文本框 17"/>
          <p:cNvSpPr txBox="1"/>
          <p:nvPr/>
        </p:nvSpPr>
        <p:spPr>
          <a:xfrm>
            <a:off x="6634480" y="3529330"/>
            <a:ext cx="5148580" cy="398780"/>
          </a:xfrm>
          <a:prstGeom prst="rect">
            <a:avLst/>
          </a:prstGeom>
          <a:solidFill>
            <a:schemeClr val="accent2">
              <a:lumMod val="20000"/>
              <a:lumOff val="80000"/>
            </a:schemeClr>
          </a:solidFill>
        </p:spPr>
        <p:txBody>
          <a:bodyPr wrap="square" rtlCol="0">
            <a:spAutoFit/>
          </a:bodyPr>
          <a:p>
            <a:r>
              <a:rPr lang="en-US" altLang="zh-CN" sz="2000" dirty="0">
                <a:solidFill>
                  <a:srgbClr val="C00000"/>
                </a:solidFill>
                <a:latin typeface="Times New Roman Regular" panose="02020603050405020304" charset="0"/>
                <a:ea typeface="STZhongsong" panose="02010600040101010101" pitchFamily="2" charset="-122"/>
                <a:cs typeface="Times New Roman Regular" panose="02020603050405020304" charset="0"/>
                <a:sym typeface="+mn-ea"/>
              </a:rPr>
              <a:t>impaired behavior</a:t>
            </a:r>
            <a:r>
              <a:rPr lang="en-US" altLang="zh-CN" sz="2000" dirty="0">
                <a:latin typeface="Times New Roman Regular" panose="02020603050405020304" charset="0"/>
                <a:ea typeface="STZhongsong" panose="02010600040101010101" pitchFamily="2" charset="-122"/>
                <a:cs typeface="Times New Roman Regular" panose="02020603050405020304" charset="0"/>
                <a:sym typeface="+mn-ea"/>
              </a:rPr>
              <a:t> is more likely to be observed</a:t>
            </a:r>
            <a:endParaRPr lang="en-US" altLang="zh-CN" sz="2000" dirty="0">
              <a:latin typeface="Times New Roman Regular" panose="02020603050405020304" charset="0"/>
              <a:ea typeface="STZhongsong" panose="02010600040101010101" pitchFamily="2" charset="-122"/>
              <a:cs typeface="Times New Roman Regular" panose="02020603050405020304" charset="0"/>
              <a:sym typeface="+mn-ea"/>
            </a:endParaRPr>
          </a:p>
        </p:txBody>
      </p:sp>
      <p:sp>
        <p:nvSpPr>
          <p:cNvPr id="19" name="下箭头 18"/>
          <p:cNvSpPr/>
          <p:nvPr/>
        </p:nvSpPr>
        <p:spPr>
          <a:xfrm>
            <a:off x="9121140" y="2999740"/>
            <a:ext cx="217170" cy="419735"/>
          </a:xfrm>
          <a:prstGeom prst="downArrow">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稻壳儿春秋广告/盗版必究        原创来源：http://chn.docer.com/works?userid=199329941#!/work_time"/>
          <p:cNvSpPr/>
          <p:nvPr/>
        </p:nvSpPr>
        <p:spPr>
          <a:xfrm>
            <a:off x="0" y="307778"/>
            <a:ext cx="216816" cy="831336"/>
          </a:xfrm>
          <a:custGeom>
            <a:avLst/>
            <a:gdLst>
              <a:gd name="connsiteX0" fmla="*/ 0 w 850823"/>
              <a:gd name="connsiteY0" fmla="*/ 0 h 3262312"/>
              <a:gd name="connsiteX1" fmla="*/ 850823 w 850823"/>
              <a:gd name="connsiteY1" fmla="*/ 346597 h 3262312"/>
              <a:gd name="connsiteX2" fmla="*/ 850823 w 850823"/>
              <a:gd name="connsiteY2" fmla="*/ 2915716 h 3262312"/>
              <a:gd name="connsiteX3" fmla="*/ 0 w 850823"/>
              <a:gd name="connsiteY3" fmla="*/ 3262312 h 3262312"/>
              <a:gd name="connsiteX4" fmla="*/ 0 w 850823"/>
              <a:gd name="connsiteY4" fmla="*/ 0 h 326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23" h="3262312">
                <a:moveTo>
                  <a:pt x="0" y="0"/>
                </a:moveTo>
                <a:lnTo>
                  <a:pt x="850823" y="346597"/>
                </a:lnTo>
                <a:lnTo>
                  <a:pt x="850823" y="2915716"/>
                </a:lnTo>
                <a:lnTo>
                  <a:pt x="0" y="3262312"/>
                </a:lnTo>
                <a:lnTo>
                  <a:pt x="0" y="0"/>
                </a:lnTo>
                <a:close/>
              </a:path>
            </a:pathLst>
          </a:custGeom>
          <a:solidFill>
            <a:srgbClr val="005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稻壳儿春秋广告/盗版必究        原创来源：http://chn.docer.com/works?userid=199329941#!/work_time"/>
          <p:cNvSpPr txBox="1"/>
          <p:nvPr/>
        </p:nvSpPr>
        <p:spPr>
          <a:xfrm>
            <a:off x="329938" y="392586"/>
            <a:ext cx="2941320" cy="521970"/>
          </a:xfrm>
          <a:prstGeom prst="rect">
            <a:avLst/>
          </a:prstGeom>
          <a:noFill/>
        </p:spPr>
        <p:txBody>
          <a:bodyPr wrap="none" rtlCol="0">
            <a:spAutoFit/>
          </a:bodyPr>
          <a:lstStyle/>
          <a:p>
            <a:pPr algn="l"/>
            <a:r>
              <a:rPr lang="en-US" altLang="zh-CN" sz="2800" dirty="0">
                <a:solidFill>
                  <a:srgbClr val="005CA2"/>
                </a:solidFill>
                <a:latin typeface="微软雅黑" panose="020B0503020204020204" pitchFamily="34" charset="-122"/>
                <a:ea typeface="微软雅黑" panose="020B0503020204020204" pitchFamily="34" charset="-122"/>
              </a:rPr>
              <a:t>1.4. Hypotheses</a:t>
            </a:r>
            <a:endParaRPr lang="en-US" altLang="zh-CN" sz="2800" dirty="0">
              <a:solidFill>
                <a:srgbClr val="005CA2"/>
              </a:solidFill>
              <a:latin typeface="微软雅黑" panose="020B0503020204020204" pitchFamily="34" charset="-122"/>
              <a:ea typeface="微软雅黑" panose="020B0503020204020204" pitchFamily="34" charset="-122"/>
            </a:endParaRPr>
          </a:p>
        </p:txBody>
      </p:sp>
      <p:sp>
        <p:nvSpPr>
          <p:cNvPr id="8" name="稻壳儿春秋广告/盗版必究        原创来源：http://chn.docer.com/works?userid=199329941#!/work_time"/>
          <p:cNvSpPr>
            <a:spLocks noChangeArrowheads="1"/>
          </p:cNvSpPr>
          <p:nvPr/>
        </p:nvSpPr>
        <p:spPr bwMode="auto">
          <a:xfrm>
            <a:off x="3448050" y="2052955"/>
            <a:ext cx="6238875" cy="828675"/>
          </a:xfrm>
          <a:prstGeom prst="roundRect">
            <a:avLst/>
          </a:prstGeom>
          <a:noFill/>
          <a:ln w="19050">
            <a:solidFill>
              <a:srgbClr val="005CA2"/>
            </a:solid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ndParaRPr>
          </a:p>
        </p:txBody>
      </p:sp>
      <p:sp>
        <p:nvSpPr>
          <p:cNvPr id="13" name="稻壳儿春秋广告/盗版必究        原创来源：http://chn.docer.com/works?userid=199329941#!/work_time"/>
          <p:cNvSpPr>
            <a:spLocks noChangeArrowheads="1"/>
          </p:cNvSpPr>
          <p:nvPr/>
        </p:nvSpPr>
        <p:spPr bwMode="auto">
          <a:xfrm>
            <a:off x="3448685" y="3208655"/>
            <a:ext cx="6238240" cy="2604770"/>
          </a:xfrm>
          <a:prstGeom prst="roundRect">
            <a:avLst/>
          </a:prstGeom>
          <a:noFill/>
          <a:ln w="19050">
            <a:solidFill>
              <a:srgbClr val="005CA2"/>
            </a:solidFill>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ndParaRPr>
          </a:p>
        </p:txBody>
      </p:sp>
      <p:sp>
        <p:nvSpPr>
          <p:cNvPr id="15" name="稻壳儿春秋广告/盗版必究        原创来源：http://chn.docer.com/works?userid=199329941#!/work_time"/>
          <p:cNvSpPr txBox="1"/>
          <p:nvPr/>
        </p:nvSpPr>
        <p:spPr>
          <a:xfrm>
            <a:off x="3481070" y="3183255"/>
            <a:ext cx="6205855" cy="521970"/>
          </a:xfrm>
          <a:prstGeom prst="rect">
            <a:avLst/>
          </a:prstGeom>
          <a:noFill/>
        </p:spPr>
        <p:txBody>
          <a:bodyPr wrap="square" rtlCol="0">
            <a:noAutofit/>
          </a:bodyPr>
          <a:lstStyle/>
          <a:p>
            <a:pPr>
              <a:lnSpc>
                <a:spcPct val="130000"/>
              </a:lnSpc>
            </a:pPr>
            <a:r>
              <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Couldn’t: </a:t>
            </a:r>
            <a:endParaRPr 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marL="342900" indent="-342900">
              <a:lnSpc>
                <a:spcPct val="130000"/>
              </a:lnSpc>
              <a:buFont typeface="Arial" panose="020B0604020202090204" pitchFamily="34" charset="0"/>
              <a:buChar char="•"/>
            </a:pPr>
            <a:r>
              <a:rPr 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identify</a:t>
            </a:r>
            <a:r>
              <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sz="24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psychological factors</a:t>
            </a:r>
            <a:r>
              <a:rPr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affecting</a:t>
            </a:r>
            <a:r>
              <a:rPr lang="en-US"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r>
              <a:rPr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this process</a:t>
            </a:r>
            <a:r>
              <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a:t>
            </a:r>
            <a:endPar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a:p>
            <a:pPr marL="342900" indent="-342900">
              <a:lnSpc>
                <a:spcPct val="130000"/>
              </a:lnSpc>
              <a:buFont typeface="Arial" panose="020B0604020202090204" pitchFamily="34" charset="0"/>
              <a:buChar char="•"/>
            </a:pPr>
            <a:r>
              <a:rPr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sym typeface="+mn-ea"/>
              </a:rPr>
              <a:t>directly determine behavioral processes in the context of </a:t>
            </a:r>
            <a:r>
              <a:rPr sz="2400" dirty="0">
                <a:solidFill>
                  <a:srgbClr val="C00000"/>
                </a:solidFill>
                <a:latin typeface="Times New Roman Regular" panose="02020603050405020304" charset="0"/>
                <a:ea typeface="STZhongsong" panose="02010600040101010101" pitchFamily="2" charset="-122"/>
                <a:cs typeface="Times New Roman Regular" panose="02020603050405020304" charset="0"/>
                <a:sym typeface="+mn-ea"/>
              </a:rPr>
              <a:t>social behavior</a:t>
            </a:r>
            <a:endParaRPr sz="2400" dirty="0">
              <a:solidFill>
                <a:srgbClr val="C00000"/>
              </a:solidFill>
              <a:latin typeface="Times New Roman Regular" panose="02020603050405020304" charset="0"/>
              <a:ea typeface="STZhongsong" panose="02010600040101010101" pitchFamily="2" charset="-122"/>
              <a:cs typeface="Times New Roman Regular" panose="02020603050405020304" charset="0"/>
            </a:endParaRPr>
          </a:p>
          <a:p>
            <a:pPr>
              <a:lnSpc>
                <a:spcPct val="130000"/>
              </a:lnSpc>
            </a:pPr>
            <a:endPar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p:txBody>
      </p:sp>
      <p:sp>
        <p:nvSpPr>
          <p:cNvPr id="20" name="稻壳儿春秋广告/盗版必究        原创来源：http://chn.docer.com/works?userid=199329941#!/work_time"/>
          <p:cNvSpPr txBox="1"/>
          <p:nvPr/>
        </p:nvSpPr>
        <p:spPr>
          <a:xfrm>
            <a:off x="4812666" y="1175143"/>
            <a:ext cx="2566670" cy="4603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Previous studies</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稻壳儿春秋广告/盗版必究        原创来源：http://chn.docer.com/works?userid=199329941#!/work_time"/>
          <p:cNvSpPr txBox="1"/>
          <p:nvPr/>
        </p:nvSpPr>
        <p:spPr>
          <a:xfrm>
            <a:off x="3480435" y="1897380"/>
            <a:ext cx="6325870" cy="1050290"/>
          </a:xfrm>
          <a:prstGeom prst="rect">
            <a:avLst/>
          </a:prstGeom>
          <a:noFill/>
        </p:spPr>
        <p:txBody>
          <a:bodyPr wrap="square" rtlCol="0">
            <a:spAutoFit/>
          </a:bodyPr>
          <a:p>
            <a:pPr>
              <a:lnSpc>
                <a:spcPct val="130000"/>
              </a:lnSpc>
            </a:pPr>
            <a:r>
              <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S</a:t>
            </a:r>
            <a:r>
              <a:rPr lang="zh-CN" altLang="en-US"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tudies on</a:t>
            </a:r>
            <a:r>
              <a:rPr lang="zh-CN" altLang="en-US" sz="2400" dirty="0">
                <a:solidFill>
                  <a:srgbClr val="C00000"/>
                </a:solidFill>
                <a:latin typeface="Times New Roman Regular" panose="02020603050405020304" charset="0"/>
                <a:ea typeface="STZhongsong" panose="02010600040101010101" pitchFamily="2" charset="-122"/>
                <a:cs typeface="Times New Roman Regular" panose="02020603050405020304" charset="0"/>
              </a:rPr>
              <a:t> response inhibition of GD</a:t>
            </a:r>
            <a:r>
              <a:rPr lang="zh-CN" altLang="en-US"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mainly used neutral</a:t>
            </a:r>
            <a:r>
              <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rPr>
              <a:t> stimuli (e.g., letters and objects). </a:t>
            </a:r>
            <a:endParaRPr lang="en-US" altLang="zh-CN" sz="2400" dirty="0">
              <a:solidFill>
                <a:schemeClr val="tx1">
                  <a:lumMod val="85000"/>
                  <a:lumOff val="15000"/>
                </a:schemeClr>
              </a:solidFill>
              <a:latin typeface="Times New Roman Regular" panose="02020603050405020304" charset="0"/>
              <a:ea typeface="STZhongsong" panose="02010600040101010101" pitchFamily="2" charset="-122"/>
              <a:cs typeface="Times New Roman Regular" panose="02020603050405020304"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PP_MARK_KEY" val="8e7bb05b-49db-4eb1-bce4-40014414e1d5"/>
  <p:tag name="COMMONDATA" val="eyJoZGlkIjoiNGUxZmRiMzg5MDE0MGQ1YjU5MGI1NjA4NzExYTVjNTEifQ=="/>
  <p:tag name="commondata" val="eyJoZGlkIjoiZTA4NzIyN2MxYTlmMzQ1NGE2MjU5NWRkMjhlOGMxYTA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14502</Words>
  <Application>WPS 文字</Application>
  <PresentationFormat>宽屏</PresentationFormat>
  <Paragraphs>684</Paragraphs>
  <Slides>50</Slides>
  <Notes>19</Notes>
  <HiddenSlides>8</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50</vt:i4>
      </vt:variant>
    </vt:vector>
  </HeadingPairs>
  <TitlesOfParts>
    <vt:vector size="75" baseType="lpstr">
      <vt:lpstr>Arial</vt:lpstr>
      <vt:lpstr>宋体</vt:lpstr>
      <vt:lpstr>Wingdings</vt:lpstr>
      <vt:lpstr>微软雅黑</vt:lpstr>
      <vt:lpstr>汉仪旗黑</vt:lpstr>
      <vt:lpstr>Times New Roman Regular</vt:lpstr>
      <vt:lpstr>OPPOSans M</vt:lpstr>
      <vt:lpstr>Calibri</vt:lpstr>
      <vt:lpstr>Wingdings</vt:lpstr>
      <vt:lpstr>STZhongsong</vt:lpstr>
      <vt:lpstr>Times New Roman Bold</vt:lpstr>
      <vt:lpstr>Open Sans</vt:lpstr>
      <vt:lpstr>华文宋体</vt:lpstr>
      <vt:lpstr>黑体</vt:lpstr>
      <vt:lpstr>苹方-简</vt:lpstr>
      <vt:lpstr>宋体</vt:lpstr>
      <vt:lpstr>Arial Unicode MS</vt:lpstr>
      <vt:lpstr>等线 Light</vt:lpstr>
      <vt:lpstr>汉仪中等线KW</vt:lpstr>
      <vt:lpstr>Helvetica Neue</vt:lpstr>
      <vt:lpstr>黑体</vt:lpstr>
      <vt:lpstr>汉仪中黑KW</vt:lpstr>
      <vt:lpstr>汉仪书宋二KW</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也许</cp:lastModifiedBy>
  <cp:revision>175</cp:revision>
  <dcterms:created xsi:type="dcterms:W3CDTF">2023-10-17T07:44:32Z</dcterms:created>
  <dcterms:modified xsi:type="dcterms:W3CDTF">2023-10-17T07:44:32Z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2052-6.2.1.8344</vt:lpwstr>
  </property>
  <property fmtid="{D5CDD505-2E9C-101B-9397-08002B2CF9AE}" pid="3" name="ICV">
    <vt:lpwstr>8D45978C07AA88AFFE5F1F655F691263_43</vt:lpwstr>
  </property>
</Properties>
</file>