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256" r:id="rId3"/>
    <p:sldId id="257" r:id="rId5"/>
    <p:sldId id="258" r:id="rId6"/>
    <p:sldId id="296" r:id="rId7"/>
    <p:sldId id="270" r:id="rId8"/>
    <p:sldId id="297" r:id="rId9"/>
    <p:sldId id="271" r:id="rId10"/>
    <p:sldId id="282" r:id="rId11"/>
    <p:sldId id="274" r:id="rId12"/>
    <p:sldId id="298" r:id="rId13"/>
    <p:sldId id="316" r:id="rId14"/>
    <p:sldId id="259" r:id="rId15"/>
    <p:sldId id="317" r:id="rId16"/>
    <p:sldId id="283" r:id="rId17"/>
    <p:sldId id="318" r:id="rId18"/>
    <p:sldId id="319" r:id="rId19"/>
    <p:sldId id="320" r:id="rId20"/>
    <p:sldId id="321" r:id="rId21"/>
    <p:sldId id="323" r:id="rId22"/>
    <p:sldId id="322" r:id="rId23"/>
    <p:sldId id="284" r:id="rId24"/>
    <p:sldId id="324" r:id="rId25"/>
    <p:sldId id="325" r:id="rId26"/>
    <p:sldId id="326" r:id="rId27"/>
    <p:sldId id="327" r:id="rId28"/>
    <p:sldId id="280" r:id="rId29"/>
    <p:sldId id="285" r:id="rId30"/>
  </p:sldIdLst>
  <p:sldSz cx="12192000" cy="6858000"/>
  <p:notesSz cx="6858000" cy="9144000"/>
  <p:embeddedFontLst>
    <p:embeddedFont>
      <p:font typeface="微软雅黑" panose="020B0503020204020204" charset="-122"/>
      <p:regular r:id="rId36"/>
    </p:embeddedFont>
    <p:embeddedFont>
      <p:font typeface="方正启体繁体" panose="03000509000000000000" charset="-122"/>
      <p:regular r:id="rId37"/>
    </p:embeddedFont>
    <p:embeddedFont>
      <p:font typeface="有澤行書" panose="03000509000000000000" charset="0"/>
      <p:regular r:id="rId38"/>
    </p:embeddedFont>
    <p:embeddedFont>
      <p:font typeface="方正苏新诗柳楷简体" panose="02000000000000000000" charset="-122"/>
      <p:regular r:id="rId39"/>
    </p:embeddedFont>
    <p:embeddedFont>
      <p:font typeface="汉仪时光体W" panose="00020600040101010101" charset="-122"/>
      <p:regular r:id="rId40"/>
    </p:embeddedFont>
    <p:embeddedFont>
      <p:font typeface="Verdana" panose="020B0604030504040204" charset="0"/>
      <p:regular r:id="rId41"/>
      <p:bold r:id="rId42"/>
      <p:italic r:id="rId43"/>
      <p:boldItalic r:id="rId44"/>
    </p:embeddedFont>
    <p:embeddedFont>
      <p:font typeface="方正舒体" panose="02010601030101010101" pitchFamily="2" charset="-122"/>
      <p:regular r:id="rId45"/>
    </p:embeddedFont>
  </p:embeddedFontLst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6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495F"/>
    <a:srgbClr val="B6A9BD"/>
    <a:srgbClr val="5D7045"/>
    <a:srgbClr val="809C60"/>
    <a:srgbClr val="9CB38A"/>
    <a:srgbClr val="E6E2EA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654" y="54"/>
      </p:cViewPr>
      <p:guideLst>
        <p:guide orient="horz" pos="2154"/>
        <p:guide pos="366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gs" Target="tags/tag89.xml"/><Relationship Id="rId45" Type="http://schemas.openxmlformats.org/officeDocument/2006/relationships/font" Target="fonts/font10.fntdata"/><Relationship Id="rId44" Type="http://schemas.openxmlformats.org/officeDocument/2006/relationships/font" Target="fonts/font9.fntdata"/><Relationship Id="rId43" Type="http://schemas.openxmlformats.org/officeDocument/2006/relationships/font" Target="fonts/font8.fntdata"/><Relationship Id="rId42" Type="http://schemas.openxmlformats.org/officeDocument/2006/relationships/font" Target="fonts/font7.fntdata"/><Relationship Id="rId41" Type="http://schemas.openxmlformats.org/officeDocument/2006/relationships/font" Target="fonts/font6.fntdata"/><Relationship Id="rId4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4.fntdata"/><Relationship Id="rId38" Type="http://schemas.openxmlformats.org/officeDocument/2006/relationships/font" Target="fonts/font3.fntdata"/><Relationship Id="rId37" Type="http://schemas.openxmlformats.org/officeDocument/2006/relationships/font" Target="fonts/font2.fntdata"/><Relationship Id="rId36" Type="http://schemas.openxmlformats.org/officeDocument/2006/relationships/font" Target="fonts/font1.fntdata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9T09:32:55.714" idx="1">
    <p:pos x="428" y="2559"/>
    <p:text>为了进一步了解RewP以及Delta和theta震荡与正、负反馈加工的关系，Foti等人使用时频分析对反馈加工诱发脑电成分进行分离，发现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tags" Target="../tags/tag56.xml"/><Relationship Id="rId13" Type="http://schemas.openxmlformats.org/officeDocument/2006/relationships/tags" Target="../tags/tag55.xml"/><Relationship Id="rId12" Type="http://schemas.openxmlformats.org/officeDocument/2006/relationships/tags" Target="../tags/tag5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0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1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5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7.xml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8.xml"/><Relationship Id="rId1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9.xml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0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1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1.xml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2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4.xml"/><Relationship Id="rId1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5.xml"/><Relationship Id="rId1" Type="http://schemas.openxmlformats.org/officeDocument/2006/relationships/slide" Target="slide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86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87.xml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88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2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4.xml"/><Relationship Id="rId4" Type="http://schemas.openxmlformats.org/officeDocument/2006/relationships/slide" Target="slide23.xml"/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5.xml"/><Relationship Id="rId1" Type="http://schemas.openxmlformats.org/officeDocument/2006/relationships/slide" Target="slide2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image" Target="../media/image1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2487930"/>
            <a:ext cx="2317115" cy="4364990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980" y="3195955"/>
            <a:ext cx="2077085" cy="36569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22045" y="857885"/>
            <a:ext cx="10147935" cy="519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210" y="-17145"/>
            <a:ext cx="3538855" cy="5777865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17145"/>
            <a:ext cx="2372360" cy="486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79170" y="727075"/>
            <a:ext cx="10420985" cy="5431155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" name="图片 5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265" y="4694555"/>
            <a:ext cx="3402330" cy="21583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485265" y="1824355"/>
            <a:ext cx="9328150" cy="20415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>
                <a:solidFill>
                  <a:srgbClr val="57495F"/>
                </a:solidFill>
                <a:latin typeface="方正启体繁体" panose="03000509000000000000" charset="-122"/>
                <a:ea typeface="方正启体繁体" panose="03000509000000000000" charset="-122"/>
              </a:rPr>
              <a:t>工作记忆负荷对反馈加工过程的影响：来自脑电研究的证据</a:t>
            </a:r>
            <a:endParaRPr lang="zh-CN" altLang="en-US" sz="5400">
              <a:solidFill>
                <a:srgbClr val="57495F"/>
              </a:solidFill>
              <a:latin typeface="方正启体繁体" panose="03000509000000000000" charset="-122"/>
              <a:ea typeface="方正启体繁体" panose="03000509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997710" y="3973195"/>
            <a:ext cx="8867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汇报人：冯蓉蓉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实验设计与程序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810" y="1080135"/>
            <a:ext cx="11479530" cy="38233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4955" y="5012690"/>
            <a:ext cx="11462385" cy="1621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1.</a:t>
            </a:r>
            <a:r>
              <a:rPr lang="zh-CN" altLang="en-US"/>
              <a:t>实验采用双任务范式，通过简单赌博任务实现反馈加工，通过工作记忆任务操纵</a:t>
            </a:r>
            <a:r>
              <a:rPr lang="en-US" altLang="zh-CN"/>
              <a:t>WM load</a:t>
            </a:r>
            <a:r>
              <a:rPr lang="zh-CN" altLang="en-US"/>
              <a:t>水平。采用</a:t>
            </a:r>
            <a:r>
              <a:rPr lang="en-US" altLang="zh-CN"/>
              <a:t>2</a:t>
            </a:r>
            <a:r>
              <a:rPr lang="zh-CN" altLang="en-US"/>
              <a:t>（反馈效价：奖赏、无奖赏）</a:t>
            </a:r>
            <a:r>
              <a:rPr lang="en-US" altLang="zh-CN"/>
              <a:t>X3</a:t>
            </a:r>
            <a:r>
              <a:rPr lang="zh-CN" altLang="en-US"/>
              <a:t>（</a:t>
            </a:r>
            <a:r>
              <a:rPr lang="en-US" altLang="zh-CN"/>
              <a:t>WM load</a:t>
            </a:r>
            <a:r>
              <a:rPr lang="zh-CN" altLang="en-US"/>
              <a:t>水平：基线、高、低）被试内设计；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为避免基线任务被工作记忆任务污染，被试在实验中总是先执行基线条件，作为一个</a:t>
            </a:r>
            <a:r>
              <a:rPr lang="en-US" altLang="zh-CN"/>
              <a:t>block</a:t>
            </a:r>
            <a:r>
              <a:rPr lang="zh-CN" altLang="en-US"/>
              <a:t>，共</a:t>
            </a:r>
            <a:r>
              <a:rPr lang="en-US" altLang="zh-CN"/>
              <a:t>100</a:t>
            </a:r>
            <a:r>
              <a:rPr lang="zh-CN" altLang="en-US"/>
              <a:t>个试次，高低</a:t>
            </a:r>
            <a:r>
              <a:rPr lang="en-US" altLang="zh-CN"/>
              <a:t>WM load</a:t>
            </a:r>
            <a:r>
              <a:rPr lang="zh-CN" altLang="en-US"/>
              <a:t>任务各有</a:t>
            </a:r>
            <a:r>
              <a:rPr lang="en-US" altLang="zh-CN"/>
              <a:t>2</a:t>
            </a:r>
            <a:r>
              <a:rPr lang="zh-CN" altLang="en-US"/>
              <a:t>个</a:t>
            </a:r>
            <a:r>
              <a:rPr lang="en-US" altLang="zh-CN"/>
              <a:t>block</a:t>
            </a:r>
            <a:r>
              <a:rPr lang="zh-CN" altLang="en-US"/>
              <a:t>，每个</a:t>
            </a:r>
            <a:r>
              <a:rPr lang="en-US" altLang="zh-CN"/>
              <a:t>block</a:t>
            </a:r>
            <a:r>
              <a:rPr lang="zh-CN" altLang="en-US"/>
              <a:t>5</a:t>
            </a:r>
            <a:r>
              <a:rPr lang="en-US" altLang="zh-CN"/>
              <a:t>0</a:t>
            </a:r>
            <a:r>
              <a:rPr lang="zh-CN" altLang="en-US"/>
              <a:t>个试次；</a:t>
            </a:r>
            <a:endParaRPr lang="zh-CN" altLang="en-US"/>
          </a:p>
          <a:p>
            <a:r>
              <a:rPr lang="en-US" altLang="zh-CN"/>
              <a:t>3.</a:t>
            </a:r>
            <a:r>
              <a:rPr lang="zh-CN" altLang="en-US"/>
              <a:t>正负反馈比例大致相同，采用伪随机设计，为保证被试动机，实验中告知被试待选卡片间存在某种规律，鼓励其探索并尽可能使赌博受益最大化。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脑电仪器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48945" y="1079500"/>
            <a:ext cx="11384915" cy="5302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/>
              <a:t>实验程序使用 E-Prime 2.0编写。EEG 使用</a:t>
            </a:r>
            <a:r>
              <a:rPr lang="zh-CN" altLang="en-US" sz="2800">
                <a:highlight>
                  <a:srgbClr val="FFFF00"/>
                </a:highlight>
              </a:rPr>
              <a:t>64导脑电</a:t>
            </a:r>
            <a:r>
              <a:rPr lang="zh-CN" altLang="en-US" sz="2800"/>
              <a:t>记录系统采集, 配套电极帽基于10-20 系统安放电极。以右眼眼眶下 1.5 cm 电极点记录垂直眼电(VEOG), 以左眼外侧 1.5 cm 处的电极记录水平眼电(HEOG), 同时记录双侧乳突 M1、M2 数据。滤波带通为 0.016~70 Hz, A/D 采样频率为 1000 Hz/导。所有电极以 FCz 点为在线参考, 以AFz 点接地, 电极与头皮间的</a:t>
            </a:r>
            <a:r>
              <a:rPr lang="zh-CN" altLang="en-US" sz="2800">
                <a:highlight>
                  <a:srgbClr val="FFFF00"/>
                </a:highlight>
              </a:rPr>
              <a:t>电阻小于 10 KΩ</a:t>
            </a:r>
            <a:r>
              <a:rPr lang="zh-CN" altLang="en-US" sz="2800"/>
              <a:t>。</a:t>
            </a:r>
            <a:endParaRPr lang="zh-CN" altLang="en-US" sz="2800"/>
          </a:p>
          <a:p>
            <a:endParaRPr lang="zh-CN" altLang="en-US" sz="2800"/>
          </a:p>
          <a:p>
            <a:r>
              <a:rPr lang="zh-CN" altLang="en-US" sz="2800"/>
              <a:t>使用 Brain Vision Analyzer 2.1 软件进行离线分析。首先将采样率降为 500 Hz, 采用双侧乳突平均参考。以 0.1~30 Hz 进行带通滤波, 使用独立成分分析校正眼电伪迹, 同时</a:t>
            </a:r>
            <a:r>
              <a:rPr lang="zh-CN" altLang="en-US" sz="2800">
                <a:highlight>
                  <a:srgbClr val="FFFF00"/>
                </a:highlight>
              </a:rPr>
              <a:t>剔除波幅超过+/–80 µV 的其它伪迹</a:t>
            </a:r>
            <a:r>
              <a:rPr lang="zh-CN" altLang="en-US" sz="2800"/>
              <a:t>。取反馈刺激呈现前 200 ms 至反馈刺激后 800 ms 时间窗内脑电叠加获得 ERP 成分, 并以反馈刺激前 200 ms 为基线。</a:t>
            </a:r>
            <a:endParaRPr lang="zh-CN" altLang="en-US" sz="2800"/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29400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724400" y="879475"/>
            <a:ext cx="2481580" cy="36639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脑电记录与处理</a:t>
            </a:r>
            <a:endParaRPr kumimoji="0" lang="zh-CN" altLang="en-US" sz="24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577975" y="1705610"/>
            <a:ext cx="1228725" cy="84328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4262120" y="1705610"/>
            <a:ext cx="1264285" cy="843915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817360" y="1704975"/>
            <a:ext cx="1216025" cy="84328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630410" y="1545590"/>
            <a:ext cx="1257300" cy="1257300"/>
          </a:xfrm>
          <a:prstGeom prst="ellipse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Shape 6922"/>
          <p:cNvSpPr/>
          <p:nvPr/>
        </p:nvSpPr>
        <p:spPr>
          <a:xfrm>
            <a:off x="924560" y="2802890"/>
            <a:ext cx="2564765" cy="338645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no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indent="0" algn="ctr" defTabSz="1216025" fontAlgn="auto">
              <a:lnSpc>
                <a:spcPct val="150000"/>
              </a:lnSpc>
              <a:spcBef>
                <a:spcPts val="0"/>
              </a:spcBef>
            </a:pPr>
            <a:r>
              <a: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分别从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Fz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FCz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Cz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三点，取反馈刺激呈现后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210-290ms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的平均波幅，然后求三个值的平均数作为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RewP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的波幅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Shape 6923"/>
          <p:cNvSpPr/>
          <p:nvPr/>
        </p:nvSpPr>
        <p:spPr>
          <a:xfrm>
            <a:off x="1370013" y="1920875"/>
            <a:ext cx="1593850" cy="50673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2800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00"/>
                </a:highlight>
                <a:uLnTx/>
                <a:latin typeface="Verdana" panose="020B0604030504040204" charset="0"/>
                <a:ea typeface="方正舒体" panose="02010601030101010101" pitchFamily="2" charset="-122"/>
                <a:cs typeface="Oswald Light"/>
                <a:sym typeface="+mn-ea"/>
              </a:rPr>
              <a:t>RewP</a:t>
            </a:r>
            <a:endParaRPr lang="en-US" altLang="zh-CN" sz="2800" spc="42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highlight>
                <a:srgbClr val="FFFF00"/>
              </a:highlight>
              <a:uLnTx/>
              <a:uFill>
                <a:solidFill>
                  <a:srgbClr val="36C0A6"/>
                </a:solidFill>
              </a:uFill>
              <a:latin typeface="Verdana" panose="020B0604030504040204" charset="0"/>
              <a:ea typeface="方正舒体" panose="02010601030101010101" pitchFamily="2" charset="-122"/>
              <a:cs typeface="Oswald Light"/>
              <a:sym typeface="+mn-ea"/>
            </a:endParaRPr>
          </a:p>
        </p:txBody>
      </p:sp>
      <p:sp>
        <p:nvSpPr>
          <p:cNvPr id="13" name="Shape 6922"/>
          <p:cNvSpPr/>
          <p:nvPr/>
        </p:nvSpPr>
        <p:spPr>
          <a:xfrm>
            <a:off x="3609340" y="2801620"/>
            <a:ext cx="2564765" cy="359537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no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indent="0" algn="ctr" defTabSz="1216025" fontAlgn="auto">
              <a:lnSpc>
                <a:spcPct val="150000"/>
              </a:lnSpc>
              <a:spcBef>
                <a:spcPts val="0"/>
              </a:spcBef>
            </a:pPr>
            <a:r>
              <a: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分别取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Pz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POz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两点，取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310-400ms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的平均波幅，然后求两个数的平均数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Shape 6923"/>
          <p:cNvSpPr/>
          <p:nvPr/>
        </p:nvSpPr>
        <p:spPr>
          <a:xfrm>
            <a:off x="4093528" y="1920875"/>
            <a:ext cx="1593850" cy="50673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2800" spc="42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00"/>
                </a:highlight>
                <a:uLnTx/>
                <a:uFill>
                  <a:solidFill>
                    <a:srgbClr val="36C0A6"/>
                  </a:solidFill>
                </a:uFill>
                <a:latin typeface="Verdana" panose="020B0604030504040204" charset="0"/>
                <a:ea typeface="方正舒体" panose="02010601030101010101" pitchFamily="2" charset="-122"/>
                <a:cs typeface="Oswald Light"/>
                <a:sym typeface="+mn-ea"/>
              </a:rPr>
              <a:t>P3</a:t>
            </a:r>
            <a:endParaRPr lang="en-US" altLang="zh-CN" sz="2800" spc="42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highlight>
                <a:srgbClr val="FFFF00"/>
              </a:highlight>
              <a:uLnTx/>
              <a:uFill>
                <a:solidFill>
                  <a:srgbClr val="36C0A6"/>
                </a:solidFill>
              </a:uFill>
              <a:latin typeface="Verdana" panose="020B0604030504040204" charset="0"/>
              <a:ea typeface="方正舒体" panose="02010601030101010101" pitchFamily="2" charset="-122"/>
              <a:cs typeface="Oswald Light"/>
              <a:sym typeface="+mn-ea"/>
            </a:endParaRPr>
          </a:p>
        </p:txBody>
      </p:sp>
      <p:sp>
        <p:nvSpPr>
          <p:cNvPr id="15" name="Shape 6922"/>
          <p:cNvSpPr/>
          <p:nvPr/>
        </p:nvSpPr>
        <p:spPr>
          <a:xfrm>
            <a:off x="6303010" y="2801620"/>
            <a:ext cx="2564765" cy="359473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no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indent="0" algn="ctr" defTabSz="1216025" fontAlgn="auto">
              <a:lnSpc>
                <a:spcPct val="150000"/>
              </a:lnSpc>
              <a:spcBef>
                <a:spcPts val="0"/>
              </a:spcBef>
            </a:pPr>
            <a:r>
              <a: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分别从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Cz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CPz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Pz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POz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四点，取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00-750ms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时间窗口内平均波幅，然后求四个值的平均数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Shape 6923"/>
          <p:cNvSpPr/>
          <p:nvPr/>
        </p:nvSpPr>
        <p:spPr>
          <a:xfrm>
            <a:off x="6648768" y="1920875"/>
            <a:ext cx="1593850" cy="506730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2800" spc="42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00"/>
                </a:highlight>
                <a:uLnTx/>
                <a:latin typeface="Verdana" panose="020B0604030504040204" charset="0"/>
                <a:ea typeface="方正舒体" panose="02010601030101010101" pitchFamily="2" charset="-122"/>
                <a:cs typeface="Oswald Light"/>
                <a:sym typeface="+mn-ea"/>
              </a:rPr>
              <a:t>LPP</a:t>
            </a:r>
            <a:endParaRPr lang="en-US" altLang="zh-CN" sz="2800" spc="42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highlight>
                <a:srgbClr val="FFFF00"/>
              </a:highlight>
              <a:uLnTx/>
              <a:uFill>
                <a:solidFill>
                  <a:srgbClr val="36C0A6"/>
                </a:solidFill>
              </a:uFill>
              <a:latin typeface="Verdana" panose="020B0604030504040204" charset="0"/>
              <a:ea typeface="方正舒体" panose="02010601030101010101" pitchFamily="2" charset="-122"/>
              <a:cs typeface="Oswald Light"/>
              <a:sym typeface="+mn-ea"/>
            </a:endParaRPr>
          </a:p>
        </p:txBody>
      </p:sp>
      <p:sp>
        <p:nvSpPr>
          <p:cNvPr id="17" name="Shape 6922"/>
          <p:cNvSpPr/>
          <p:nvPr/>
        </p:nvSpPr>
        <p:spPr>
          <a:xfrm>
            <a:off x="8996680" y="2801620"/>
            <a:ext cx="2564765" cy="382841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noAutofit/>
          </a:bodyPr>
          <a:lstStyle>
            <a:lvl1pPr>
              <a:buClr>
                <a:srgbClr val="B5B5B5"/>
              </a:buClr>
              <a:defRPr sz="1100">
                <a:solidFill>
                  <a:srgbClr val="B5B5B5"/>
                </a:solidFill>
                <a:uFill>
                  <a:solidFill>
                    <a:srgbClr val="B5B5B5"/>
                  </a:solidFill>
                </a:uFill>
              </a:defRPr>
            </a:lvl1pPr>
          </a:lstStyle>
          <a:p>
            <a:pPr lvl="0" indent="0" algn="ctr" defTabSz="1216025" fontAlgn="auto">
              <a:lnSpc>
                <a:spcPct val="150000"/>
              </a:lnSpc>
              <a:spcBef>
                <a:spcPts val="0"/>
              </a:spcBef>
            </a:pPr>
            <a:r>
              <a: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中心频率为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2.3Hz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（频谱宽带：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1.3Hz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）和为5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6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Hz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（频谱宽带：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3.2Hz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）；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indent="0" algn="ctr" defTabSz="1216025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delta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：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Cz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CPz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220-430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；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indent="0" algn="ctr" defTabSz="1216025" fontAlgn="auto"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theta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：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Fz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、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FCz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，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250-400ms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Shape 6923"/>
          <p:cNvSpPr/>
          <p:nvPr/>
        </p:nvSpPr>
        <p:spPr>
          <a:xfrm>
            <a:off x="9482138" y="1705610"/>
            <a:ext cx="1593850" cy="937895"/>
          </a:xfrm>
          <a:prstGeom prst="rect">
            <a:avLst/>
          </a:prstGeom>
          <a:ln w="12700">
            <a:round/>
          </a:ln>
        </p:spPr>
        <p:txBody>
          <a:bodyPr wrap="square" lIns="38100" tIns="38100" rIns="38100" bIns="38100">
            <a:spAutoFit/>
          </a:bodyPr>
          <a:lstStyle>
            <a:lvl1pPr>
              <a:buClr>
                <a:srgbClr val="36C0A6"/>
              </a:buClr>
              <a:buFont typeface="ArialUnicodeMS"/>
              <a:defRPr b="1">
                <a:solidFill>
                  <a:srgbClr val="36C0A6"/>
                </a:solidFill>
                <a:uFill>
                  <a:solidFill>
                    <a:srgbClr val="36C0A6"/>
                  </a:solidFill>
                </a:uFill>
                <a:latin typeface="ArialUnicodeMS"/>
                <a:ea typeface="ArialUnicodeMS"/>
                <a:cs typeface="ArialUnicodeMS"/>
                <a:sym typeface="ArialUnicodeMS"/>
              </a:defRPr>
            </a:lvl1pPr>
          </a:lstStyle>
          <a:p>
            <a:pPr lvl="0" algn="ctr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2800" spc="42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00"/>
                </a:highlight>
                <a:uLnTx/>
                <a:uFill>
                  <a:solidFill>
                    <a:srgbClr val="36C0A6"/>
                  </a:solidFill>
                </a:uFill>
                <a:latin typeface="Verdana" panose="020B0604030504040204" charset="0"/>
                <a:ea typeface="方正舒体" panose="02010601030101010101" pitchFamily="2" charset="-122"/>
                <a:cs typeface="Oswald Light"/>
                <a:sym typeface="+mn-ea"/>
              </a:rPr>
              <a:t>delta</a:t>
            </a:r>
            <a:endParaRPr lang="en-US" altLang="zh-CN" sz="2800" spc="42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highlight>
                <a:srgbClr val="FFFF00"/>
              </a:highlight>
              <a:uLnTx/>
              <a:uFill>
                <a:solidFill>
                  <a:srgbClr val="36C0A6"/>
                </a:solidFill>
              </a:uFill>
              <a:latin typeface="Verdana" panose="020B0604030504040204" charset="0"/>
              <a:ea typeface="方正舒体" panose="02010601030101010101" pitchFamily="2" charset="-122"/>
              <a:cs typeface="Oswald Light"/>
              <a:sym typeface="+mn-ea"/>
            </a:endParaRPr>
          </a:p>
          <a:p>
            <a:pPr lvl="0" algn="ctr">
              <a:defRPr b="0">
                <a:solidFill>
                  <a:srgbClr val="000000"/>
                </a:solidFill>
                <a:uFillTx/>
              </a:defRPr>
            </a:pPr>
            <a:r>
              <a:rPr lang="en-US" altLang="zh-CN" sz="2800" spc="42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00"/>
                </a:highlight>
                <a:uLnTx/>
                <a:uFill>
                  <a:solidFill>
                    <a:srgbClr val="36C0A6"/>
                  </a:solidFill>
                </a:uFill>
                <a:latin typeface="Verdana" panose="020B0604030504040204" charset="0"/>
                <a:ea typeface="方正舒体" panose="02010601030101010101" pitchFamily="2" charset="-122"/>
                <a:cs typeface="Oswald Light"/>
                <a:sym typeface="+mn-ea"/>
              </a:rPr>
              <a:t>theta</a:t>
            </a:r>
            <a:endParaRPr lang="en-US" altLang="zh-CN" sz="2800" spc="42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highlight>
                <a:srgbClr val="FFFF00"/>
              </a:highlight>
              <a:uLnTx/>
              <a:uFill>
                <a:solidFill>
                  <a:srgbClr val="36C0A6"/>
                </a:solidFill>
              </a:uFill>
              <a:latin typeface="Verdana" panose="020B0604030504040204" charset="0"/>
              <a:ea typeface="方正舒体" panose="02010601030101010101" pitchFamily="2" charset="-122"/>
              <a:cs typeface="Oswald Light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数据统计与分析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62280" y="1079500"/>
            <a:ext cx="11258550" cy="5287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/>
              <a:t>行为层面：对工作记忆任务中不同水平下的</a:t>
            </a:r>
            <a:r>
              <a:rPr lang="zh-CN" altLang="en-US" sz="2400">
                <a:highlight>
                  <a:srgbClr val="FFFF00"/>
                </a:highlight>
              </a:rPr>
              <a:t>按键反应时和判断正确率</a:t>
            </a:r>
            <a:r>
              <a:rPr lang="zh-CN" altLang="en-US" sz="2400"/>
              <a:t>进行配对样本</a:t>
            </a:r>
            <a:r>
              <a:rPr lang="en-US" altLang="zh-CN" sz="2400"/>
              <a:t>t</a:t>
            </a:r>
            <a:r>
              <a:rPr lang="zh-CN" altLang="en-US" sz="2400"/>
              <a:t>检验</a:t>
            </a:r>
            <a:endParaRPr lang="zh-CN" altLang="en-US" sz="2400"/>
          </a:p>
          <a:p>
            <a:endParaRPr lang="zh-CN" altLang="en-US" sz="2400"/>
          </a:p>
          <a:p>
            <a:pPr indent="0" fontAlgn="auto">
              <a:lnSpc>
                <a:spcPct val="150000"/>
              </a:lnSpc>
            </a:pPr>
            <a:r>
              <a:rPr lang="en-US" altLang="zh-CN" sz="2400"/>
              <a:t>ERP</a:t>
            </a:r>
            <a:r>
              <a:rPr lang="zh-CN" altLang="en-US" sz="2400"/>
              <a:t>、时频分析：对</a:t>
            </a:r>
            <a:r>
              <a:rPr lang="en-US" altLang="zh-CN" sz="2400"/>
              <a:t>RewP</a:t>
            </a:r>
            <a:r>
              <a:rPr lang="zh-CN" altLang="en-US" sz="2400"/>
              <a:t>、</a:t>
            </a:r>
            <a:r>
              <a:rPr lang="en-US" altLang="zh-CN" sz="2400"/>
              <a:t>P3</a:t>
            </a:r>
            <a:r>
              <a:rPr lang="zh-CN" altLang="en-US" sz="2400"/>
              <a:t>和</a:t>
            </a:r>
            <a:r>
              <a:rPr lang="en-US" altLang="zh-CN" sz="2400"/>
              <a:t>LPP</a:t>
            </a:r>
            <a:r>
              <a:rPr lang="zh-CN" altLang="en-US" sz="2400"/>
              <a:t>以及</a:t>
            </a:r>
            <a:r>
              <a:rPr lang="en-US" altLang="zh-CN" sz="2400"/>
              <a:t>delta</a:t>
            </a:r>
            <a:r>
              <a:rPr lang="zh-CN" altLang="en-US" sz="2400"/>
              <a:t>和</a:t>
            </a:r>
            <a:r>
              <a:rPr lang="en-US" altLang="zh-CN" sz="2400"/>
              <a:t>theta</a:t>
            </a:r>
            <a:r>
              <a:rPr lang="zh-CN" altLang="en-US" sz="2400"/>
              <a:t>进行</a:t>
            </a:r>
            <a:r>
              <a:rPr lang="en-US" altLang="zh-CN" sz="2400"/>
              <a:t>2</a:t>
            </a:r>
            <a:r>
              <a:rPr lang="zh-CN" altLang="en-US" sz="2400"/>
              <a:t>（反馈效价：奖赏、无奖赏）</a:t>
            </a:r>
            <a:r>
              <a:rPr lang="en-US" altLang="zh-CN" sz="2400"/>
              <a:t>X3</a:t>
            </a:r>
            <a:r>
              <a:rPr lang="zh-CN" altLang="en-US" sz="2400"/>
              <a:t>（</a:t>
            </a:r>
            <a:r>
              <a:rPr lang="en-US" altLang="zh-CN" sz="2400"/>
              <a:t>WM load</a:t>
            </a:r>
            <a:r>
              <a:rPr lang="zh-CN" altLang="en-US" sz="2400"/>
              <a:t>条件：基线、高、低）两因素重复测量方差分析</a:t>
            </a:r>
            <a:endParaRPr lang="zh-CN" altLang="en-US" sz="2400"/>
          </a:p>
          <a:p>
            <a:endParaRPr lang="zh-CN" altLang="en-US" sz="2400"/>
          </a:p>
          <a:p>
            <a:pPr indent="0" fontAlgn="auto">
              <a:lnSpc>
                <a:spcPct val="150000"/>
              </a:lnSpc>
            </a:pPr>
            <a:r>
              <a:rPr lang="zh-CN" altLang="en-US" sz="2400"/>
              <a:t>由于</a:t>
            </a:r>
            <a:r>
              <a:rPr lang="en-US" altLang="zh-CN" sz="2400"/>
              <a:t>theta</a:t>
            </a:r>
            <a:r>
              <a:rPr lang="zh-CN" altLang="en-US" sz="2400"/>
              <a:t>的方差分析结果发现</a:t>
            </a:r>
            <a:r>
              <a:rPr lang="en-US" altLang="zh-CN" sz="2400"/>
              <a:t>WM load</a:t>
            </a:r>
            <a:r>
              <a:rPr lang="zh-CN" altLang="en-US" sz="2400"/>
              <a:t>条件下的效价效应，为了进一步分析不同</a:t>
            </a:r>
            <a:r>
              <a:rPr lang="en-US" altLang="zh-CN" sz="2400"/>
              <a:t>WM load</a:t>
            </a:r>
            <a:r>
              <a:rPr lang="zh-CN" altLang="en-US" sz="2400"/>
              <a:t>条件的效价效应，将正负反馈后</a:t>
            </a:r>
            <a:r>
              <a:rPr lang="en-US" altLang="zh-CN" sz="2400"/>
              <a:t>theta</a:t>
            </a:r>
            <a:r>
              <a:rPr lang="zh-CN" altLang="en-US" sz="2400"/>
              <a:t>活动相减得到差值，对该差值进行单方面因素（</a:t>
            </a:r>
            <a:r>
              <a:rPr lang="en-US" altLang="zh-CN" sz="2400"/>
              <a:t>WM load</a:t>
            </a:r>
            <a:r>
              <a:rPr lang="zh-CN" altLang="en-US" sz="2400"/>
              <a:t>条件：基线、高、低）重复测量方差分析</a:t>
            </a:r>
            <a:endParaRPr lang="zh-CN" altLang="en-US" sz="2400"/>
          </a:p>
          <a:p>
            <a:endParaRPr lang="zh-CN" altLang="en-US" sz="2400"/>
          </a:p>
          <a:p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115695" y="906780"/>
            <a:ext cx="10202545" cy="519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7145"/>
            <a:ext cx="2372360" cy="486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2825" y="789305"/>
            <a:ext cx="10420985" cy="5418455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97110" y="2515235"/>
            <a:ext cx="2317115" cy="4364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862830" y="1492250"/>
            <a:ext cx="4023995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700" noProof="0" dirty="0">
                <a:ln>
                  <a:noFill/>
                </a:ln>
                <a:solidFill>
                  <a:srgbClr val="57495F">
                    <a:alpha val="12000"/>
                  </a:srgb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03</a:t>
            </a:r>
            <a:endParaRPr lang="en-US" altLang="zh-CN" sz="28700" noProof="0" dirty="0">
              <a:ln>
                <a:noFill/>
              </a:ln>
              <a:solidFill>
                <a:srgbClr val="57495F">
                  <a:alpha val="12000"/>
                </a:srgbClr>
              </a:solidFill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86100" y="2818130"/>
            <a:ext cx="6019165" cy="713740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57495F"/>
                </a:solidFill>
                <a:effectLst/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结果</a:t>
            </a:r>
            <a:endParaRPr kumimoji="0" lang="zh-CN" altLang="en-US" sz="4000" i="0" u="none" strike="noStrike" kern="0" cap="none" spc="0" normalizeH="0" baseline="0" noProof="0" dirty="0">
              <a:ln>
                <a:noFill/>
              </a:ln>
              <a:solidFill>
                <a:srgbClr val="57495F"/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行为结果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76250" y="1249680"/>
            <a:ext cx="11258550" cy="522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  <a:p>
            <a:endParaRPr lang="zh-CN" altLang="en-US" sz="2400"/>
          </a:p>
          <a:p>
            <a:pPr indent="0" fontAlgn="auto">
              <a:lnSpc>
                <a:spcPct val="150000"/>
              </a:lnSpc>
            </a:pPr>
            <a:r>
              <a:rPr lang="zh-CN" altLang="en-US" sz="2400"/>
              <a:t>不同</a:t>
            </a:r>
            <a:r>
              <a:rPr lang="en-US" altLang="zh-CN" sz="2400"/>
              <a:t>WM load</a:t>
            </a:r>
            <a:r>
              <a:rPr lang="zh-CN" altLang="en-US" sz="2400"/>
              <a:t>条件下对再认材料的</a:t>
            </a:r>
            <a:r>
              <a:rPr lang="zh-CN" altLang="en-US" sz="2400">
                <a:highlight>
                  <a:srgbClr val="FFFF00"/>
                </a:highlight>
              </a:rPr>
              <a:t>反应时无显著差异</a:t>
            </a:r>
            <a:r>
              <a:rPr lang="zh-CN" altLang="en-US" sz="2400"/>
              <a:t>（ t(22) = –0.13, p = 0.902），判断</a:t>
            </a:r>
            <a:r>
              <a:rPr lang="zh-CN" altLang="en-US" sz="2400">
                <a:highlight>
                  <a:srgbClr val="FFFF00"/>
                </a:highlight>
              </a:rPr>
              <a:t>正确率差异显著</a:t>
            </a:r>
            <a:r>
              <a:rPr lang="zh-CN" altLang="en-US" sz="2400"/>
              <a:t>（ t(22) = 3.03, p = 0.006, Cohen’d =0.73, 95% CI = [1.01%, 5.39%]）</a:t>
            </a:r>
            <a:endParaRPr lang="zh-CN" altLang="en-US" sz="2400"/>
          </a:p>
          <a:p>
            <a:endParaRPr lang="zh-CN" altLang="en-US" sz="2400"/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ERP</a:t>
            </a:r>
            <a:r>
              <a:t>结果</a:t>
            </a:r>
            <a:r>
              <a:rPr lang="en-US" altLang="zh-CN"/>
              <a:t>-RewP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80135"/>
            <a:ext cx="8503920" cy="57778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503920" y="1699260"/>
            <a:ext cx="3597275" cy="43884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800"/>
              <a:t>1.</a:t>
            </a:r>
            <a:r>
              <a:rPr lang="zh-CN" altLang="en-US" sz="2800">
                <a:highlight>
                  <a:srgbClr val="FFFF00"/>
                </a:highlight>
              </a:rPr>
              <a:t>效价主效应显著</a:t>
            </a:r>
            <a:r>
              <a:rPr lang="zh-CN" altLang="en-US" sz="2400"/>
              <a:t>F(1, 22) =46.31, p&lt; 0.001, η</a:t>
            </a:r>
            <a:r>
              <a:rPr lang="zh-CN" altLang="en-US" sz="2400" baseline="30000"/>
              <a:t>2</a:t>
            </a:r>
            <a:r>
              <a:rPr lang="zh-CN" altLang="en-US" sz="2400" baseline="-25000"/>
              <a:t>p</a:t>
            </a:r>
            <a:r>
              <a:rPr lang="zh-CN" altLang="en-US" sz="2400"/>
              <a:t> = 0.68；</a:t>
            </a:r>
            <a:endParaRPr lang="zh-CN" altLang="en-US" sz="2400"/>
          </a:p>
          <a:p>
            <a:endParaRPr lang="en-US" altLang="zh-CN" sz="2800"/>
          </a:p>
          <a:p>
            <a:r>
              <a:rPr lang="en-US" altLang="zh-CN" sz="2800"/>
              <a:t>2.</a:t>
            </a:r>
            <a:r>
              <a:rPr lang="zh-CN" altLang="en-US" sz="2800">
                <a:highlight>
                  <a:srgbClr val="FFFF00"/>
                </a:highlight>
              </a:rPr>
              <a:t>其他主效应和交互效应均不显著</a:t>
            </a:r>
            <a:r>
              <a:rPr lang="zh-CN" altLang="en-US" sz="2800"/>
              <a:t>；</a:t>
            </a:r>
            <a:endParaRPr lang="zh-CN" altLang="en-US" sz="2800"/>
          </a:p>
          <a:p>
            <a:endParaRPr lang="en-US" altLang="zh-CN" sz="2800"/>
          </a:p>
          <a:p>
            <a:r>
              <a:rPr lang="en-US" altLang="zh-CN" sz="2800"/>
              <a:t>3.</a:t>
            </a:r>
            <a:r>
              <a:rPr lang="zh-CN" altLang="en-US" sz="2800"/>
              <a:t>地形图显示其主要分布于</a:t>
            </a:r>
            <a:r>
              <a:rPr lang="zh-CN" altLang="en-US" sz="2800">
                <a:highlight>
                  <a:srgbClr val="FFFF00"/>
                </a:highlight>
              </a:rPr>
              <a:t>头皮中线前部</a:t>
            </a:r>
            <a:endParaRPr lang="zh-CN" altLang="en-US" sz="2800">
              <a:highlight>
                <a:srgbClr val="FFFF00"/>
              </a:highlight>
            </a:endParaRPr>
          </a:p>
          <a:p>
            <a:endParaRPr lang="zh-CN" altLang="en-US" sz="2800">
              <a:highlight>
                <a:srgbClr val="FFFF00"/>
              </a:highligh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092" y="136725"/>
            <a:ext cx="10852237" cy="648000"/>
          </a:xfrm>
        </p:spPr>
        <p:txBody>
          <a:bodyPr/>
          <a:p>
            <a:r>
              <a:rPr lang="en-US" altLang="zh-CN"/>
              <a:t>P3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24840"/>
            <a:ext cx="6901815" cy="62331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01180" y="2205355"/>
            <a:ext cx="5121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1.</a:t>
            </a:r>
            <a:r>
              <a:rPr lang="zh-CN" altLang="en-US" sz="2400">
                <a:highlight>
                  <a:srgbClr val="FFFF00"/>
                </a:highlight>
              </a:rPr>
              <a:t>效价主效应显著</a:t>
            </a:r>
            <a:r>
              <a:rPr lang="zh-CN" altLang="en-US" sz="2400"/>
              <a:t>，</a:t>
            </a:r>
            <a:r>
              <a:rPr lang="zh-CN" altLang="en-US" sz="2000"/>
              <a:t>F(1, 22) =21.65, p &lt; 0.001, η</a:t>
            </a:r>
            <a:r>
              <a:rPr lang="zh-CN" altLang="en-US" sz="2000" baseline="30000"/>
              <a:t>2</a:t>
            </a:r>
            <a:r>
              <a:rPr lang="zh-CN" altLang="en-US" sz="2000" baseline="-25000"/>
              <a:t>p</a:t>
            </a:r>
            <a:r>
              <a:rPr lang="zh-CN" altLang="en-US" sz="2000"/>
              <a:t> = 0.50</a:t>
            </a:r>
            <a:r>
              <a:rPr lang="zh-CN" altLang="en-US" sz="2400"/>
              <a:t>；</a:t>
            </a:r>
            <a:endParaRPr lang="zh-CN" altLang="en-US" sz="2400"/>
          </a:p>
          <a:p>
            <a:endParaRPr lang="en-US" altLang="zh-CN" sz="2400"/>
          </a:p>
          <a:p>
            <a:r>
              <a:rPr lang="en-US" altLang="zh-CN" sz="2400"/>
              <a:t>2.</a:t>
            </a:r>
            <a:r>
              <a:rPr lang="zh-CN" altLang="en-US" sz="2400"/>
              <a:t>其他主效应或交互效应均不显著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5092" y="165300"/>
            <a:ext cx="10852237" cy="648000"/>
          </a:xfrm>
        </p:spPr>
        <p:txBody>
          <a:bodyPr/>
          <a:p>
            <a:r>
              <a:rPr lang="en-US" altLang="zh-CN"/>
              <a:t>LPP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6940"/>
            <a:ext cx="5204460" cy="59588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204460" y="2145665"/>
            <a:ext cx="6988175" cy="2594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/>
              <a:t>1.</a:t>
            </a:r>
            <a:r>
              <a:rPr lang="en-US" altLang="zh-CN" sz="2400">
                <a:highlight>
                  <a:srgbClr val="FFFF00"/>
                </a:highlight>
              </a:rPr>
              <a:t>WM loadX</a:t>
            </a:r>
            <a:r>
              <a:rPr lang="zh-CN" altLang="en-US" sz="2400">
                <a:highlight>
                  <a:srgbClr val="FFFF00"/>
                </a:highlight>
              </a:rPr>
              <a:t>效价效应边缘显著</a:t>
            </a:r>
            <a:r>
              <a:rPr lang="zh-CN" altLang="en-US" sz="2400"/>
              <a:t>， F(1, 22) = 2.58, p = 0.088, η</a:t>
            </a:r>
            <a:r>
              <a:rPr lang="zh-CN" altLang="en-US" sz="2000" baseline="30000"/>
              <a:t>2</a:t>
            </a:r>
            <a:r>
              <a:rPr lang="zh-CN" altLang="en-US" sz="2000" baseline="-25000"/>
              <a:t>p</a:t>
            </a:r>
            <a:r>
              <a:rPr lang="zh-CN" altLang="en-US" sz="2000"/>
              <a:t> = 0.11，</a:t>
            </a:r>
            <a:r>
              <a:rPr lang="zh-CN" altLang="en-US" sz="2400">
                <a:highlight>
                  <a:srgbClr val="FFFF00"/>
                </a:highlight>
              </a:rPr>
              <a:t>仅在高</a:t>
            </a:r>
            <a:r>
              <a:rPr lang="en-US" altLang="zh-CN" sz="2400">
                <a:highlight>
                  <a:srgbClr val="FFFF00"/>
                </a:highlight>
              </a:rPr>
              <a:t>WM load</a:t>
            </a:r>
            <a:r>
              <a:rPr lang="zh-CN" altLang="en-US" sz="2400">
                <a:highlight>
                  <a:srgbClr val="FFFF00"/>
                </a:highlight>
              </a:rPr>
              <a:t>条件下正、负效价间存在差异</a:t>
            </a:r>
            <a:r>
              <a:rPr lang="zh-CN" altLang="en-US" sz="2400"/>
              <a:t>，正反馈后</a:t>
            </a:r>
            <a:r>
              <a:rPr lang="en-US" altLang="zh-CN" sz="2400"/>
              <a:t>LPP(7.13 ± 0.86 μV)</a:t>
            </a:r>
            <a:r>
              <a:rPr lang="zh-CN" altLang="en-US" sz="2400"/>
              <a:t>大于负反馈(5.94 ± 0.73 μV)后</a:t>
            </a:r>
            <a:endParaRPr lang="zh-CN" altLang="en-US" sz="2400"/>
          </a:p>
          <a:p>
            <a:endParaRPr lang="en-US" altLang="zh-CN" sz="2400"/>
          </a:p>
          <a:p>
            <a:r>
              <a:rPr lang="en-US" altLang="zh-CN" sz="2400"/>
              <a:t>2.</a:t>
            </a:r>
            <a:r>
              <a:rPr lang="zh-CN" altLang="en-US" sz="2400"/>
              <a:t>其他主效应和交互效应均不显著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757" y="80845"/>
            <a:ext cx="10852237" cy="648000"/>
          </a:xfrm>
        </p:spPr>
        <p:txBody>
          <a:bodyPr/>
          <a:p>
            <a:r>
              <a:t>时频分析结果</a:t>
            </a:r>
            <a:r>
              <a:rPr lang="en-US" altLang="zh-CN"/>
              <a:t>-delta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28345"/>
            <a:ext cx="7270750" cy="61290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70750" y="2436495"/>
            <a:ext cx="4667250" cy="19843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1.</a:t>
            </a:r>
            <a:r>
              <a:rPr lang="zh-CN" altLang="en-US" sz="2400"/>
              <a:t>效价主效应显著</a:t>
            </a:r>
            <a:r>
              <a:rPr lang="zh-CN" altLang="en-US" sz="2000"/>
              <a:t>F(1, 22) = 14.97, p = 0.001, η</a:t>
            </a:r>
            <a:r>
              <a:rPr lang="zh-CN" altLang="en-US" sz="2000" baseline="30000"/>
              <a:t>2</a:t>
            </a:r>
            <a:r>
              <a:rPr lang="zh-CN" altLang="en-US" sz="2000" baseline="-25000"/>
              <a:t>p</a:t>
            </a:r>
            <a:r>
              <a:rPr lang="zh-CN" altLang="en-US" sz="2000"/>
              <a:t> = 0.39</a:t>
            </a:r>
            <a:endParaRPr lang="zh-CN" altLang="en-US" sz="2000"/>
          </a:p>
          <a:p>
            <a:endParaRPr lang="en-US" altLang="zh-CN" sz="2400"/>
          </a:p>
          <a:p>
            <a:r>
              <a:rPr lang="en-US" altLang="zh-CN" sz="2400"/>
              <a:t>2.</a:t>
            </a:r>
            <a:r>
              <a:rPr lang="zh-CN" altLang="en-US" sz="2400"/>
              <a:t>其他主效应和交互效应均不显著</a:t>
            </a:r>
            <a:endParaRPr lang="zh-CN" altLang="en-US" sz="2400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142365" y="906780"/>
            <a:ext cx="10161270" cy="519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7145"/>
            <a:ext cx="2372360" cy="486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2825" y="789305"/>
            <a:ext cx="10420985" cy="5418455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97110" y="2515235"/>
            <a:ext cx="2317115" cy="43649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57425" y="2684145"/>
            <a:ext cx="282765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8800">
                <a:solidFill>
                  <a:srgbClr val="57495F"/>
                </a:solidFill>
                <a:latin typeface="有澤行書" panose="03000509000000000000" charset="0"/>
                <a:ea typeface="有澤行書" panose="03000509000000000000" charset="0"/>
              </a:rPr>
              <a:t>目</a:t>
            </a:r>
            <a:r>
              <a:rPr lang="zh-CN" altLang="en-US" sz="6600">
                <a:solidFill>
                  <a:srgbClr val="57495F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录</a:t>
            </a:r>
            <a:endParaRPr lang="zh-CN" altLang="en-US" sz="6600">
              <a:solidFill>
                <a:srgbClr val="57495F"/>
              </a:solidFill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378710" y="3756025"/>
            <a:ext cx="146304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en-US" altLang="zh-CN" sz="1000">
                <a:solidFill>
                  <a:srgbClr val="57495F"/>
                </a:solidFill>
                <a:latin typeface="方正苏新诗柳楷简体" panose="02000000000000000000" charset="-122"/>
                <a:ea typeface="方正苏新诗柳楷简体" panose="02000000000000000000" charset="-122"/>
              </a:rPr>
              <a:t>CONTENTS</a:t>
            </a:r>
            <a:endParaRPr lang="en-US" altLang="zh-CN" sz="1000">
              <a:solidFill>
                <a:srgbClr val="57495F"/>
              </a:solidFill>
              <a:latin typeface="方正苏新诗柳楷简体" panose="02000000000000000000" charset="-122"/>
              <a:ea typeface="方正苏新诗柳楷简体" panose="02000000000000000000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506210" y="1851660"/>
            <a:ext cx="2481580" cy="523875"/>
          </a:xfrm>
          <a:prstGeom prst="rect">
            <a:avLst/>
          </a:prstGeom>
          <a:noFill/>
        </p:spPr>
        <p:txBody>
          <a:bodyPr anchor="ctr"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前言</a:t>
            </a:r>
            <a:endParaRPr kumimoji="0" lang="zh-CN" altLang="en-US" sz="3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506210" y="2820670"/>
            <a:ext cx="2481580" cy="501015"/>
          </a:xfrm>
          <a:prstGeom prst="rect">
            <a:avLst/>
          </a:prstGeom>
          <a:noFill/>
        </p:spPr>
        <p:txBody>
          <a:bodyPr anchor="ctr"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方法</a:t>
            </a:r>
            <a:endParaRPr kumimoji="0" lang="zh-CN" altLang="en-US" sz="3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506210" y="3736975"/>
            <a:ext cx="2481580" cy="523875"/>
          </a:xfrm>
          <a:prstGeom prst="rect">
            <a:avLst/>
          </a:prstGeom>
          <a:noFill/>
        </p:spPr>
        <p:txBody>
          <a:bodyPr anchor="ctr"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结果</a:t>
            </a:r>
            <a:endParaRPr kumimoji="0" lang="zh-CN" altLang="en-US" sz="3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506210" y="4670425"/>
            <a:ext cx="2481580" cy="501015"/>
          </a:xfrm>
          <a:prstGeom prst="rect">
            <a:avLst/>
          </a:prstGeom>
          <a:noFill/>
        </p:spPr>
        <p:txBody>
          <a:bodyPr anchor="ctr"/>
          <a:p>
            <a:pPr marL="0" marR="0" lvl="0" indent="0" algn="l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讨论</a:t>
            </a:r>
            <a:endParaRPr kumimoji="0" lang="zh-CN" altLang="en-US" sz="3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36895" y="1991360"/>
            <a:ext cx="701040" cy="52387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01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36895" y="2820670"/>
            <a:ext cx="701040" cy="52387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02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36895" y="3848735"/>
            <a:ext cx="701040" cy="52387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03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636895" y="4766945"/>
            <a:ext cx="701040" cy="52387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04</a:t>
            </a:r>
            <a:endParaRPr kumimoji="0" lang="en-US" altLang="zh-CN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667" y="277060"/>
            <a:ext cx="10852237" cy="648000"/>
          </a:xfrm>
        </p:spPr>
        <p:txBody>
          <a:bodyPr/>
          <a:p>
            <a:r>
              <a:t>时频分析结果</a:t>
            </a:r>
            <a:r>
              <a:rPr lang="en-US" altLang="zh-CN"/>
              <a:t>-theta</a:t>
            </a:r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98195"/>
            <a:ext cx="7485380" cy="60598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85380" y="798195"/>
            <a:ext cx="4706620" cy="32353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/>
              <a:t>1.</a:t>
            </a:r>
            <a:r>
              <a:rPr lang="en-US" altLang="zh-CN" sz="2400">
                <a:highlight>
                  <a:srgbClr val="FFFF00"/>
                </a:highlight>
              </a:rPr>
              <a:t>WM load</a:t>
            </a:r>
            <a:r>
              <a:rPr lang="zh-CN" altLang="en-US" sz="2400">
                <a:highlight>
                  <a:srgbClr val="FFFF00"/>
                </a:highlight>
              </a:rPr>
              <a:t>主效应显著</a:t>
            </a:r>
            <a:r>
              <a:rPr lang="zh-CN" altLang="en-US" sz="2000"/>
              <a:t>F(1, 22) = 3.45, p = 0.040, η</a:t>
            </a:r>
            <a:r>
              <a:rPr lang="zh-CN" altLang="en-US" sz="2000" baseline="30000"/>
              <a:t>2</a:t>
            </a:r>
            <a:r>
              <a:rPr lang="zh-CN" altLang="en-US" sz="2000" baseline="-25000"/>
              <a:t>p</a:t>
            </a:r>
            <a:r>
              <a:rPr lang="zh-CN" altLang="en-US" sz="2000"/>
              <a:t> = 0.14</a:t>
            </a:r>
            <a:r>
              <a:rPr lang="zh-CN" altLang="en-US" sz="2400"/>
              <a:t>，</a:t>
            </a:r>
            <a:r>
              <a:rPr lang="en-US" altLang="zh-CN" sz="2400"/>
              <a:t>theta</a:t>
            </a:r>
            <a:r>
              <a:rPr lang="zh-CN" altLang="en-US" sz="2400"/>
              <a:t>活动在高</a:t>
            </a:r>
            <a:r>
              <a:rPr lang="en-US" altLang="zh-CN" sz="2400"/>
              <a:t>WM load</a:t>
            </a:r>
            <a:r>
              <a:rPr lang="zh-CN" altLang="en-US" sz="2400"/>
              <a:t>条件比基线条件更小</a:t>
            </a:r>
            <a:endParaRPr lang="zh-CN" altLang="en-US" sz="2400"/>
          </a:p>
          <a:p>
            <a:pPr indent="0" fontAlgn="auto">
              <a:lnSpc>
                <a:spcPct val="150000"/>
              </a:lnSpc>
            </a:pPr>
            <a:endParaRPr lang="en-US" altLang="zh-CN" sz="2400"/>
          </a:p>
          <a:p>
            <a:pPr indent="0" fontAlgn="auto">
              <a:lnSpc>
                <a:spcPct val="150000"/>
              </a:lnSpc>
            </a:pPr>
            <a:r>
              <a:rPr lang="en-US" altLang="zh-CN" sz="2400"/>
              <a:t>2.</a:t>
            </a:r>
            <a:r>
              <a:rPr lang="zh-CN" altLang="en-US" sz="2400"/>
              <a:t>效价主效应显著 </a:t>
            </a:r>
            <a:r>
              <a:rPr lang="zh-CN" altLang="en-US" sz="2000"/>
              <a:t>F</a:t>
            </a:r>
            <a:r>
              <a:rPr lang="en-US" altLang="zh-CN" sz="2000"/>
              <a:t>(</a:t>
            </a:r>
            <a:r>
              <a:rPr lang="zh-CN" altLang="en-US" sz="2000"/>
              <a:t>1, 22</a:t>
            </a:r>
            <a:r>
              <a:rPr lang="en-US" altLang="zh-CN" sz="2000"/>
              <a:t>)</a:t>
            </a:r>
            <a:r>
              <a:rPr lang="zh-CN" altLang="en-US" sz="2000"/>
              <a:t> =17.88, p &lt; 0.001, η</a:t>
            </a:r>
            <a:r>
              <a:rPr lang="zh-CN" altLang="en-US" sz="2000" baseline="30000"/>
              <a:t>2</a:t>
            </a:r>
            <a:r>
              <a:rPr lang="zh-CN" altLang="en-US" sz="2000" baseline="-25000"/>
              <a:t>p</a:t>
            </a:r>
            <a:r>
              <a:rPr lang="zh-CN" altLang="en-US" sz="2000"/>
              <a:t> = 0.45</a:t>
            </a:r>
            <a:endParaRPr lang="zh-CN" altLang="en-US" sz="2000"/>
          </a:p>
          <a:p>
            <a:pPr indent="0" fontAlgn="auto">
              <a:lnSpc>
                <a:spcPct val="150000"/>
              </a:lnSpc>
            </a:pPr>
            <a:endParaRPr lang="en-US" altLang="zh-CN" sz="2400"/>
          </a:p>
          <a:p>
            <a:pPr indent="0" fontAlgn="auto">
              <a:lnSpc>
                <a:spcPct val="150000"/>
              </a:lnSpc>
            </a:pPr>
            <a:r>
              <a:rPr lang="en-US" altLang="zh-CN" sz="2400"/>
              <a:t>3.WM load</a:t>
            </a:r>
            <a:r>
              <a:rPr lang="zh-CN" altLang="en-US" sz="2400"/>
              <a:t>条件</a:t>
            </a:r>
            <a:r>
              <a:rPr lang="en-US" altLang="zh-CN" sz="2400"/>
              <a:t>X</a:t>
            </a:r>
            <a:r>
              <a:rPr lang="zh-CN" altLang="en-US" sz="2400"/>
              <a:t>效价交互作用显著 </a:t>
            </a:r>
            <a:r>
              <a:rPr lang="zh-CN" altLang="en-US" sz="2000"/>
              <a:t>F(1, 22) = 4.33, p = 0.019, η</a:t>
            </a:r>
            <a:r>
              <a:rPr lang="zh-CN" altLang="en-US" sz="2000" baseline="30000"/>
              <a:t>2</a:t>
            </a:r>
            <a:r>
              <a:rPr lang="zh-CN" altLang="en-US" sz="2000" baseline="-25000"/>
              <a:t>p</a:t>
            </a:r>
            <a:r>
              <a:rPr lang="zh-CN" altLang="en-US" sz="2000"/>
              <a:t>=0.16</a:t>
            </a:r>
            <a:endParaRPr lang="zh-CN" altLang="en-US" sz="2000"/>
          </a:p>
        </p:txBody>
      </p:sp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115695" y="906780"/>
            <a:ext cx="10202545" cy="519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7145"/>
            <a:ext cx="2372360" cy="486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2825" y="789305"/>
            <a:ext cx="10420985" cy="5418455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97110" y="2515235"/>
            <a:ext cx="2317115" cy="4364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862830" y="1492250"/>
            <a:ext cx="4023995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700" noProof="0" dirty="0">
                <a:ln>
                  <a:noFill/>
                </a:ln>
                <a:solidFill>
                  <a:srgbClr val="57495F">
                    <a:alpha val="12000"/>
                  </a:srgb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04</a:t>
            </a:r>
            <a:endParaRPr lang="en-US" altLang="zh-CN" sz="28700" noProof="0" dirty="0">
              <a:ln>
                <a:noFill/>
              </a:ln>
              <a:solidFill>
                <a:srgbClr val="57495F">
                  <a:alpha val="12000"/>
                </a:srgbClr>
              </a:solidFill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86100" y="2818130"/>
            <a:ext cx="6019165" cy="713740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57495F"/>
                </a:solidFill>
                <a:effectLst/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讨论</a:t>
            </a:r>
            <a:endParaRPr kumimoji="0" lang="zh-CN" altLang="en-US" sz="4000" i="0" u="none" strike="noStrike" kern="0" cap="none" spc="0" normalizeH="0" baseline="0" noProof="0" dirty="0">
              <a:ln>
                <a:noFill/>
              </a:ln>
              <a:solidFill>
                <a:srgbClr val="57495F"/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0680" y="248920"/>
            <a:ext cx="10852150" cy="633730"/>
          </a:xfrm>
        </p:spPr>
        <p:txBody>
          <a:bodyPr/>
          <a:p>
            <a:r>
              <a:rPr lang="zh-CN" altLang="en-US"/>
              <a:t>行为层面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87070" y="2023110"/>
            <a:ext cx="10711180" cy="24047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3200"/>
              <a:t>在工作记忆任务中，不同</a:t>
            </a:r>
            <a:r>
              <a:rPr lang="en-US" altLang="zh-CN" sz="3200"/>
              <a:t>WM load</a:t>
            </a:r>
            <a:r>
              <a:rPr lang="zh-CN" altLang="en-US" sz="3200"/>
              <a:t>条件下再认阶段的正确率差异显著，当需要记忆的小方块数量增加时正确率更低，</a:t>
            </a:r>
            <a:r>
              <a:rPr lang="zh-CN" altLang="en-US" sz="3200">
                <a:highlight>
                  <a:srgbClr val="FFFF00"/>
                </a:highlight>
              </a:rPr>
              <a:t>表明对</a:t>
            </a:r>
            <a:r>
              <a:rPr lang="en-US" altLang="zh-CN" sz="3200">
                <a:highlight>
                  <a:srgbClr val="FFFF00"/>
                </a:highlight>
              </a:rPr>
              <a:t>WM load</a:t>
            </a:r>
            <a:r>
              <a:rPr lang="zh-CN" altLang="en-US" sz="3200">
                <a:highlight>
                  <a:srgbClr val="FFFF00"/>
                </a:highlight>
              </a:rPr>
              <a:t>条件的操纵是有效的</a:t>
            </a:r>
            <a:endParaRPr lang="zh-CN" altLang="en-US" sz="3200">
              <a:highlight>
                <a:srgbClr val="FFFF00"/>
              </a:highligh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电生理层面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46735" y="1193800"/>
            <a:ext cx="10975340" cy="48507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/>
              <a:t>1.</a:t>
            </a:r>
            <a:r>
              <a:rPr lang="en-US" altLang="zh-CN" sz="2400">
                <a:highlight>
                  <a:srgbClr val="FFFF00"/>
                </a:highlight>
              </a:rPr>
              <a:t>RewP</a:t>
            </a:r>
            <a:r>
              <a:rPr lang="zh-CN" altLang="en-US" sz="2400"/>
              <a:t>出现效价效应，没有发现</a:t>
            </a:r>
            <a:r>
              <a:rPr lang="en-US" altLang="zh-CN" sz="2400"/>
              <a:t>WM load</a:t>
            </a:r>
            <a:r>
              <a:rPr lang="zh-CN" altLang="en-US" sz="2400"/>
              <a:t>对其的影响，</a:t>
            </a:r>
            <a:r>
              <a:rPr lang="zh-CN" altLang="en-US" sz="2400">
                <a:solidFill>
                  <a:srgbClr val="FF0000"/>
                </a:solidFill>
              </a:rPr>
              <a:t>符合目前主流研究结果</a:t>
            </a:r>
            <a:r>
              <a:rPr lang="zh-CN" altLang="en-US" sz="2400"/>
              <a:t>，也符合</a:t>
            </a:r>
            <a:r>
              <a:rPr lang="en-US" altLang="zh-CN" sz="2400"/>
              <a:t>HRL-ACC</a:t>
            </a:r>
            <a:r>
              <a:rPr lang="zh-CN" altLang="en-US" sz="2400"/>
              <a:t>理论，即</a:t>
            </a:r>
            <a:r>
              <a:rPr lang="en-US" altLang="zh-CN" sz="2400"/>
              <a:t>RewP</a:t>
            </a:r>
            <a:r>
              <a:rPr lang="zh-CN" altLang="en-US" sz="2400"/>
              <a:t>是中脑多巴胺系统对效价评估的信号，本实验结果说明</a:t>
            </a:r>
            <a:r>
              <a:rPr lang="en-US" altLang="zh-CN" sz="2400"/>
              <a:t>WM load</a:t>
            </a:r>
            <a:r>
              <a:rPr lang="zh-CN" altLang="en-US" sz="2400"/>
              <a:t>对作用于</a:t>
            </a:r>
            <a:r>
              <a:rPr lang="en-US" altLang="zh-CN" sz="2400"/>
              <a:t>ACC</a:t>
            </a:r>
            <a:r>
              <a:rPr lang="zh-CN" altLang="en-US" sz="2400"/>
              <a:t>的效价评估过程没有影响</a:t>
            </a:r>
            <a:endParaRPr lang="en-US" altLang="zh-CN" sz="2400"/>
          </a:p>
          <a:p>
            <a:pPr indent="0" fontAlgn="auto">
              <a:lnSpc>
                <a:spcPct val="150000"/>
              </a:lnSpc>
            </a:pPr>
            <a:r>
              <a:rPr lang="en-US" altLang="zh-CN" sz="2400"/>
              <a:t>2</a:t>
            </a:r>
            <a:r>
              <a:rPr lang="en-US" altLang="zh-CN" sz="2400">
                <a:highlight>
                  <a:srgbClr val="FFFF00"/>
                </a:highlight>
              </a:rPr>
              <a:t>.P3</a:t>
            </a:r>
            <a:r>
              <a:rPr lang="zh-CN" altLang="en-US" sz="2400"/>
              <a:t>只出现效价效应，未观察到</a:t>
            </a:r>
            <a:r>
              <a:rPr lang="en-US" altLang="zh-CN" sz="2400"/>
              <a:t>WM load</a:t>
            </a:r>
            <a:r>
              <a:rPr lang="zh-CN" altLang="en-US" sz="2400"/>
              <a:t>的影响，</a:t>
            </a:r>
            <a:r>
              <a:rPr lang="zh-CN" altLang="en-US" sz="2400">
                <a:solidFill>
                  <a:srgbClr val="FF0000"/>
                </a:solidFill>
              </a:rPr>
              <a:t>与以往研究中</a:t>
            </a:r>
            <a:r>
              <a:rPr lang="en-US" altLang="zh-CN" sz="2400">
                <a:solidFill>
                  <a:srgbClr val="FF0000"/>
                </a:solidFill>
              </a:rPr>
              <a:t>P3</a:t>
            </a:r>
            <a:r>
              <a:rPr lang="zh-CN" altLang="en-US" sz="2400">
                <a:solidFill>
                  <a:srgbClr val="FF0000"/>
                </a:solidFill>
              </a:rPr>
              <a:t>代表认知资源分配的结论不符</a:t>
            </a:r>
            <a:r>
              <a:rPr lang="zh-CN" altLang="en-US" sz="2400"/>
              <a:t>，本研究认为是由于该研究使用的简单赌博任务没有学习意义造成的</a:t>
            </a:r>
            <a:endParaRPr lang="zh-CN" altLang="en-US" sz="2400"/>
          </a:p>
          <a:p>
            <a:pPr indent="0" fontAlgn="auto">
              <a:lnSpc>
                <a:spcPct val="150000"/>
              </a:lnSpc>
            </a:pPr>
            <a:r>
              <a:rPr lang="en-US" altLang="zh-CN" sz="2400"/>
              <a:t>3.</a:t>
            </a:r>
            <a:r>
              <a:rPr lang="en-US" altLang="zh-CN" sz="2400">
                <a:highlight>
                  <a:srgbClr val="FFFF00"/>
                </a:highlight>
              </a:rPr>
              <a:t>LPP</a:t>
            </a:r>
            <a:r>
              <a:rPr lang="zh-CN" altLang="en-US" sz="2400"/>
              <a:t>结果发现效价效应与</a:t>
            </a:r>
            <a:r>
              <a:rPr lang="en-US" altLang="zh-CN" sz="2400"/>
              <a:t>WM load</a:t>
            </a:r>
            <a:r>
              <a:rPr lang="zh-CN" altLang="en-US" sz="2400"/>
              <a:t>的交互作用边缘显著，是由于</a:t>
            </a:r>
            <a:r>
              <a:rPr lang="en-US" altLang="zh-CN" sz="2400"/>
              <a:t>LPP</a:t>
            </a:r>
            <a:r>
              <a:rPr lang="zh-CN" altLang="en-US" sz="2400"/>
              <a:t>反馈了反馈加工晚期动机情感过程，已有研究表明认知努力会增加奖赏的价值，因此</a:t>
            </a:r>
            <a:r>
              <a:rPr lang="en-US" altLang="zh-CN" sz="2400"/>
              <a:t>LPP</a:t>
            </a:r>
            <a:r>
              <a:rPr lang="zh-CN" altLang="en-US" sz="2400"/>
              <a:t>只在高</a:t>
            </a:r>
            <a:r>
              <a:rPr lang="en-US" altLang="zh-CN" sz="2400"/>
              <a:t>WM load</a:t>
            </a:r>
            <a:r>
              <a:rPr lang="zh-CN" altLang="en-US" sz="2400"/>
              <a:t>条件下观察到其差异。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448310" y="6157595"/>
            <a:ext cx="843280" cy="5626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hlinkClick r:id="rId1" action="ppaction://hlinksldjump"/>
              </a:rPr>
              <a:t>成分</a:t>
            </a:r>
            <a:endParaRPr lang="zh-CN" altLang="en-US" sz="2000"/>
          </a:p>
        </p:txBody>
      </p:sp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4942" y="333575"/>
            <a:ext cx="10852237" cy="648000"/>
          </a:xfrm>
        </p:spPr>
        <p:txBody>
          <a:bodyPr/>
          <a:p>
            <a:r>
              <a:rPr lang="zh-CN" altLang="en-US"/>
              <a:t>时频分析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12750" y="1052830"/>
            <a:ext cx="11357610" cy="5273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1.</a:t>
            </a:r>
            <a:r>
              <a:rPr lang="en-US" altLang="zh-CN" sz="2400">
                <a:highlight>
                  <a:srgbClr val="FFFF00"/>
                </a:highlight>
              </a:rPr>
              <a:t>delta</a:t>
            </a:r>
            <a:r>
              <a:rPr lang="zh-CN" altLang="en-US" sz="2400"/>
              <a:t>是个体加工</a:t>
            </a:r>
            <a:r>
              <a:rPr lang="zh-CN" altLang="en-US" sz="2400">
                <a:highlight>
                  <a:srgbClr val="FFFF00"/>
                </a:highlight>
              </a:rPr>
              <a:t>正反馈</a:t>
            </a:r>
            <a:r>
              <a:rPr lang="zh-CN" altLang="en-US" sz="2400"/>
              <a:t>的脑电指标</a:t>
            </a:r>
            <a:endParaRPr lang="zh-CN" altLang="en-US" sz="2400"/>
          </a:p>
          <a:p>
            <a:endParaRPr lang="zh-CN" altLang="en-US" sz="2400"/>
          </a:p>
          <a:p>
            <a:pPr indent="0" fontAlgn="auto">
              <a:lnSpc>
                <a:spcPct val="150000"/>
              </a:lnSpc>
            </a:pPr>
            <a:r>
              <a:rPr lang="en-US" altLang="zh-CN" sz="2400"/>
              <a:t>2.theta</a:t>
            </a:r>
            <a:r>
              <a:rPr lang="zh-CN" altLang="en-US" sz="2400"/>
              <a:t>对负反馈敏感、</a:t>
            </a:r>
            <a:r>
              <a:rPr lang="en-US" altLang="zh-CN" sz="2400"/>
              <a:t>WM load</a:t>
            </a:r>
            <a:r>
              <a:rPr lang="zh-CN" altLang="en-US" sz="2400"/>
              <a:t>与效价的交互作用</a:t>
            </a:r>
            <a:r>
              <a:rPr lang="en-US" altLang="zh-CN" sz="2400"/>
              <a:t>    </a:t>
            </a:r>
            <a:r>
              <a:rPr lang="zh-CN" altLang="en-US" sz="2400"/>
              <a:t>支持</a:t>
            </a:r>
            <a:r>
              <a:rPr lang="en-US" altLang="zh-CN" sz="2400">
                <a:hlinkClick r:id="rId1" action="ppaction://hlinksldjump"/>
              </a:rPr>
              <a:t>Foti</a:t>
            </a:r>
            <a:r>
              <a:rPr lang="zh-CN" altLang="en-US" sz="2400">
                <a:hlinkClick r:id="rId1" action="ppaction://hlinksldjump"/>
              </a:rPr>
              <a:t>？</a:t>
            </a:r>
            <a:r>
              <a:rPr lang="en-US" altLang="zh-CN" sz="2400"/>
              <a:t>   </a:t>
            </a:r>
            <a:r>
              <a:rPr lang="zh-CN" altLang="en-US" sz="2400"/>
              <a:t>随着</a:t>
            </a:r>
            <a:r>
              <a:rPr lang="en-US" altLang="zh-CN" sz="2400"/>
              <a:t>WM load</a:t>
            </a:r>
            <a:r>
              <a:rPr lang="zh-CN" altLang="en-US" sz="2400"/>
              <a:t>增加负反馈加工遭到损害？</a:t>
            </a:r>
            <a:r>
              <a:rPr lang="en-US" altLang="zh-CN" sz="2400"/>
              <a:t>    RewP</a:t>
            </a:r>
            <a:r>
              <a:rPr lang="zh-CN" altLang="en-US" sz="2400"/>
              <a:t>为什么没受到影响？</a:t>
            </a:r>
            <a:r>
              <a:rPr lang="en-US" altLang="zh-CN" sz="2400"/>
              <a:t>    </a:t>
            </a:r>
            <a:r>
              <a:rPr lang="zh-CN" altLang="en-US" sz="2400"/>
              <a:t>本研究认为负反馈诱发的认知活动不是负反馈本身，而是预期违背加工</a:t>
            </a:r>
            <a:r>
              <a:rPr lang="en-US" altLang="zh-CN" sz="2400"/>
              <a:t>     theta</a:t>
            </a:r>
            <a:r>
              <a:rPr lang="zh-CN" altLang="en-US" sz="2400"/>
              <a:t>震荡反映的正是预期违背后大脑实施的注意分配和认知控制功能</a:t>
            </a:r>
            <a:r>
              <a:rPr lang="en-US" altLang="zh-CN" sz="2400"/>
              <a:t>    </a:t>
            </a:r>
            <a:r>
              <a:rPr lang="zh-CN" altLang="en-US" sz="2400">
                <a:sym typeface="+mn-ea"/>
              </a:rPr>
              <a:t>支持</a:t>
            </a:r>
            <a:r>
              <a:rPr lang="en-US" altLang="zh-CN" sz="2400">
                <a:sym typeface="+mn-ea"/>
              </a:rPr>
              <a:t>HRL-ACC</a:t>
            </a:r>
            <a:r>
              <a:rPr lang="zh-CN" altLang="en-US" sz="2400">
                <a:sym typeface="+mn-ea"/>
              </a:rPr>
              <a:t>理论</a:t>
            </a:r>
            <a:endParaRPr lang="zh-CN" altLang="en-US" sz="2400"/>
          </a:p>
          <a:p>
            <a:pPr indent="0" fontAlgn="auto">
              <a:lnSpc>
                <a:spcPct val="150000"/>
              </a:lnSpc>
            </a:pPr>
            <a:endParaRPr lang="zh-CN" altLang="en-US" sz="2400"/>
          </a:p>
          <a:p>
            <a:pPr indent="0" fontAlgn="auto">
              <a:lnSpc>
                <a:spcPct val="150000"/>
              </a:lnSpc>
            </a:pPr>
            <a:r>
              <a:rPr lang="en-US" altLang="zh-CN" sz="2400"/>
              <a:t>     </a:t>
            </a:r>
            <a:endParaRPr lang="zh-CN" altLang="en-US" sz="2400"/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7219950" y="2184400"/>
            <a:ext cx="309245" cy="146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8962390" y="2170430"/>
            <a:ext cx="267335" cy="139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V="1">
            <a:off x="3566160" y="2739390"/>
            <a:ext cx="210820" cy="139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7444740" y="2753360"/>
            <a:ext cx="2946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6278245" y="3259455"/>
            <a:ext cx="26733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4803140" y="3794125"/>
            <a:ext cx="238760" cy="139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结论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45160" y="1938020"/>
            <a:ext cx="10766425" cy="35166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2400"/>
              <a:t>本研究验证和丰富了</a:t>
            </a:r>
            <a:r>
              <a:rPr lang="en-US" altLang="zh-CN" sz="2400"/>
              <a:t>HRL-ACC</a:t>
            </a:r>
            <a:r>
              <a:rPr lang="zh-CN" altLang="en-US" sz="2400"/>
              <a:t>理论，</a:t>
            </a:r>
            <a:r>
              <a:rPr lang="zh-CN" altLang="en-US" sz="2400">
                <a:highlight>
                  <a:srgbClr val="FFFF00"/>
                </a:highlight>
              </a:rPr>
              <a:t>支持</a:t>
            </a:r>
            <a:r>
              <a:rPr lang="en-US" altLang="zh-CN" sz="2400">
                <a:highlight>
                  <a:srgbClr val="FFFF00"/>
                </a:highlight>
              </a:rPr>
              <a:t>RewP</a:t>
            </a:r>
            <a:r>
              <a:rPr lang="zh-CN" altLang="en-US" sz="2400">
                <a:highlight>
                  <a:srgbClr val="FFFF00"/>
                </a:highlight>
              </a:rPr>
              <a:t>反映了反馈效价加工过程，</a:t>
            </a:r>
            <a:r>
              <a:rPr lang="en-US" altLang="zh-CN" sz="2400">
                <a:highlight>
                  <a:srgbClr val="FFFF00"/>
                </a:highlight>
              </a:rPr>
              <a:t>theta</a:t>
            </a:r>
            <a:r>
              <a:rPr lang="zh-CN" altLang="en-US" sz="2400">
                <a:highlight>
                  <a:srgbClr val="FFFF00"/>
                </a:highlight>
              </a:rPr>
              <a:t>震荡体现了认知控制功能的观点</a:t>
            </a:r>
            <a:r>
              <a:rPr lang="zh-CN" altLang="en-US" sz="2400"/>
              <a:t>；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发现</a:t>
            </a:r>
            <a:r>
              <a:rPr lang="en-US" altLang="zh-CN" sz="2400">
                <a:highlight>
                  <a:srgbClr val="FFFF00"/>
                </a:highlight>
              </a:rPr>
              <a:t>WM load</a:t>
            </a:r>
            <a:r>
              <a:rPr lang="zh-CN" altLang="en-US" sz="2400">
                <a:highlight>
                  <a:srgbClr val="FFFF00"/>
                </a:highlight>
              </a:rPr>
              <a:t>的变化选择性影响</a:t>
            </a:r>
            <a:r>
              <a:rPr lang="en-US" altLang="zh-CN" sz="2400">
                <a:highlight>
                  <a:srgbClr val="FFFF00"/>
                </a:highlight>
              </a:rPr>
              <a:t>theta</a:t>
            </a:r>
            <a:r>
              <a:rPr lang="zh-CN" altLang="en-US" sz="2400">
                <a:highlight>
                  <a:srgbClr val="FFFF00"/>
                </a:highlight>
              </a:rPr>
              <a:t>。</a:t>
            </a:r>
            <a:endParaRPr lang="zh-CN" altLang="en-US" sz="2400">
              <a:highlight>
                <a:srgbClr val="FFFF00"/>
              </a:highlight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29400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724400" y="879475"/>
            <a:ext cx="2481580" cy="36639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6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不足</a:t>
            </a:r>
            <a:endParaRPr kumimoji="0" lang="zh-CN" altLang="en-US" sz="36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225" y="2174240"/>
            <a:ext cx="2656840" cy="4678680"/>
          </a:xfrm>
          <a:prstGeom prst="rect">
            <a:avLst/>
          </a:prstGeom>
        </p:spPr>
      </p:pic>
      <p:pic>
        <p:nvPicPr>
          <p:cNvPr id="4" name="图片 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9845" y="2602230"/>
            <a:ext cx="2413635" cy="425069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924685" y="1995170"/>
            <a:ext cx="8058150" cy="2473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1.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本研究采用的简单赌博任务没有学习意义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2.</a:t>
            </a:r>
            <a:r>
              <a:rPr lang="zh-CN" altLang="en-US"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本研究中基线条件的设置有不足之处</a:t>
            </a:r>
            <a:endParaRPr lang="zh-CN" altLang="en-US" sz="32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4093845" y="5230495"/>
            <a:ext cx="480695" cy="1167130"/>
            <a:chOff x="3523" y="1453"/>
            <a:chExt cx="630" cy="1412"/>
          </a:xfrm>
          <a:solidFill>
            <a:srgbClr val="B6A9BD"/>
          </a:solidFill>
        </p:grpSpPr>
        <p:sp>
          <p:nvSpPr>
            <p:cNvPr id="10" name="Freeform 5"/>
            <p:cNvSpPr/>
            <p:nvPr/>
          </p:nvSpPr>
          <p:spPr bwMode="auto">
            <a:xfrm>
              <a:off x="3523" y="1749"/>
              <a:ext cx="630" cy="1116"/>
            </a:xfrm>
            <a:custGeom>
              <a:avLst/>
              <a:gdLst>
                <a:gd name="T0" fmla="*/ 264 w 264"/>
                <a:gd name="T1" fmla="*/ 90 h 470"/>
                <a:gd name="T2" fmla="*/ 174 w 264"/>
                <a:gd name="T3" fmla="*/ 0 h 470"/>
                <a:gd name="T4" fmla="*/ 91 w 264"/>
                <a:gd name="T5" fmla="*/ 0 h 470"/>
                <a:gd name="T6" fmla="*/ 0 w 264"/>
                <a:gd name="T7" fmla="*/ 90 h 470"/>
                <a:gd name="T8" fmla="*/ 0 w 264"/>
                <a:gd name="T9" fmla="*/ 91 h 470"/>
                <a:gd name="T10" fmla="*/ 0 w 264"/>
                <a:gd name="T11" fmla="*/ 216 h 470"/>
                <a:gd name="T12" fmla="*/ 23 w 264"/>
                <a:gd name="T13" fmla="*/ 238 h 470"/>
                <a:gd name="T14" fmla="*/ 45 w 264"/>
                <a:gd name="T15" fmla="*/ 216 h 470"/>
                <a:gd name="T16" fmla="*/ 45 w 264"/>
                <a:gd name="T17" fmla="*/ 190 h 470"/>
                <a:gd name="T18" fmla="*/ 45 w 264"/>
                <a:gd name="T19" fmla="*/ 169 h 470"/>
                <a:gd name="T20" fmla="*/ 45 w 264"/>
                <a:gd name="T21" fmla="*/ 100 h 470"/>
                <a:gd name="T22" fmla="*/ 53 w 264"/>
                <a:gd name="T23" fmla="*/ 91 h 470"/>
                <a:gd name="T24" fmla="*/ 62 w 264"/>
                <a:gd name="T25" fmla="*/ 100 h 470"/>
                <a:gd name="T26" fmla="*/ 62 w 264"/>
                <a:gd name="T27" fmla="*/ 177 h 470"/>
                <a:gd name="T28" fmla="*/ 62 w 264"/>
                <a:gd name="T29" fmla="*/ 190 h 470"/>
                <a:gd name="T30" fmla="*/ 62 w 264"/>
                <a:gd name="T31" fmla="*/ 236 h 470"/>
                <a:gd name="T32" fmla="*/ 62 w 264"/>
                <a:gd name="T33" fmla="*/ 253 h 470"/>
                <a:gd name="T34" fmla="*/ 62 w 264"/>
                <a:gd name="T35" fmla="*/ 442 h 470"/>
                <a:gd name="T36" fmla="*/ 90 w 264"/>
                <a:gd name="T37" fmla="*/ 470 h 470"/>
                <a:gd name="T38" fmla="*/ 118 w 264"/>
                <a:gd name="T39" fmla="*/ 442 h 470"/>
                <a:gd name="T40" fmla="*/ 118 w 264"/>
                <a:gd name="T41" fmla="*/ 253 h 470"/>
                <a:gd name="T42" fmla="*/ 147 w 264"/>
                <a:gd name="T43" fmla="*/ 253 h 470"/>
                <a:gd name="T44" fmla="*/ 147 w 264"/>
                <a:gd name="T45" fmla="*/ 442 h 470"/>
                <a:gd name="T46" fmla="*/ 175 w 264"/>
                <a:gd name="T47" fmla="*/ 470 h 470"/>
                <a:gd name="T48" fmla="*/ 203 w 264"/>
                <a:gd name="T49" fmla="*/ 442 h 470"/>
                <a:gd name="T50" fmla="*/ 203 w 264"/>
                <a:gd name="T51" fmla="*/ 253 h 470"/>
                <a:gd name="T52" fmla="*/ 203 w 264"/>
                <a:gd name="T53" fmla="*/ 236 h 470"/>
                <a:gd name="T54" fmla="*/ 203 w 264"/>
                <a:gd name="T55" fmla="*/ 190 h 470"/>
                <a:gd name="T56" fmla="*/ 203 w 264"/>
                <a:gd name="T57" fmla="*/ 177 h 470"/>
                <a:gd name="T58" fmla="*/ 203 w 264"/>
                <a:gd name="T59" fmla="*/ 100 h 470"/>
                <a:gd name="T60" fmla="*/ 211 w 264"/>
                <a:gd name="T61" fmla="*/ 91 h 470"/>
                <a:gd name="T62" fmla="*/ 220 w 264"/>
                <a:gd name="T63" fmla="*/ 100 h 470"/>
                <a:gd name="T64" fmla="*/ 220 w 264"/>
                <a:gd name="T65" fmla="*/ 169 h 470"/>
                <a:gd name="T66" fmla="*/ 220 w 264"/>
                <a:gd name="T67" fmla="*/ 190 h 470"/>
                <a:gd name="T68" fmla="*/ 220 w 264"/>
                <a:gd name="T69" fmla="*/ 216 h 470"/>
                <a:gd name="T70" fmla="*/ 242 w 264"/>
                <a:gd name="T71" fmla="*/ 238 h 470"/>
                <a:gd name="T72" fmla="*/ 264 w 264"/>
                <a:gd name="T73" fmla="*/ 216 h 470"/>
                <a:gd name="T74" fmla="*/ 264 w 264"/>
                <a:gd name="T75" fmla="*/ 91 h 470"/>
                <a:gd name="T76" fmla="*/ 264 w 264"/>
                <a:gd name="T77" fmla="*/ 9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470">
                  <a:moveTo>
                    <a:pt x="264" y="90"/>
                  </a:moveTo>
                  <a:cubicBezTo>
                    <a:pt x="264" y="40"/>
                    <a:pt x="223" y="0"/>
                    <a:pt x="17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1" y="4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8"/>
                    <a:pt x="10" y="238"/>
                    <a:pt x="23" y="238"/>
                  </a:cubicBezTo>
                  <a:cubicBezTo>
                    <a:pt x="35" y="238"/>
                    <a:pt x="45" y="228"/>
                    <a:pt x="45" y="216"/>
                  </a:cubicBezTo>
                  <a:cubicBezTo>
                    <a:pt x="45" y="190"/>
                    <a:pt x="45" y="190"/>
                    <a:pt x="45" y="190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95"/>
                    <a:pt x="49" y="91"/>
                    <a:pt x="53" y="91"/>
                  </a:cubicBezTo>
                  <a:cubicBezTo>
                    <a:pt x="58" y="91"/>
                    <a:pt x="62" y="95"/>
                    <a:pt x="62" y="100"/>
                  </a:cubicBezTo>
                  <a:cubicBezTo>
                    <a:pt x="62" y="177"/>
                    <a:pt x="62" y="177"/>
                    <a:pt x="62" y="177"/>
                  </a:cubicBezTo>
                  <a:cubicBezTo>
                    <a:pt x="62" y="190"/>
                    <a:pt x="62" y="190"/>
                    <a:pt x="62" y="190"/>
                  </a:cubicBezTo>
                  <a:cubicBezTo>
                    <a:pt x="62" y="236"/>
                    <a:pt x="62" y="236"/>
                    <a:pt x="62" y="236"/>
                  </a:cubicBezTo>
                  <a:cubicBezTo>
                    <a:pt x="62" y="253"/>
                    <a:pt x="62" y="253"/>
                    <a:pt x="62" y="253"/>
                  </a:cubicBezTo>
                  <a:cubicBezTo>
                    <a:pt x="62" y="442"/>
                    <a:pt x="62" y="442"/>
                    <a:pt x="62" y="442"/>
                  </a:cubicBezTo>
                  <a:cubicBezTo>
                    <a:pt x="62" y="458"/>
                    <a:pt x="74" y="470"/>
                    <a:pt x="90" y="470"/>
                  </a:cubicBezTo>
                  <a:cubicBezTo>
                    <a:pt x="105" y="470"/>
                    <a:pt x="118" y="458"/>
                    <a:pt x="118" y="442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47" y="253"/>
                    <a:pt x="147" y="253"/>
                    <a:pt x="147" y="253"/>
                  </a:cubicBezTo>
                  <a:cubicBezTo>
                    <a:pt x="147" y="442"/>
                    <a:pt x="147" y="442"/>
                    <a:pt x="147" y="442"/>
                  </a:cubicBezTo>
                  <a:cubicBezTo>
                    <a:pt x="147" y="458"/>
                    <a:pt x="159" y="470"/>
                    <a:pt x="175" y="470"/>
                  </a:cubicBezTo>
                  <a:cubicBezTo>
                    <a:pt x="190" y="470"/>
                    <a:pt x="203" y="458"/>
                    <a:pt x="203" y="442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203" y="190"/>
                    <a:pt x="203" y="190"/>
                    <a:pt x="203" y="190"/>
                  </a:cubicBezTo>
                  <a:cubicBezTo>
                    <a:pt x="203" y="177"/>
                    <a:pt x="203" y="177"/>
                    <a:pt x="203" y="177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3" y="95"/>
                    <a:pt x="207" y="91"/>
                    <a:pt x="211" y="91"/>
                  </a:cubicBezTo>
                  <a:cubicBezTo>
                    <a:pt x="216" y="91"/>
                    <a:pt x="220" y="95"/>
                    <a:pt x="220" y="100"/>
                  </a:cubicBezTo>
                  <a:cubicBezTo>
                    <a:pt x="220" y="169"/>
                    <a:pt x="220" y="169"/>
                    <a:pt x="220" y="169"/>
                  </a:cubicBezTo>
                  <a:cubicBezTo>
                    <a:pt x="220" y="190"/>
                    <a:pt x="220" y="190"/>
                    <a:pt x="220" y="190"/>
                  </a:cubicBezTo>
                  <a:cubicBezTo>
                    <a:pt x="220" y="216"/>
                    <a:pt x="220" y="216"/>
                    <a:pt x="220" y="216"/>
                  </a:cubicBezTo>
                  <a:cubicBezTo>
                    <a:pt x="220" y="228"/>
                    <a:pt x="230" y="238"/>
                    <a:pt x="242" y="238"/>
                  </a:cubicBezTo>
                  <a:cubicBezTo>
                    <a:pt x="254" y="238"/>
                    <a:pt x="264" y="228"/>
                    <a:pt x="264" y="216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0"/>
                    <a:pt x="264" y="90"/>
                    <a:pt x="264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3711" y="1453"/>
              <a:ext cx="253" cy="2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4617720" y="4773295"/>
            <a:ext cx="657225" cy="1595755"/>
            <a:chOff x="3523" y="1453"/>
            <a:chExt cx="630" cy="1412"/>
          </a:xfrm>
          <a:solidFill>
            <a:srgbClr val="B6A9BD"/>
          </a:solidFill>
        </p:grpSpPr>
        <p:sp>
          <p:nvSpPr>
            <p:cNvPr id="13" name="Freeform 5"/>
            <p:cNvSpPr/>
            <p:nvPr/>
          </p:nvSpPr>
          <p:spPr bwMode="auto">
            <a:xfrm>
              <a:off x="3523" y="1749"/>
              <a:ext cx="630" cy="1116"/>
            </a:xfrm>
            <a:custGeom>
              <a:avLst/>
              <a:gdLst>
                <a:gd name="T0" fmla="*/ 264 w 264"/>
                <a:gd name="T1" fmla="*/ 90 h 470"/>
                <a:gd name="T2" fmla="*/ 174 w 264"/>
                <a:gd name="T3" fmla="*/ 0 h 470"/>
                <a:gd name="T4" fmla="*/ 91 w 264"/>
                <a:gd name="T5" fmla="*/ 0 h 470"/>
                <a:gd name="T6" fmla="*/ 0 w 264"/>
                <a:gd name="T7" fmla="*/ 90 h 470"/>
                <a:gd name="T8" fmla="*/ 0 w 264"/>
                <a:gd name="T9" fmla="*/ 91 h 470"/>
                <a:gd name="T10" fmla="*/ 0 w 264"/>
                <a:gd name="T11" fmla="*/ 216 h 470"/>
                <a:gd name="T12" fmla="*/ 23 w 264"/>
                <a:gd name="T13" fmla="*/ 238 h 470"/>
                <a:gd name="T14" fmla="*/ 45 w 264"/>
                <a:gd name="T15" fmla="*/ 216 h 470"/>
                <a:gd name="T16" fmla="*/ 45 w 264"/>
                <a:gd name="T17" fmla="*/ 190 h 470"/>
                <a:gd name="T18" fmla="*/ 45 w 264"/>
                <a:gd name="T19" fmla="*/ 169 h 470"/>
                <a:gd name="T20" fmla="*/ 45 w 264"/>
                <a:gd name="T21" fmla="*/ 100 h 470"/>
                <a:gd name="T22" fmla="*/ 53 w 264"/>
                <a:gd name="T23" fmla="*/ 91 h 470"/>
                <a:gd name="T24" fmla="*/ 62 w 264"/>
                <a:gd name="T25" fmla="*/ 100 h 470"/>
                <a:gd name="T26" fmla="*/ 62 w 264"/>
                <a:gd name="T27" fmla="*/ 177 h 470"/>
                <a:gd name="T28" fmla="*/ 62 w 264"/>
                <a:gd name="T29" fmla="*/ 190 h 470"/>
                <a:gd name="T30" fmla="*/ 62 w 264"/>
                <a:gd name="T31" fmla="*/ 236 h 470"/>
                <a:gd name="T32" fmla="*/ 62 w 264"/>
                <a:gd name="T33" fmla="*/ 253 h 470"/>
                <a:gd name="T34" fmla="*/ 62 w 264"/>
                <a:gd name="T35" fmla="*/ 442 h 470"/>
                <a:gd name="T36" fmla="*/ 90 w 264"/>
                <a:gd name="T37" fmla="*/ 470 h 470"/>
                <a:gd name="T38" fmla="*/ 118 w 264"/>
                <a:gd name="T39" fmla="*/ 442 h 470"/>
                <a:gd name="T40" fmla="*/ 118 w 264"/>
                <a:gd name="T41" fmla="*/ 253 h 470"/>
                <a:gd name="T42" fmla="*/ 147 w 264"/>
                <a:gd name="T43" fmla="*/ 253 h 470"/>
                <a:gd name="T44" fmla="*/ 147 w 264"/>
                <a:gd name="T45" fmla="*/ 442 h 470"/>
                <a:gd name="T46" fmla="*/ 175 w 264"/>
                <a:gd name="T47" fmla="*/ 470 h 470"/>
                <a:gd name="T48" fmla="*/ 203 w 264"/>
                <a:gd name="T49" fmla="*/ 442 h 470"/>
                <a:gd name="T50" fmla="*/ 203 w 264"/>
                <a:gd name="T51" fmla="*/ 253 h 470"/>
                <a:gd name="T52" fmla="*/ 203 w 264"/>
                <a:gd name="T53" fmla="*/ 236 h 470"/>
                <a:gd name="T54" fmla="*/ 203 w 264"/>
                <a:gd name="T55" fmla="*/ 190 h 470"/>
                <a:gd name="T56" fmla="*/ 203 w 264"/>
                <a:gd name="T57" fmla="*/ 177 h 470"/>
                <a:gd name="T58" fmla="*/ 203 w 264"/>
                <a:gd name="T59" fmla="*/ 100 h 470"/>
                <a:gd name="T60" fmla="*/ 211 w 264"/>
                <a:gd name="T61" fmla="*/ 91 h 470"/>
                <a:gd name="T62" fmla="*/ 220 w 264"/>
                <a:gd name="T63" fmla="*/ 100 h 470"/>
                <a:gd name="T64" fmla="*/ 220 w 264"/>
                <a:gd name="T65" fmla="*/ 169 h 470"/>
                <a:gd name="T66" fmla="*/ 220 w 264"/>
                <a:gd name="T67" fmla="*/ 190 h 470"/>
                <a:gd name="T68" fmla="*/ 220 w 264"/>
                <a:gd name="T69" fmla="*/ 216 h 470"/>
                <a:gd name="T70" fmla="*/ 242 w 264"/>
                <a:gd name="T71" fmla="*/ 238 h 470"/>
                <a:gd name="T72" fmla="*/ 264 w 264"/>
                <a:gd name="T73" fmla="*/ 216 h 470"/>
                <a:gd name="T74" fmla="*/ 264 w 264"/>
                <a:gd name="T75" fmla="*/ 91 h 470"/>
                <a:gd name="T76" fmla="*/ 264 w 264"/>
                <a:gd name="T77" fmla="*/ 9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470">
                  <a:moveTo>
                    <a:pt x="264" y="90"/>
                  </a:moveTo>
                  <a:cubicBezTo>
                    <a:pt x="264" y="40"/>
                    <a:pt x="223" y="0"/>
                    <a:pt x="17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1" y="4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8"/>
                    <a:pt x="10" y="238"/>
                    <a:pt x="23" y="238"/>
                  </a:cubicBezTo>
                  <a:cubicBezTo>
                    <a:pt x="35" y="238"/>
                    <a:pt x="45" y="228"/>
                    <a:pt x="45" y="216"/>
                  </a:cubicBezTo>
                  <a:cubicBezTo>
                    <a:pt x="45" y="190"/>
                    <a:pt x="45" y="190"/>
                    <a:pt x="45" y="190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95"/>
                    <a:pt x="49" y="91"/>
                    <a:pt x="53" y="91"/>
                  </a:cubicBezTo>
                  <a:cubicBezTo>
                    <a:pt x="58" y="91"/>
                    <a:pt x="62" y="95"/>
                    <a:pt x="62" y="100"/>
                  </a:cubicBezTo>
                  <a:cubicBezTo>
                    <a:pt x="62" y="177"/>
                    <a:pt x="62" y="177"/>
                    <a:pt x="62" y="177"/>
                  </a:cubicBezTo>
                  <a:cubicBezTo>
                    <a:pt x="62" y="190"/>
                    <a:pt x="62" y="190"/>
                    <a:pt x="62" y="190"/>
                  </a:cubicBezTo>
                  <a:cubicBezTo>
                    <a:pt x="62" y="236"/>
                    <a:pt x="62" y="236"/>
                    <a:pt x="62" y="236"/>
                  </a:cubicBezTo>
                  <a:cubicBezTo>
                    <a:pt x="62" y="253"/>
                    <a:pt x="62" y="253"/>
                    <a:pt x="62" y="253"/>
                  </a:cubicBezTo>
                  <a:cubicBezTo>
                    <a:pt x="62" y="442"/>
                    <a:pt x="62" y="442"/>
                    <a:pt x="62" y="442"/>
                  </a:cubicBezTo>
                  <a:cubicBezTo>
                    <a:pt x="62" y="458"/>
                    <a:pt x="74" y="470"/>
                    <a:pt x="90" y="470"/>
                  </a:cubicBezTo>
                  <a:cubicBezTo>
                    <a:pt x="105" y="470"/>
                    <a:pt x="118" y="458"/>
                    <a:pt x="118" y="442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47" y="253"/>
                    <a:pt x="147" y="253"/>
                    <a:pt x="147" y="253"/>
                  </a:cubicBezTo>
                  <a:cubicBezTo>
                    <a:pt x="147" y="442"/>
                    <a:pt x="147" y="442"/>
                    <a:pt x="147" y="442"/>
                  </a:cubicBezTo>
                  <a:cubicBezTo>
                    <a:pt x="147" y="458"/>
                    <a:pt x="159" y="470"/>
                    <a:pt x="175" y="470"/>
                  </a:cubicBezTo>
                  <a:cubicBezTo>
                    <a:pt x="190" y="470"/>
                    <a:pt x="203" y="458"/>
                    <a:pt x="203" y="442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203" y="190"/>
                    <a:pt x="203" y="190"/>
                    <a:pt x="203" y="190"/>
                  </a:cubicBezTo>
                  <a:cubicBezTo>
                    <a:pt x="203" y="177"/>
                    <a:pt x="203" y="177"/>
                    <a:pt x="203" y="177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3" y="95"/>
                    <a:pt x="207" y="91"/>
                    <a:pt x="211" y="91"/>
                  </a:cubicBezTo>
                  <a:cubicBezTo>
                    <a:pt x="216" y="91"/>
                    <a:pt x="220" y="95"/>
                    <a:pt x="220" y="100"/>
                  </a:cubicBezTo>
                  <a:cubicBezTo>
                    <a:pt x="220" y="169"/>
                    <a:pt x="220" y="169"/>
                    <a:pt x="220" y="169"/>
                  </a:cubicBezTo>
                  <a:cubicBezTo>
                    <a:pt x="220" y="190"/>
                    <a:pt x="220" y="190"/>
                    <a:pt x="220" y="190"/>
                  </a:cubicBezTo>
                  <a:cubicBezTo>
                    <a:pt x="220" y="216"/>
                    <a:pt x="220" y="216"/>
                    <a:pt x="220" y="216"/>
                  </a:cubicBezTo>
                  <a:cubicBezTo>
                    <a:pt x="220" y="228"/>
                    <a:pt x="230" y="238"/>
                    <a:pt x="242" y="238"/>
                  </a:cubicBezTo>
                  <a:cubicBezTo>
                    <a:pt x="254" y="238"/>
                    <a:pt x="264" y="228"/>
                    <a:pt x="264" y="216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0"/>
                    <a:pt x="264" y="90"/>
                    <a:pt x="264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4" name="Oval 6"/>
            <p:cNvSpPr>
              <a:spLocks noChangeArrowheads="1"/>
            </p:cNvSpPr>
            <p:nvPr/>
          </p:nvSpPr>
          <p:spPr bwMode="auto">
            <a:xfrm>
              <a:off x="3711" y="1453"/>
              <a:ext cx="253" cy="2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15" name="Group 4"/>
          <p:cNvGrpSpPr>
            <a:grpSpLocks noChangeAspect="1"/>
          </p:cNvGrpSpPr>
          <p:nvPr/>
        </p:nvGrpSpPr>
        <p:grpSpPr bwMode="auto">
          <a:xfrm>
            <a:off x="5274945" y="5065395"/>
            <a:ext cx="548640" cy="1332230"/>
            <a:chOff x="3523" y="1453"/>
            <a:chExt cx="630" cy="1412"/>
          </a:xfrm>
          <a:solidFill>
            <a:srgbClr val="B6A9BD"/>
          </a:solidFill>
        </p:grpSpPr>
        <p:sp>
          <p:nvSpPr>
            <p:cNvPr id="16" name="Freeform 5"/>
            <p:cNvSpPr/>
            <p:nvPr/>
          </p:nvSpPr>
          <p:spPr bwMode="auto">
            <a:xfrm>
              <a:off x="3523" y="1749"/>
              <a:ext cx="630" cy="1116"/>
            </a:xfrm>
            <a:custGeom>
              <a:avLst/>
              <a:gdLst>
                <a:gd name="T0" fmla="*/ 264 w 264"/>
                <a:gd name="T1" fmla="*/ 90 h 470"/>
                <a:gd name="T2" fmla="*/ 174 w 264"/>
                <a:gd name="T3" fmla="*/ 0 h 470"/>
                <a:gd name="T4" fmla="*/ 91 w 264"/>
                <a:gd name="T5" fmla="*/ 0 h 470"/>
                <a:gd name="T6" fmla="*/ 0 w 264"/>
                <a:gd name="T7" fmla="*/ 90 h 470"/>
                <a:gd name="T8" fmla="*/ 0 w 264"/>
                <a:gd name="T9" fmla="*/ 91 h 470"/>
                <a:gd name="T10" fmla="*/ 0 w 264"/>
                <a:gd name="T11" fmla="*/ 216 h 470"/>
                <a:gd name="T12" fmla="*/ 23 w 264"/>
                <a:gd name="T13" fmla="*/ 238 h 470"/>
                <a:gd name="T14" fmla="*/ 45 w 264"/>
                <a:gd name="T15" fmla="*/ 216 h 470"/>
                <a:gd name="T16" fmla="*/ 45 w 264"/>
                <a:gd name="T17" fmla="*/ 190 h 470"/>
                <a:gd name="T18" fmla="*/ 45 w 264"/>
                <a:gd name="T19" fmla="*/ 169 h 470"/>
                <a:gd name="T20" fmla="*/ 45 w 264"/>
                <a:gd name="T21" fmla="*/ 100 h 470"/>
                <a:gd name="T22" fmla="*/ 53 w 264"/>
                <a:gd name="T23" fmla="*/ 91 h 470"/>
                <a:gd name="T24" fmla="*/ 62 w 264"/>
                <a:gd name="T25" fmla="*/ 100 h 470"/>
                <a:gd name="T26" fmla="*/ 62 w 264"/>
                <a:gd name="T27" fmla="*/ 177 h 470"/>
                <a:gd name="T28" fmla="*/ 62 w 264"/>
                <a:gd name="T29" fmla="*/ 190 h 470"/>
                <a:gd name="T30" fmla="*/ 62 w 264"/>
                <a:gd name="T31" fmla="*/ 236 h 470"/>
                <a:gd name="T32" fmla="*/ 62 w 264"/>
                <a:gd name="T33" fmla="*/ 253 h 470"/>
                <a:gd name="T34" fmla="*/ 62 w 264"/>
                <a:gd name="T35" fmla="*/ 442 h 470"/>
                <a:gd name="T36" fmla="*/ 90 w 264"/>
                <a:gd name="T37" fmla="*/ 470 h 470"/>
                <a:gd name="T38" fmla="*/ 118 w 264"/>
                <a:gd name="T39" fmla="*/ 442 h 470"/>
                <a:gd name="T40" fmla="*/ 118 w 264"/>
                <a:gd name="T41" fmla="*/ 253 h 470"/>
                <a:gd name="T42" fmla="*/ 147 w 264"/>
                <a:gd name="T43" fmla="*/ 253 h 470"/>
                <a:gd name="T44" fmla="*/ 147 w 264"/>
                <a:gd name="T45" fmla="*/ 442 h 470"/>
                <a:gd name="T46" fmla="*/ 175 w 264"/>
                <a:gd name="T47" fmla="*/ 470 h 470"/>
                <a:gd name="T48" fmla="*/ 203 w 264"/>
                <a:gd name="T49" fmla="*/ 442 h 470"/>
                <a:gd name="T50" fmla="*/ 203 w 264"/>
                <a:gd name="T51" fmla="*/ 253 h 470"/>
                <a:gd name="T52" fmla="*/ 203 w 264"/>
                <a:gd name="T53" fmla="*/ 236 h 470"/>
                <a:gd name="T54" fmla="*/ 203 w 264"/>
                <a:gd name="T55" fmla="*/ 190 h 470"/>
                <a:gd name="T56" fmla="*/ 203 w 264"/>
                <a:gd name="T57" fmla="*/ 177 h 470"/>
                <a:gd name="T58" fmla="*/ 203 w 264"/>
                <a:gd name="T59" fmla="*/ 100 h 470"/>
                <a:gd name="T60" fmla="*/ 211 w 264"/>
                <a:gd name="T61" fmla="*/ 91 h 470"/>
                <a:gd name="T62" fmla="*/ 220 w 264"/>
                <a:gd name="T63" fmla="*/ 100 h 470"/>
                <a:gd name="T64" fmla="*/ 220 w 264"/>
                <a:gd name="T65" fmla="*/ 169 h 470"/>
                <a:gd name="T66" fmla="*/ 220 w 264"/>
                <a:gd name="T67" fmla="*/ 190 h 470"/>
                <a:gd name="T68" fmla="*/ 220 w 264"/>
                <a:gd name="T69" fmla="*/ 216 h 470"/>
                <a:gd name="T70" fmla="*/ 242 w 264"/>
                <a:gd name="T71" fmla="*/ 238 h 470"/>
                <a:gd name="T72" fmla="*/ 264 w 264"/>
                <a:gd name="T73" fmla="*/ 216 h 470"/>
                <a:gd name="T74" fmla="*/ 264 w 264"/>
                <a:gd name="T75" fmla="*/ 91 h 470"/>
                <a:gd name="T76" fmla="*/ 264 w 264"/>
                <a:gd name="T77" fmla="*/ 9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470">
                  <a:moveTo>
                    <a:pt x="264" y="90"/>
                  </a:moveTo>
                  <a:cubicBezTo>
                    <a:pt x="264" y="40"/>
                    <a:pt x="223" y="0"/>
                    <a:pt x="17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1" y="4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8"/>
                    <a:pt x="10" y="238"/>
                    <a:pt x="23" y="238"/>
                  </a:cubicBezTo>
                  <a:cubicBezTo>
                    <a:pt x="35" y="238"/>
                    <a:pt x="45" y="228"/>
                    <a:pt x="45" y="216"/>
                  </a:cubicBezTo>
                  <a:cubicBezTo>
                    <a:pt x="45" y="190"/>
                    <a:pt x="45" y="190"/>
                    <a:pt x="45" y="190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95"/>
                    <a:pt x="49" y="91"/>
                    <a:pt x="53" y="91"/>
                  </a:cubicBezTo>
                  <a:cubicBezTo>
                    <a:pt x="58" y="91"/>
                    <a:pt x="62" y="95"/>
                    <a:pt x="62" y="100"/>
                  </a:cubicBezTo>
                  <a:cubicBezTo>
                    <a:pt x="62" y="177"/>
                    <a:pt x="62" y="177"/>
                    <a:pt x="62" y="177"/>
                  </a:cubicBezTo>
                  <a:cubicBezTo>
                    <a:pt x="62" y="190"/>
                    <a:pt x="62" y="190"/>
                    <a:pt x="62" y="190"/>
                  </a:cubicBezTo>
                  <a:cubicBezTo>
                    <a:pt x="62" y="236"/>
                    <a:pt x="62" y="236"/>
                    <a:pt x="62" y="236"/>
                  </a:cubicBezTo>
                  <a:cubicBezTo>
                    <a:pt x="62" y="253"/>
                    <a:pt x="62" y="253"/>
                    <a:pt x="62" y="253"/>
                  </a:cubicBezTo>
                  <a:cubicBezTo>
                    <a:pt x="62" y="442"/>
                    <a:pt x="62" y="442"/>
                    <a:pt x="62" y="442"/>
                  </a:cubicBezTo>
                  <a:cubicBezTo>
                    <a:pt x="62" y="458"/>
                    <a:pt x="74" y="470"/>
                    <a:pt x="90" y="470"/>
                  </a:cubicBezTo>
                  <a:cubicBezTo>
                    <a:pt x="105" y="470"/>
                    <a:pt x="118" y="458"/>
                    <a:pt x="118" y="442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47" y="253"/>
                    <a:pt x="147" y="253"/>
                    <a:pt x="147" y="253"/>
                  </a:cubicBezTo>
                  <a:cubicBezTo>
                    <a:pt x="147" y="442"/>
                    <a:pt x="147" y="442"/>
                    <a:pt x="147" y="442"/>
                  </a:cubicBezTo>
                  <a:cubicBezTo>
                    <a:pt x="147" y="458"/>
                    <a:pt x="159" y="470"/>
                    <a:pt x="175" y="470"/>
                  </a:cubicBezTo>
                  <a:cubicBezTo>
                    <a:pt x="190" y="470"/>
                    <a:pt x="203" y="458"/>
                    <a:pt x="203" y="442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203" y="190"/>
                    <a:pt x="203" y="190"/>
                    <a:pt x="203" y="190"/>
                  </a:cubicBezTo>
                  <a:cubicBezTo>
                    <a:pt x="203" y="177"/>
                    <a:pt x="203" y="177"/>
                    <a:pt x="203" y="177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3" y="95"/>
                    <a:pt x="207" y="91"/>
                    <a:pt x="211" y="91"/>
                  </a:cubicBezTo>
                  <a:cubicBezTo>
                    <a:pt x="216" y="91"/>
                    <a:pt x="220" y="95"/>
                    <a:pt x="220" y="100"/>
                  </a:cubicBezTo>
                  <a:cubicBezTo>
                    <a:pt x="220" y="169"/>
                    <a:pt x="220" y="169"/>
                    <a:pt x="220" y="169"/>
                  </a:cubicBezTo>
                  <a:cubicBezTo>
                    <a:pt x="220" y="190"/>
                    <a:pt x="220" y="190"/>
                    <a:pt x="220" y="190"/>
                  </a:cubicBezTo>
                  <a:cubicBezTo>
                    <a:pt x="220" y="216"/>
                    <a:pt x="220" y="216"/>
                    <a:pt x="220" y="216"/>
                  </a:cubicBezTo>
                  <a:cubicBezTo>
                    <a:pt x="220" y="228"/>
                    <a:pt x="230" y="238"/>
                    <a:pt x="242" y="238"/>
                  </a:cubicBezTo>
                  <a:cubicBezTo>
                    <a:pt x="254" y="238"/>
                    <a:pt x="264" y="228"/>
                    <a:pt x="264" y="216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0"/>
                    <a:pt x="264" y="90"/>
                    <a:pt x="264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3711" y="1453"/>
              <a:ext cx="253" cy="2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21" name="Group 4"/>
          <p:cNvGrpSpPr>
            <a:grpSpLocks noChangeAspect="1"/>
          </p:cNvGrpSpPr>
          <p:nvPr/>
        </p:nvGrpSpPr>
        <p:grpSpPr bwMode="auto">
          <a:xfrm>
            <a:off x="5983605" y="5230495"/>
            <a:ext cx="480060" cy="1167130"/>
            <a:chOff x="3523" y="1453"/>
            <a:chExt cx="630" cy="1412"/>
          </a:xfrm>
          <a:solidFill>
            <a:srgbClr val="B6A9BD"/>
          </a:solidFill>
        </p:grpSpPr>
        <p:sp>
          <p:nvSpPr>
            <p:cNvPr id="22" name="Freeform 5"/>
            <p:cNvSpPr/>
            <p:nvPr/>
          </p:nvSpPr>
          <p:spPr bwMode="auto">
            <a:xfrm>
              <a:off x="3523" y="1749"/>
              <a:ext cx="630" cy="1116"/>
            </a:xfrm>
            <a:custGeom>
              <a:avLst/>
              <a:gdLst>
                <a:gd name="T0" fmla="*/ 264 w 264"/>
                <a:gd name="T1" fmla="*/ 90 h 470"/>
                <a:gd name="T2" fmla="*/ 174 w 264"/>
                <a:gd name="T3" fmla="*/ 0 h 470"/>
                <a:gd name="T4" fmla="*/ 91 w 264"/>
                <a:gd name="T5" fmla="*/ 0 h 470"/>
                <a:gd name="T6" fmla="*/ 0 w 264"/>
                <a:gd name="T7" fmla="*/ 90 h 470"/>
                <a:gd name="T8" fmla="*/ 0 w 264"/>
                <a:gd name="T9" fmla="*/ 91 h 470"/>
                <a:gd name="T10" fmla="*/ 0 w 264"/>
                <a:gd name="T11" fmla="*/ 216 h 470"/>
                <a:gd name="T12" fmla="*/ 23 w 264"/>
                <a:gd name="T13" fmla="*/ 238 h 470"/>
                <a:gd name="T14" fmla="*/ 45 w 264"/>
                <a:gd name="T15" fmla="*/ 216 h 470"/>
                <a:gd name="T16" fmla="*/ 45 w 264"/>
                <a:gd name="T17" fmla="*/ 190 h 470"/>
                <a:gd name="T18" fmla="*/ 45 w 264"/>
                <a:gd name="T19" fmla="*/ 169 h 470"/>
                <a:gd name="T20" fmla="*/ 45 w 264"/>
                <a:gd name="T21" fmla="*/ 100 h 470"/>
                <a:gd name="T22" fmla="*/ 53 w 264"/>
                <a:gd name="T23" fmla="*/ 91 h 470"/>
                <a:gd name="T24" fmla="*/ 62 w 264"/>
                <a:gd name="T25" fmla="*/ 100 h 470"/>
                <a:gd name="T26" fmla="*/ 62 w 264"/>
                <a:gd name="T27" fmla="*/ 177 h 470"/>
                <a:gd name="T28" fmla="*/ 62 w 264"/>
                <a:gd name="T29" fmla="*/ 190 h 470"/>
                <a:gd name="T30" fmla="*/ 62 w 264"/>
                <a:gd name="T31" fmla="*/ 236 h 470"/>
                <a:gd name="T32" fmla="*/ 62 w 264"/>
                <a:gd name="T33" fmla="*/ 253 h 470"/>
                <a:gd name="T34" fmla="*/ 62 w 264"/>
                <a:gd name="T35" fmla="*/ 442 h 470"/>
                <a:gd name="T36" fmla="*/ 90 w 264"/>
                <a:gd name="T37" fmla="*/ 470 h 470"/>
                <a:gd name="T38" fmla="*/ 118 w 264"/>
                <a:gd name="T39" fmla="*/ 442 h 470"/>
                <a:gd name="T40" fmla="*/ 118 w 264"/>
                <a:gd name="T41" fmla="*/ 253 h 470"/>
                <a:gd name="T42" fmla="*/ 147 w 264"/>
                <a:gd name="T43" fmla="*/ 253 h 470"/>
                <a:gd name="T44" fmla="*/ 147 w 264"/>
                <a:gd name="T45" fmla="*/ 442 h 470"/>
                <a:gd name="T46" fmla="*/ 175 w 264"/>
                <a:gd name="T47" fmla="*/ 470 h 470"/>
                <a:gd name="T48" fmla="*/ 203 w 264"/>
                <a:gd name="T49" fmla="*/ 442 h 470"/>
                <a:gd name="T50" fmla="*/ 203 w 264"/>
                <a:gd name="T51" fmla="*/ 253 h 470"/>
                <a:gd name="T52" fmla="*/ 203 w 264"/>
                <a:gd name="T53" fmla="*/ 236 h 470"/>
                <a:gd name="T54" fmla="*/ 203 w 264"/>
                <a:gd name="T55" fmla="*/ 190 h 470"/>
                <a:gd name="T56" fmla="*/ 203 w 264"/>
                <a:gd name="T57" fmla="*/ 177 h 470"/>
                <a:gd name="T58" fmla="*/ 203 w 264"/>
                <a:gd name="T59" fmla="*/ 100 h 470"/>
                <a:gd name="T60" fmla="*/ 211 w 264"/>
                <a:gd name="T61" fmla="*/ 91 h 470"/>
                <a:gd name="T62" fmla="*/ 220 w 264"/>
                <a:gd name="T63" fmla="*/ 100 h 470"/>
                <a:gd name="T64" fmla="*/ 220 w 264"/>
                <a:gd name="T65" fmla="*/ 169 h 470"/>
                <a:gd name="T66" fmla="*/ 220 w 264"/>
                <a:gd name="T67" fmla="*/ 190 h 470"/>
                <a:gd name="T68" fmla="*/ 220 w 264"/>
                <a:gd name="T69" fmla="*/ 216 h 470"/>
                <a:gd name="T70" fmla="*/ 242 w 264"/>
                <a:gd name="T71" fmla="*/ 238 h 470"/>
                <a:gd name="T72" fmla="*/ 264 w 264"/>
                <a:gd name="T73" fmla="*/ 216 h 470"/>
                <a:gd name="T74" fmla="*/ 264 w 264"/>
                <a:gd name="T75" fmla="*/ 91 h 470"/>
                <a:gd name="T76" fmla="*/ 264 w 264"/>
                <a:gd name="T77" fmla="*/ 9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470">
                  <a:moveTo>
                    <a:pt x="264" y="90"/>
                  </a:moveTo>
                  <a:cubicBezTo>
                    <a:pt x="264" y="40"/>
                    <a:pt x="223" y="0"/>
                    <a:pt x="17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1" y="4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8"/>
                    <a:pt x="10" y="238"/>
                    <a:pt x="23" y="238"/>
                  </a:cubicBezTo>
                  <a:cubicBezTo>
                    <a:pt x="35" y="238"/>
                    <a:pt x="45" y="228"/>
                    <a:pt x="45" y="216"/>
                  </a:cubicBezTo>
                  <a:cubicBezTo>
                    <a:pt x="45" y="190"/>
                    <a:pt x="45" y="190"/>
                    <a:pt x="45" y="190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95"/>
                    <a:pt x="49" y="91"/>
                    <a:pt x="53" y="91"/>
                  </a:cubicBezTo>
                  <a:cubicBezTo>
                    <a:pt x="58" y="91"/>
                    <a:pt x="62" y="95"/>
                    <a:pt x="62" y="100"/>
                  </a:cubicBezTo>
                  <a:cubicBezTo>
                    <a:pt x="62" y="177"/>
                    <a:pt x="62" y="177"/>
                    <a:pt x="62" y="177"/>
                  </a:cubicBezTo>
                  <a:cubicBezTo>
                    <a:pt x="62" y="190"/>
                    <a:pt x="62" y="190"/>
                    <a:pt x="62" y="190"/>
                  </a:cubicBezTo>
                  <a:cubicBezTo>
                    <a:pt x="62" y="236"/>
                    <a:pt x="62" y="236"/>
                    <a:pt x="62" y="236"/>
                  </a:cubicBezTo>
                  <a:cubicBezTo>
                    <a:pt x="62" y="253"/>
                    <a:pt x="62" y="253"/>
                    <a:pt x="62" y="253"/>
                  </a:cubicBezTo>
                  <a:cubicBezTo>
                    <a:pt x="62" y="442"/>
                    <a:pt x="62" y="442"/>
                    <a:pt x="62" y="442"/>
                  </a:cubicBezTo>
                  <a:cubicBezTo>
                    <a:pt x="62" y="458"/>
                    <a:pt x="74" y="470"/>
                    <a:pt x="90" y="470"/>
                  </a:cubicBezTo>
                  <a:cubicBezTo>
                    <a:pt x="105" y="470"/>
                    <a:pt x="118" y="458"/>
                    <a:pt x="118" y="442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47" y="253"/>
                    <a:pt x="147" y="253"/>
                    <a:pt x="147" y="253"/>
                  </a:cubicBezTo>
                  <a:cubicBezTo>
                    <a:pt x="147" y="442"/>
                    <a:pt x="147" y="442"/>
                    <a:pt x="147" y="442"/>
                  </a:cubicBezTo>
                  <a:cubicBezTo>
                    <a:pt x="147" y="458"/>
                    <a:pt x="159" y="470"/>
                    <a:pt x="175" y="470"/>
                  </a:cubicBezTo>
                  <a:cubicBezTo>
                    <a:pt x="190" y="470"/>
                    <a:pt x="203" y="458"/>
                    <a:pt x="203" y="442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203" y="190"/>
                    <a:pt x="203" y="190"/>
                    <a:pt x="203" y="190"/>
                  </a:cubicBezTo>
                  <a:cubicBezTo>
                    <a:pt x="203" y="177"/>
                    <a:pt x="203" y="177"/>
                    <a:pt x="203" y="177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3" y="95"/>
                    <a:pt x="207" y="91"/>
                    <a:pt x="211" y="91"/>
                  </a:cubicBezTo>
                  <a:cubicBezTo>
                    <a:pt x="216" y="91"/>
                    <a:pt x="220" y="95"/>
                    <a:pt x="220" y="100"/>
                  </a:cubicBezTo>
                  <a:cubicBezTo>
                    <a:pt x="220" y="169"/>
                    <a:pt x="220" y="169"/>
                    <a:pt x="220" y="169"/>
                  </a:cubicBezTo>
                  <a:cubicBezTo>
                    <a:pt x="220" y="190"/>
                    <a:pt x="220" y="190"/>
                    <a:pt x="220" y="190"/>
                  </a:cubicBezTo>
                  <a:cubicBezTo>
                    <a:pt x="220" y="216"/>
                    <a:pt x="220" y="216"/>
                    <a:pt x="220" y="216"/>
                  </a:cubicBezTo>
                  <a:cubicBezTo>
                    <a:pt x="220" y="228"/>
                    <a:pt x="230" y="238"/>
                    <a:pt x="242" y="238"/>
                  </a:cubicBezTo>
                  <a:cubicBezTo>
                    <a:pt x="254" y="238"/>
                    <a:pt x="264" y="228"/>
                    <a:pt x="264" y="216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0"/>
                    <a:pt x="264" y="90"/>
                    <a:pt x="264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3" name="Oval 6"/>
            <p:cNvSpPr>
              <a:spLocks noChangeArrowheads="1"/>
            </p:cNvSpPr>
            <p:nvPr/>
          </p:nvSpPr>
          <p:spPr bwMode="auto">
            <a:xfrm>
              <a:off x="3711" y="1453"/>
              <a:ext cx="253" cy="2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6654165" y="5057775"/>
            <a:ext cx="551815" cy="1339850"/>
            <a:chOff x="3523" y="1453"/>
            <a:chExt cx="630" cy="1412"/>
          </a:xfrm>
          <a:solidFill>
            <a:srgbClr val="B6A9BD"/>
          </a:solidFill>
        </p:grpSpPr>
        <p:sp>
          <p:nvSpPr>
            <p:cNvPr id="26" name="Freeform 5"/>
            <p:cNvSpPr/>
            <p:nvPr/>
          </p:nvSpPr>
          <p:spPr bwMode="auto">
            <a:xfrm>
              <a:off x="3523" y="1749"/>
              <a:ext cx="630" cy="1116"/>
            </a:xfrm>
            <a:custGeom>
              <a:avLst/>
              <a:gdLst>
                <a:gd name="T0" fmla="*/ 264 w 264"/>
                <a:gd name="T1" fmla="*/ 90 h 470"/>
                <a:gd name="T2" fmla="*/ 174 w 264"/>
                <a:gd name="T3" fmla="*/ 0 h 470"/>
                <a:gd name="T4" fmla="*/ 91 w 264"/>
                <a:gd name="T5" fmla="*/ 0 h 470"/>
                <a:gd name="T6" fmla="*/ 0 w 264"/>
                <a:gd name="T7" fmla="*/ 90 h 470"/>
                <a:gd name="T8" fmla="*/ 0 w 264"/>
                <a:gd name="T9" fmla="*/ 91 h 470"/>
                <a:gd name="T10" fmla="*/ 0 w 264"/>
                <a:gd name="T11" fmla="*/ 216 h 470"/>
                <a:gd name="T12" fmla="*/ 23 w 264"/>
                <a:gd name="T13" fmla="*/ 238 h 470"/>
                <a:gd name="T14" fmla="*/ 45 w 264"/>
                <a:gd name="T15" fmla="*/ 216 h 470"/>
                <a:gd name="T16" fmla="*/ 45 w 264"/>
                <a:gd name="T17" fmla="*/ 190 h 470"/>
                <a:gd name="T18" fmla="*/ 45 w 264"/>
                <a:gd name="T19" fmla="*/ 169 h 470"/>
                <a:gd name="T20" fmla="*/ 45 w 264"/>
                <a:gd name="T21" fmla="*/ 100 h 470"/>
                <a:gd name="T22" fmla="*/ 53 w 264"/>
                <a:gd name="T23" fmla="*/ 91 h 470"/>
                <a:gd name="T24" fmla="*/ 62 w 264"/>
                <a:gd name="T25" fmla="*/ 100 h 470"/>
                <a:gd name="T26" fmla="*/ 62 w 264"/>
                <a:gd name="T27" fmla="*/ 177 h 470"/>
                <a:gd name="T28" fmla="*/ 62 w 264"/>
                <a:gd name="T29" fmla="*/ 190 h 470"/>
                <a:gd name="T30" fmla="*/ 62 w 264"/>
                <a:gd name="T31" fmla="*/ 236 h 470"/>
                <a:gd name="T32" fmla="*/ 62 w 264"/>
                <a:gd name="T33" fmla="*/ 253 h 470"/>
                <a:gd name="T34" fmla="*/ 62 w 264"/>
                <a:gd name="T35" fmla="*/ 442 h 470"/>
                <a:gd name="T36" fmla="*/ 90 w 264"/>
                <a:gd name="T37" fmla="*/ 470 h 470"/>
                <a:gd name="T38" fmla="*/ 118 w 264"/>
                <a:gd name="T39" fmla="*/ 442 h 470"/>
                <a:gd name="T40" fmla="*/ 118 w 264"/>
                <a:gd name="T41" fmla="*/ 253 h 470"/>
                <a:gd name="T42" fmla="*/ 147 w 264"/>
                <a:gd name="T43" fmla="*/ 253 h 470"/>
                <a:gd name="T44" fmla="*/ 147 w 264"/>
                <a:gd name="T45" fmla="*/ 442 h 470"/>
                <a:gd name="T46" fmla="*/ 175 w 264"/>
                <a:gd name="T47" fmla="*/ 470 h 470"/>
                <a:gd name="T48" fmla="*/ 203 w 264"/>
                <a:gd name="T49" fmla="*/ 442 h 470"/>
                <a:gd name="T50" fmla="*/ 203 w 264"/>
                <a:gd name="T51" fmla="*/ 253 h 470"/>
                <a:gd name="T52" fmla="*/ 203 w 264"/>
                <a:gd name="T53" fmla="*/ 236 h 470"/>
                <a:gd name="T54" fmla="*/ 203 w 264"/>
                <a:gd name="T55" fmla="*/ 190 h 470"/>
                <a:gd name="T56" fmla="*/ 203 w 264"/>
                <a:gd name="T57" fmla="*/ 177 h 470"/>
                <a:gd name="T58" fmla="*/ 203 w 264"/>
                <a:gd name="T59" fmla="*/ 100 h 470"/>
                <a:gd name="T60" fmla="*/ 211 w 264"/>
                <a:gd name="T61" fmla="*/ 91 h 470"/>
                <a:gd name="T62" fmla="*/ 220 w 264"/>
                <a:gd name="T63" fmla="*/ 100 h 470"/>
                <a:gd name="T64" fmla="*/ 220 w 264"/>
                <a:gd name="T65" fmla="*/ 169 h 470"/>
                <a:gd name="T66" fmla="*/ 220 w 264"/>
                <a:gd name="T67" fmla="*/ 190 h 470"/>
                <a:gd name="T68" fmla="*/ 220 w 264"/>
                <a:gd name="T69" fmla="*/ 216 h 470"/>
                <a:gd name="T70" fmla="*/ 242 w 264"/>
                <a:gd name="T71" fmla="*/ 238 h 470"/>
                <a:gd name="T72" fmla="*/ 264 w 264"/>
                <a:gd name="T73" fmla="*/ 216 h 470"/>
                <a:gd name="T74" fmla="*/ 264 w 264"/>
                <a:gd name="T75" fmla="*/ 91 h 470"/>
                <a:gd name="T76" fmla="*/ 264 w 264"/>
                <a:gd name="T77" fmla="*/ 9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470">
                  <a:moveTo>
                    <a:pt x="264" y="90"/>
                  </a:moveTo>
                  <a:cubicBezTo>
                    <a:pt x="264" y="40"/>
                    <a:pt x="223" y="0"/>
                    <a:pt x="17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1" y="4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8"/>
                    <a:pt x="10" y="238"/>
                    <a:pt x="23" y="238"/>
                  </a:cubicBezTo>
                  <a:cubicBezTo>
                    <a:pt x="35" y="238"/>
                    <a:pt x="45" y="228"/>
                    <a:pt x="45" y="216"/>
                  </a:cubicBezTo>
                  <a:cubicBezTo>
                    <a:pt x="45" y="190"/>
                    <a:pt x="45" y="190"/>
                    <a:pt x="45" y="190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95"/>
                    <a:pt x="49" y="91"/>
                    <a:pt x="53" y="91"/>
                  </a:cubicBezTo>
                  <a:cubicBezTo>
                    <a:pt x="58" y="91"/>
                    <a:pt x="62" y="95"/>
                    <a:pt x="62" y="100"/>
                  </a:cubicBezTo>
                  <a:cubicBezTo>
                    <a:pt x="62" y="177"/>
                    <a:pt x="62" y="177"/>
                    <a:pt x="62" y="177"/>
                  </a:cubicBezTo>
                  <a:cubicBezTo>
                    <a:pt x="62" y="190"/>
                    <a:pt x="62" y="190"/>
                    <a:pt x="62" y="190"/>
                  </a:cubicBezTo>
                  <a:cubicBezTo>
                    <a:pt x="62" y="236"/>
                    <a:pt x="62" y="236"/>
                    <a:pt x="62" y="236"/>
                  </a:cubicBezTo>
                  <a:cubicBezTo>
                    <a:pt x="62" y="253"/>
                    <a:pt x="62" y="253"/>
                    <a:pt x="62" y="253"/>
                  </a:cubicBezTo>
                  <a:cubicBezTo>
                    <a:pt x="62" y="442"/>
                    <a:pt x="62" y="442"/>
                    <a:pt x="62" y="442"/>
                  </a:cubicBezTo>
                  <a:cubicBezTo>
                    <a:pt x="62" y="458"/>
                    <a:pt x="74" y="470"/>
                    <a:pt x="90" y="470"/>
                  </a:cubicBezTo>
                  <a:cubicBezTo>
                    <a:pt x="105" y="470"/>
                    <a:pt x="118" y="458"/>
                    <a:pt x="118" y="442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47" y="253"/>
                    <a:pt x="147" y="253"/>
                    <a:pt x="147" y="253"/>
                  </a:cubicBezTo>
                  <a:cubicBezTo>
                    <a:pt x="147" y="442"/>
                    <a:pt x="147" y="442"/>
                    <a:pt x="147" y="442"/>
                  </a:cubicBezTo>
                  <a:cubicBezTo>
                    <a:pt x="147" y="458"/>
                    <a:pt x="159" y="470"/>
                    <a:pt x="175" y="470"/>
                  </a:cubicBezTo>
                  <a:cubicBezTo>
                    <a:pt x="190" y="470"/>
                    <a:pt x="203" y="458"/>
                    <a:pt x="203" y="442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203" y="190"/>
                    <a:pt x="203" y="190"/>
                    <a:pt x="203" y="190"/>
                  </a:cubicBezTo>
                  <a:cubicBezTo>
                    <a:pt x="203" y="177"/>
                    <a:pt x="203" y="177"/>
                    <a:pt x="203" y="177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3" y="95"/>
                    <a:pt x="207" y="91"/>
                    <a:pt x="211" y="91"/>
                  </a:cubicBezTo>
                  <a:cubicBezTo>
                    <a:pt x="216" y="91"/>
                    <a:pt x="220" y="95"/>
                    <a:pt x="220" y="100"/>
                  </a:cubicBezTo>
                  <a:cubicBezTo>
                    <a:pt x="220" y="169"/>
                    <a:pt x="220" y="169"/>
                    <a:pt x="220" y="169"/>
                  </a:cubicBezTo>
                  <a:cubicBezTo>
                    <a:pt x="220" y="190"/>
                    <a:pt x="220" y="190"/>
                    <a:pt x="220" y="190"/>
                  </a:cubicBezTo>
                  <a:cubicBezTo>
                    <a:pt x="220" y="216"/>
                    <a:pt x="220" y="216"/>
                    <a:pt x="220" y="216"/>
                  </a:cubicBezTo>
                  <a:cubicBezTo>
                    <a:pt x="220" y="228"/>
                    <a:pt x="230" y="238"/>
                    <a:pt x="242" y="238"/>
                  </a:cubicBezTo>
                  <a:cubicBezTo>
                    <a:pt x="254" y="238"/>
                    <a:pt x="264" y="228"/>
                    <a:pt x="264" y="216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0"/>
                    <a:pt x="264" y="90"/>
                    <a:pt x="264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7" name="Oval 6"/>
            <p:cNvSpPr>
              <a:spLocks noChangeArrowheads="1"/>
            </p:cNvSpPr>
            <p:nvPr/>
          </p:nvSpPr>
          <p:spPr bwMode="auto">
            <a:xfrm>
              <a:off x="3711" y="1453"/>
              <a:ext cx="253" cy="2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28" name="Group 4"/>
          <p:cNvGrpSpPr>
            <a:grpSpLocks noChangeAspect="1"/>
          </p:cNvGrpSpPr>
          <p:nvPr/>
        </p:nvGrpSpPr>
        <p:grpSpPr bwMode="auto">
          <a:xfrm>
            <a:off x="7205980" y="4724400"/>
            <a:ext cx="688340" cy="1673225"/>
            <a:chOff x="3523" y="1453"/>
            <a:chExt cx="630" cy="1412"/>
          </a:xfrm>
          <a:solidFill>
            <a:srgbClr val="B6A9BD"/>
          </a:solidFill>
        </p:grpSpPr>
        <p:sp>
          <p:nvSpPr>
            <p:cNvPr id="29" name="Freeform 5"/>
            <p:cNvSpPr/>
            <p:nvPr/>
          </p:nvSpPr>
          <p:spPr bwMode="auto">
            <a:xfrm>
              <a:off x="3523" y="1749"/>
              <a:ext cx="630" cy="1116"/>
            </a:xfrm>
            <a:custGeom>
              <a:avLst/>
              <a:gdLst>
                <a:gd name="T0" fmla="*/ 264 w 264"/>
                <a:gd name="T1" fmla="*/ 90 h 470"/>
                <a:gd name="T2" fmla="*/ 174 w 264"/>
                <a:gd name="T3" fmla="*/ 0 h 470"/>
                <a:gd name="T4" fmla="*/ 91 w 264"/>
                <a:gd name="T5" fmla="*/ 0 h 470"/>
                <a:gd name="T6" fmla="*/ 0 w 264"/>
                <a:gd name="T7" fmla="*/ 90 h 470"/>
                <a:gd name="T8" fmla="*/ 0 w 264"/>
                <a:gd name="T9" fmla="*/ 91 h 470"/>
                <a:gd name="T10" fmla="*/ 0 w 264"/>
                <a:gd name="T11" fmla="*/ 216 h 470"/>
                <a:gd name="T12" fmla="*/ 23 w 264"/>
                <a:gd name="T13" fmla="*/ 238 h 470"/>
                <a:gd name="T14" fmla="*/ 45 w 264"/>
                <a:gd name="T15" fmla="*/ 216 h 470"/>
                <a:gd name="T16" fmla="*/ 45 w 264"/>
                <a:gd name="T17" fmla="*/ 190 h 470"/>
                <a:gd name="T18" fmla="*/ 45 w 264"/>
                <a:gd name="T19" fmla="*/ 169 h 470"/>
                <a:gd name="T20" fmla="*/ 45 w 264"/>
                <a:gd name="T21" fmla="*/ 100 h 470"/>
                <a:gd name="T22" fmla="*/ 53 w 264"/>
                <a:gd name="T23" fmla="*/ 91 h 470"/>
                <a:gd name="T24" fmla="*/ 62 w 264"/>
                <a:gd name="T25" fmla="*/ 100 h 470"/>
                <a:gd name="T26" fmla="*/ 62 w 264"/>
                <a:gd name="T27" fmla="*/ 177 h 470"/>
                <a:gd name="T28" fmla="*/ 62 w 264"/>
                <a:gd name="T29" fmla="*/ 190 h 470"/>
                <a:gd name="T30" fmla="*/ 62 w 264"/>
                <a:gd name="T31" fmla="*/ 236 h 470"/>
                <a:gd name="T32" fmla="*/ 62 w 264"/>
                <a:gd name="T33" fmla="*/ 253 h 470"/>
                <a:gd name="T34" fmla="*/ 62 w 264"/>
                <a:gd name="T35" fmla="*/ 442 h 470"/>
                <a:gd name="T36" fmla="*/ 90 w 264"/>
                <a:gd name="T37" fmla="*/ 470 h 470"/>
                <a:gd name="T38" fmla="*/ 118 w 264"/>
                <a:gd name="T39" fmla="*/ 442 h 470"/>
                <a:gd name="T40" fmla="*/ 118 w 264"/>
                <a:gd name="T41" fmla="*/ 253 h 470"/>
                <a:gd name="T42" fmla="*/ 147 w 264"/>
                <a:gd name="T43" fmla="*/ 253 h 470"/>
                <a:gd name="T44" fmla="*/ 147 w 264"/>
                <a:gd name="T45" fmla="*/ 442 h 470"/>
                <a:gd name="T46" fmla="*/ 175 w 264"/>
                <a:gd name="T47" fmla="*/ 470 h 470"/>
                <a:gd name="T48" fmla="*/ 203 w 264"/>
                <a:gd name="T49" fmla="*/ 442 h 470"/>
                <a:gd name="T50" fmla="*/ 203 w 264"/>
                <a:gd name="T51" fmla="*/ 253 h 470"/>
                <a:gd name="T52" fmla="*/ 203 w 264"/>
                <a:gd name="T53" fmla="*/ 236 h 470"/>
                <a:gd name="T54" fmla="*/ 203 w 264"/>
                <a:gd name="T55" fmla="*/ 190 h 470"/>
                <a:gd name="T56" fmla="*/ 203 w 264"/>
                <a:gd name="T57" fmla="*/ 177 h 470"/>
                <a:gd name="T58" fmla="*/ 203 w 264"/>
                <a:gd name="T59" fmla="*/ 100 h 470"/>
                <a:gd name="T60" fmla="*/ 211 w 264"/>
                <a:gd name="T61" fmla="*/ 91 h 470"/>
                <a:gd name="T62" fmla="*/ 220 w 264"/>
                <a:gd name="T63" fmla="*/ 100 h 470"/>
                <a:gd name="T64" fmla="*/ 220 w 264"/>
                <a:gd name="T65" fmla="*/ 169 h 470"/>
                <a:gd name="T66" fmla="*/ 220 w 264"/>
                <a:gd name="T67" fmla="*/ 190 h 470"/>
                <a:gd name="T68" fmla="*/ 220 w 264"/>
                <a:gd name="T69" fmla="*/ 216 h 470"/>
                <a:gd name="T70" fmla="*/ 242 w 264"/>
                <a:gd name="T71" fmla="*/ 238 h 470"/>
                <a:gd name="T72" fmla="*/ 264 w 264"/>
                <a:gd name="T73" fmla="*/ 216 h 470"/>
                <a:gd name="T74" fmla="*/ 264 w 264"/>
                <a:gd name="T75" fmla="*/ 91 h 470"/>
                <a:gd name="T76" fmla="*/ 264 w 264"/>
                <a:gd name="T77" fmla="*/ 9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470">
                  <a:moveTo>
                    <a:pt x="264" y="90"/>
                  </a:moveTo>
                  <a:cubicBezTo>
                    <a:pt x="264" y="40"/>
                    <a:pt x="223" y="0"/>
                    <a:pt x="17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1" y="4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8"/>
                    <a:pt x="10" y="238"/>
                    <a:pt x="23" y="238"/>
                  </a:cubicBezTo>
                  <a:cubicBezTo>
                    <a:pt x="35" y="238"/>
                    <a:pt x="45" y="228"/>
                    <a:pt x="45" y="216"/>
                  </a:cubicBezTo>
                  <a:cubicBezTo>
                    <a:pt x="45" y="190"/>
                    <a:pt x="45" y="190"/>
                    <a:pt x="45" y="190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95"/>
                    <a:pt x="49" y="91"/>
                    <a:pt x="53" y="91"/>
                  </a:cubicBezTo>
                  <a:cubicBezTo>
                    <a:pt x="58" y="91"/>
                    <a:pt x="62" y="95"/>
                    <a:pt x="62" y="100"/>
                  </a:cubicBezTo>
                  <a:cubicBezTo>
                    <a:pt x="62" y="177"/>
                    <a:pt x="62" y="177"/>
                    <a:pt x="62" y="177"/>
                  </a:cubicBezTo>
                  <a:cubicBezTo>
                    <a:pt x="62" y="190"/>
                    <a:pt x="62" y="190"/>
                    <a:pt x="62" y="190"/>
                  </a:cubicBezTo>
                  <a:cubicBezTo>
                    <a:pt x="62" y="236"/>
                    <a:pt x="62" y="236"/>
                    <a:pt x="62" y="236"/>
                  </a:cubicBezTo>
                  <a:cubicBezTo>
                    <a:pt x="62" y="253"/>
                    <a:pt x="62" y="253"/>
                    <a:pt x="62" y="253"/>
                  </a:cubicBezTo>
                  <a:cubicBezTo>
                    <a:pt x="62" y="442"/>
                    <a:pt x="62" y="442"/>
                    <a:pt x="62" y="442"/>
                  </a:cubicBezTo>
                  <a:cubicBezTo>
                    <a:pt x="62" y="458"/>
                    <a:pt x="74" y="470"/>
                    <a:pt x="90" y="470"/>
                  </a:cubicBezTo>
                  <a:cubicBezTo>
                    <a:pt x="105" y="470"/>
                    <a:pt x="118" y="458"/>
                    <a:pt x="118" y="442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47" y="253"/>
                    <a:pt x="147" y="253"/>
                    <a:pt x="147" y="253"/>
                  </a:cubicBezTo>
                  <a:cubicBezTo>
                    <a:pt x="147" y="442"/>
                    <a:pt x="147" y="442"/>
                    <a:pt x="147" y="442"/>
                  </a:cubicBezTo>
                  <a:cubicBezTo>
                    <a:pt x="147" y="458"/>
                    <a:pt x="159" y="470"/>
                    <a:pt x="175" y="470"/>
                  </a:cubicBezTo>
                  <a:cubicBezTo>
                    <a:pt x="190" y="470"/>
                    <a:pt x="203" y="458"/>
                    <a:pt x="203" y="442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203" y="190"/>
                    <a:pt x="203" y="190"/>
                    <a:pt x="203" y="190"/>
                  </a:cubicBezTo>
                  <a:cubicBezTo>
                    <a:pt x="203" y="177"/>
                    <a:pt x="203" y="177"/>
                    <a:pt x="203" y="177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3" y="95"/>
                    <a:pt x="207" y="91"/>
                    <a:pt x="211" y="91"/>
                  </a:cubicBezTo>
                  <a:cubicBezTo>
                    <a:pt x="216" y="91"/>
                    <a:pt x="220" y="95"/>
                    <a:pt x="220" y="100"/>
                  </a:cubicBezTo>
                  <a:cubicBezTo>
                    <a:pt x="220" y="169"/>
                    <a:pt x="220" y="169"/>
                    <a:pt x="220" y="169"/>
                  </a:cubicBezTo>
                  <a:cubicBezTo>
                    <a:pt x="220" y="190"/>
                    <a:pt x="220" y="190"/>
                    <a:pt x="220" y="190"/>
                  </a:cubicBezTo>
                  <a:cubicBezTo>
                    <a:pt x="220" y="216"/>
                    <a:pt x="220" y="216"/>
                    <a:pt x="220" y="216"/>
                  </a:cubicBezTo>
                  <a:cubicBezTo>
                    <a:pt x="220" y="228"/>
                    <a:pt x="230" y="238"/>
                    <a:pt x="242" y="238"/>
                  </a:cubicBezTo>
                  <a:cubicBezTo>
                    <a:pt x="254" y="238"/>
                    <a:pt x="264" y="228"/>
                    <a:pt x="264" y="216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0"/>
                    <a:pt x="264" y="90"/>
                    <a:pt x="264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3711" y="1453"/>
              <a:ext cx="253" cy="2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7894320" y="5230495"/>
            <a:ext cx="480060" cy="1167130"/>
            <a:chOff x="3523" y="1453"/>
            <a:chExt cx="630" cy="1412"/>
          </a:xfrm>
          <a:solidFill>
            <a:srgbClr val="B6A9BD"/>
          </a:solidFill>
        </p:grpSpPr>
        <p:sp>
          <p:nvSpPr>
            <p:cNvPr id="32" name="Freeform 5"/>
            <p:cNvSpPr/>
            <p:nvPr/>
          </p:nvSpPr>
          <p:spPr bwMode="auto">
            <a:xfrm>
              <a:off x="3523" y="1749"/>
              <a:ext cx="630" cy="1116"/>
            </a:xfrm>
            <a:custGeom>
              <a:avLst/>
              <a:gdLst>
                <a:gd name="T0" fmla="*/ 264 w 264"/>
                <a:gd name="T1" fmla="*/ 90 h 470"/>
                <a:gd name="T2" fmla="*/ 174 w 264"/>
                <a:gd name="T3" fmla="*/ 0 h 470"/>
                <a:gd name="T4" fmla="*/ 91 w 264"/>
                <a:gd name="T5" fmla="*/ 0 h 470"/>
                <a:gd name="T6" fmla="*/ 0 w 264"/>
                <a:gd name="T7" fmla="*/ 90 h 470"/>
                <a:gd name="T8" fmla="*/ 0 w 264"/>
                <a:gd name="T9" fmla="*/ 91 h 470"/>
                <a:gd name="T10" fmla="*/ 0 w 264"/>
                <a:gd name="T11" fmla="*/ 216 h 470"/>
                <a:gd name="T12" fmla="*/ 23 w 264"/>
                <a:gd name="T13" fmla="*/ 238 h 470"/>
                <a:gd name="T14" fmla="*/ 45 w 264"/>
                <a:gd name="T15" fmla="*/ 216 h 470"/>
                <a:gd name="T16" fmla="*/ 45 w 264"/>
                <a:gd name="T17" fmla="*/ 190 h 470"/>
                <a:gd name="T18" fmla="*/ 45 w 264"/>
                <a:gd name="T19" fmla="*/ 169 h 470"/>
                <a:gd name="T20" fmla="*/ 45 w 264"/>
                <a:gd name="T21" fmla="*/ 100 h 470"/>
                <a:gd name="T22" fmla="*/ 53 w 264"/>
                <a:gd name="T23" fmla="*/ 91 h 470"/>
                <a:gd name="T24" fmla="*/ 62 w 264"/>
                <a:gd name="T25" fmla="*/ 100 h 470"/>
                <a:gd name="T26" fmla="*/ 62 w 264"/>
                <a:gd name="T27" fmla="*/ 177 h 470"/>
                <a:gd name="T28" fmla="*/ 62 w 264"/>
                <a:gd name="T29" fmla="*/ 190 h 470"/>
                <a:gd name="T30" fmla="*/ 62 w 264"/>
                <a:gd name="T31" fmla="*/ 236 h 470"/>
                <a:gd name="T32" fmla="*/ 62 w 264"/>
                <a:gd name="T33" fmla="*/ 253 h 470"/>
                <a:gd name="T34" fmla="*/ 62 w 264"/>
                <a:gd name="T35" fmla="*/ 442 h 470"/>
                <a:gd name="T36" fmla="*/ 90 w 264"/>
                <a:gd name="T37" fmla="*/ 470 h 470"/>
                <a:gd name="T38" fmla="*/ 118 w 264"/>
                <a:gd name="T39" fmla="*/ 442 h 470"/>
                <a:gd name="T40" fmla="*/ 118 w 264"/>
                <a:gd name="T41" fmla="*/ 253 h 470"/>
                <a:gd name="T42" fmla="*/ 147 w 264"/>
                <a:gd name="T43" fmla="*/ 253 h 470"/>
                <a:gd name="T44" fmla="*/ 147 w 264"/>
                <a:gd name="T45" fmla="*/ 442 h 470"/>
                <a:gd name="T46" fmla="*/ 175 w 264"/>
                <a:gd name="T47" fmla="*/ 470 h 470"/>
                <a:gd name="T48" fmla="*/ 203 w 264"/>
                <a:gd name="T49" fmla="*/ 442 h 470"/>
                <a:gd name="T50" fmla="*/ 203 w 264"/>
                <a:gd name="T51" fmla="*/ 253 h 470"/>
                <a:gd name="T52" fmla="*/ 203 w 264"/>
                <a:gd name="T53" fmla="*/ 236 h 470"/>
                <a:gd name="T54" fmla="*/ 203 w 264"/>
                <a:gd name="T55" fmla="*/ 190 h 470"/>
                <a:gd name="T56" fmla="*/ 203 w 264"/>
                <a:gd name="T57" fmla="*/ 177 h 470"/>
                <a:gd name="T58" fmla="*/ 203 w 264"/>
                <a:gd name="T59" fmla="*/ 100 h 470"/>
                <a:gd name="T60" fmla="*/ 211 w 264"/>
                <a:gd name="T61" fmla="*/ 91 h 470"/>
                <a:gd name="T62" fmla="*/ 220 w 264"/>
                <a:gd name="T63" fmla="*/ 100 h 470"/>
                <a:gd name="T64" fmla="*/ 220 w 264"/>
                <a:gd name="T65" fmla="*/ 169 h 470"/>
                <a:gd name="T66" fmla="*/ 220 w 264"/>
                <a:gd name="T67" fmla="*/ 190 h 470"/>
                <a:gd name="T68" fmla="*/ 220 w 264"/>
                <a:gd name="T69" fmla="*/ 216 h 470"/>
                <a:gd name="T70" fmla="*/ 242 w 264"/>
                <a:gd name="T71" fmla="*/ 238 h 470"/>
                <a:gd name="T72" fmla="*/ 264 w 264"/>
                <a:gd name="T73" fmla="*/ 216 h 470"/>
                <a:gd name="T74" fmla="*/ 264 w 264"/>
                <a:gd name="T75" fmla="*/ 91 h 470"/>
                <a:gd name="T76" fmla="*/ 264 w 264"/>
                <a:gd name="T77" fmla="*/ 9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470">
                  <a:moveTo>
                    <a:pt x="264" y="90"/>
                  </a:moveTo>
                  <a:cubicBezTo>
                    <a:pt x="264" y="40"/>
                    <a:pt x="223" y="0"/>
                    <a:pt x="174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41" y="0"/>
                    <a:pt x="1" y="4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0" y="228"/>
                    <a:pt x="10" y="238"/>
                    <a:pt x="23" y="238"/>
                  </a:cubicBezTo>
                  <a:cubicBezTo>
                    <a:pt x="35" y="238"/>
                    <a:pt x="45" y="228"/>
                    <a:pt x="45" y="216"/>
                  </a:cubicBezTo>
                  <a:cubicBezTo>
                    <a:pt x="45" y="190"/>
                    <a:pt x="45" y="190"/>
                    <a:pt x="45" y="190"/>
                  </a:cubicBezTo>
                  <a:cubicBezTo>
                    <a:pt x="45" y="169"/>
                    <a:pt x="45" y="169"/>
                    <a:pt x="45" y="169"/>
                  </a:cubicBezTo>
                  <a:cubicBezTo>
                    <a:pt x="45" y="100"/>
                    <a:pt x="45" y="100"/>
                    <a:pt x="45" y="100"/>
                  </a:cubicBezTo>
                  <a:cubicBezTo>
                    <a:pt x="45" y="95"/>
                    <a:pt x="49" y="91"/>
                    <a:pt x="53" y="91"/>
                  </a:cubicBezTo>
                  <a:cubicBezTo>
                    <a:pt x="58" y="91"/>
                    <a:pt x="62" y="95"/>
                    <a:pt x="62" y="100"/>
                  </a:cubicBezTo>
                  <a:cubicBezTo>
                    <a:pt x="62" y="177"/>
                    <a:pt x="62" y="177"/>
                    <a:pt x="62" y="177"/>
                  </a:cubicBezTo>
                  <a:cubicBezTo>
                    <a:pt x="62" y="190"/>
                    <a:pt x="62" y="190"/>
                    <a:pt x="62" y="190"/>
                  </a:cubicBezTo>
                  <a:cubicBezTo>
                    <a:pt x="62" y="236"/>
                    <a:pt x="62" y="236"/>
                    <a:pt x="62" y="236"/>
                  </a:cubicBezTo>
                  <a:cubicBezTo>
                    <a:pt x="62" y="253"/>
                    <a:pt x="62" y="253"/>
                    <a:pt x="62" y="253"/>
                  </a:cubicBezTo>
                  <a:cubicBezTo>
                    <a:pt x="62" y="442"/>
                    <a:pt x="62" y="442"/>
                    <a:pt x="62" y="442"/>
                  </a:cubicBezTo>
                  <a:cubicBezTo>
                    <a:pt x="62" y="458"/>
                    <a:pt x="74" y="470"/>
                    <a:pt x="90" y="470"/>
                  </a:cubicBezTo>
                  <a:cubicBezTo>
                    <a:pt x="105" y="470"/>
                    <a:pt x="118" y="458"/>
                    <a:pt x="118" y="442"/>
                  </a:cubicBezTo>
                  <a:cubicBezTo>
                    <a:pt x="118" y="253"/>
                    <a:pt x="118" y="253"/>
                    <a:pt x="118" y="253"/>
                  </a:cubicBezTo>
                  <a:cubicBezTo>
                    <a:pt x="147" y="253"/>
                    <a:pt x="147" y="253"/>
                    <a:pt x="147" y="253"/>
                  </a:cubicBezTo>
                  <a:cubicBezTo>
                    <a:pt x="147" y="442"/>
                    <a:pt x="147" y="442"/>
                    <a:pt x="147" y="442"/>
                  </a:cubicBezTo>
                  <a:cubicBezTo>
                    <a:pt x="147" y="458"/>
                    <a:pt x="159" y="470"/>
                    <a:pt x="175" y="470"/>
                  </a:cubicBezTo>
                  <a:cubicBezTo>
                    <a:pt x="190" y="470"/>
                    <a:pt x="203" y="458"/>
                    <a:pt x="203" y="442"/>
                  </a:cubicBezTo>
                  <a:cubicBezTo>
                    <a:pt x="203" y="253"/>
                    <a:pt x="203" y="253"/>
                    <a:pt x="203" y="253"/>
                  </a:cubicBezTo>
                  <a:cubicBezTo>
                    <a:pt x="203" y="236"/>
                    <a:pt x="203" y="236"/>
                    <a:pt x="203" y="236"/>
                  </a:cubicBezTo>
                  <a:cubicBezTo>
                    <a:pt x="203" y="190"/>
                    <a:pt x="203" y="190"/>
                    <a:pt x="203" y="190"/>
                  </a:cubicBezTo>
                  <a:cubicBezTo>
                    <a:pt x="203" y="177"/>
                    <a:pt x="203" y="177"/>
                    <a:pt x="203" y="177"/>
                  </a:cubicBezTo>
                  <a:cubicBezTo>
                    <a:pt x="203" y="100"/>
                    <a:pt x="203" y="100"/>
                    <a:pt x="203" y="100"/>
                  </a:cubicBezTo>
                  <a:cubicBezTo>
                    <a:pt x="203" y="95"/>
                    <a:pt x="207" y="91"/>
                    <a:pt x="211" y="91"/>
                  </a:cubicBezTo>
                  <a:cubicBezTo>
                    <a:pt x="216" y="91"/>
                    <a:pt x="220" y="95"/>
                    <a:pt x="220" y="100"/>
                  </a:cubicBezTo>
                  <a:cubicBezTo>
                    <a:pt x="220" y="169"/>
                    <a:pt x="220" y="169"/>
                    <a:pt x="220" y="169"/>
                  </a:cubicBezTo>
                  <a:cubicBezTo>
                    <a:pt x="220" y="190"/>
                    <a:pt x="220" y="190"/>
                    <a:pt x="220" y="190"/>
                  </a:cubicBezTo>
                  <a:cubicBezTo>
                    <a:pt x="220" y="216"/>
                    <a:pt x="220" y="216"/>
                    <a:pt x="220" y="216"/>
                  </a:cubicBezTo>
                  <a:cubicBezTo>
                    <a:pt x="220" y="228"/>
                    <a:pt x="230" y="238"/>
                    <a:pt x="242" y="238"/>
                  </a:cubicBezTo>
                  <a:cubicBezTo>
                    <a:pt x="254" y="238"/>
                    <a:pt x="264" y="228"/>
                    <a:pt x="264" y="216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0"/>
                    <a:pt x="264" y="90"/>
                    <a:pt x="264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3" name="Oval 6"/>
            <p:cNvSpPr>
              <a:spLocks noChangeArrowheads="1"/>
            </p:cNvSpPr>
            <p:nvPr/>
          </p:nvSpPr>
          <p:spPr bwMode="auto">
            <a:xfrm>
              <a:off x="3711" y="1453"/>
              <a:ext cx="253" cy="25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id-ID">
                <a:cs typeface="+mn-ea"/>
                <a:sym typeface="+mn-lt"/>
              </a:endParaRPr>
            </a:p>
          </p:txBody>
        </p: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2487930"/>
            <a:ext cx="2317115" cy="4364990"/>
          </a:xfrm>
          <a:prstGeom prst="rect">
            <a:avLst/>
          </a:prstGeom>
        </p:spPr>
      </p:pic>
      <p:pic>
        <p:nvPicPr>
          <p:cNvPr id="3" name="图片 2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980" y="3195955"/>
            <a:ext cx="2077085" cy="36569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22045" y="857885"/>
            <a:ext cx="10147935" cy="519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210" y="-17145"/>
            <a:ext cx="3538855" cy="5777865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17145"/>
            <a:ext cx="2372360" cy="486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79170" y="727075"/>
            <a:ext cx="10420985" cy="5431155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074535" y="2618740"/>
            <a:ext cx="19088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9600">
                <a:solidFill>
                  <a:srgbClr val="57495F"/>
                </a:solidFill>
                <a:latin typeface="方正启体繁体" panose="03000509000000000000" charset="-122"/>
                <a:ea typeface="方正启体繁体" panose="03000509000000000000" charset="-122"/>
              </a:rPr>
              <a:t>看</a:t>
            </a:r>
            <a:endParaRPr lang="zh-CN" altLang="en-US" sz="9600">
              <a:solidFill>
                <a:srgbClr val="57495F"/>
              </a:solidFill>
              <a:latin typeface="方正启体繁体" panose="03000509000000000000" charset="-122"/>
              <a:ea typeface="方正启体繁体" panose="03000509000000000000" charset="-122"/>
            </a:endParaRPr>
          </a:p>
        </p:txBody>
      </p:sp>
      <p:pic>
        <p:nvPicPr>
          <p:cNvPr id="6" name="图片 5" descr="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3265" y="4694555"/>
            <a:ext cx="3402330" cy="215836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312795" y="2099945"/>
            <a:ext cx="1908810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3800">
                <a:solidFill>
                  <a:srgbClr val="57495F"/>
                </a:solidFill>
                <a:latin typeface="方正启体繁体" panose="03000509000000000000" charset="-122"/>
                <a:ea typeface="方正启体繁体" panose="03000509000000000000" charset="-122"/>
              </a:rPr>
              <a:t>谢</a:t>
            </a:r>
            <a:endParaRPr lang="zh-CN" altLang="en-US" sz="13800">
              <a:solidFill>
                <a:srgbClr val="57495F"/>
              </a:solidFill>
              <a:latin typeface="方正启体繁体" panose="03000509000000000000" charset="-122"/>
              <a:ea typeface="方正启体繁体" panose="03000509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915660" y="2209800"/>
            <a:ext cx="190881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500">
                <a:solidFill>
                  <a:srgbClr val="57495F"/>
                </a:solidFill>
                <a:latin typeface="方正启体繁体" panose="03000509000000000000" charset="-122"/>
                <a:ea typeface="方正启体繁体" panose="03000509000000000000" charset="-122"/>
              </a:rPr>
              <a:t>观</a:t>
            </a:r>
            <a:endParaRPr lang="zh-CN" altLang="en-US" sz="11500">
              <a:solidFill>
                <a:srgbClr val="57495F"/>
              </a:solidFill>
              <a:latin typeface="方正启体繁体" panose="03000509000000000000" charset="-122"/>
              <a:ea typeface="方正启体繁体" panose="03000509000000000000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11700" y="2527300"/>
            <a:ext cx="19088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9600">
                <a:solidFill>
                  <a:srgbClr val="57495F"/>
                </a:solidFill>
                <a:latin typeface="方正启体繁体" panose="03000509000000000000" charset="-122"/>
                <a:ea typeface="方正启体繁体" panose="03000509000000000000" charset="-122"/>
              </a:rPr>
              <a:t>谢</a:t>
            </a:r>
            <a:endParaRPr lang="zh-CN" altLang="en-US" sz="9600">
              <a:solidFill>
                <a:srgbClr val="57495F"/>
              </a:solidFill>
              <a:latin typeface="方正启体繁体" panose="03000509000000000000" charset="-122"/>
              <a:ea typeface="方正启体繁体" panose="03000509000000000000" charset="-122"/>
            </a:endParaRPr>
          </a:p>
        </p:txBody>
      </p:sp>
      <p:sp>
        <p:nvSpPr>
          <p:cNvPr id="37" name="文本占位符 10"/>
          <p:cNvSpPr txBox="1"/>
          <p:nvPr/>
        </p:nvSpPr>
        <p:spPr>
          <a:xfrm>
            <a:off x="3940810" y="3819208"/>
            <a:ext cx="3968750" cy="260985"/>
          </a:xfrm>
          <a:prstGeom prst="rect">
            <a:avLst/>
          </a:prstGeom>
        </p:spPr>
        <p:txBody>
          <a:bodyPr vert="horz" wrap="square" lIns="96435" tIns="48217" rIns="96435" bIns="48217" rtlCol="0" anchor="ctr">
            <a:spAutoFit/>
          </a:bodyPr>
          <a:lstStyle>
            <a:defPPr>
              <a:defRPr lang="zh-CN"/>
            </a:defPPr>
            <a:lvl1pPr marL="0" indent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kern="1200" dirty="0">
                <a:solidFill>
                  <a:srgbClr val="FBFBFC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THANKS 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115695" y="906780"/>
            <a:ext cx="10202545" cy="519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7145"/>
            <a:ext cx="2372360" cy="486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2825" y="789305"/>
            <a:ext cx="10420985" cy="5418455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97110" y="2515235"/>
            <a:ext cx="2317115" cy="4364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862830" y="1492250"/>
            <a:ext cx="4023995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700" noProof="0" dirty="0">
                <a:ln>
                  <a:noFill/>
                </a:ln>
                <a:solidFill>
                  <a:srgbClr val="57495F">
                    <a:alpha val="12000"/>
                  </a:srgb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01</a:t>
            </a:r>
            <a:endParaRPr lang="en-US" altLang="zh-CN" sz="28700" noProof="0" dirty="0">
              <a:ln>
                <a:noFill/>
              </a:ln>
              <a:solidFill>
                <a:srgbClr val="57495F">
                  <a:alpha val="12000"/>
                </a:srgbClr>
              </a:solidFill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86100" y="2818130"/>
            <a:ext cx="6019165" cy="713740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57495F"/>
                </a:solidFill>
                <a:effectLst/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前言</a:t>
            </a:r>
            <a:endParaRPr kumimoji="0" lang="zh-CN" altLang="en-US" sz="4000" i="0" u="none" strike="noStrike" kern="0" cap="none" spc="0" normalizeH="0" baseline="0" noProof="0" dirty="0">
              <a:ln>
                <a:noFill/>
              </a:ln>
              <a:solidFill>
                <a:srgbClr val="57495F"/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理论基础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87070" y="1460500"/>
            <a:ext cx="10835005" cy="2588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/>
              <a:t>等级强化学习</a:t>
            </a:r>
            <a:r>
              <a:rPr lang="en-US" altLang="zh-CN" sz="2800"/>
              <a:t>-</a:t>
            </a:r>
            <a:r>
              <a:rPr lang="zh-CN" altLang="en-US" sz="2800"/>
              <a:t>前扣带回理论（</a:t>
            </a:r>
            <a:r>
              <a:rPr lang="en-US" altLang="zh-CN" sz="2800">
                <a:highlight>
                  <a:srgbClr val="FFFF00"/>
                </a:highlight>
              </a:rPr>
              <a:t>HRL-ACC</a:t>
            </a:r>
            <a:r>
              <a:rPr lang="zh-CN" altLang="en-US" sz="2800"/>
              <a:t>）</a:t>
            </a:r>
            <a:endParaRPr lang="zh-CN" altLang="en-US" sz="2800"/>
          </a:p>
          <a:p>
            <a:r>
              <a:rPr lang="zh-CN" altLang="en-US" sz="2800"/>
              <a:t>学习</a:t>
            </a:r>
            <a:r>
              <a:rPr lang="en-US" altLang="zh-CN" sz="2800"/>
              <a:t>=</a:t>
            </a:r>
            <a:r>
              <a:rPr lang="zh-CN" altLang="en-US" sz="2800"/>
              <a:t>多个任务</a:t>
            </a:r>
            <a:r>
              <a:rPr lang="en-US" altLang="zh-CN" sz="2800"/>
              <a:t>     </a:t>
            </a:r>
            <a:r>
              <a:rPr lang="zh-CN" altLang="en-US" sz="2800"/>
              <a:t>与单一任务相比，进行多任务时，个体对认知资源的需求增加，</a:t>
            </a:r>
            <a:r>
              <a:rPr lang="en-US" altLang="zh-CN" sz="2800"/>
              <a:t>WM load</a:t>
            </a:r>
            <a:r>
              <a:rPr lang="zh-CN" altLang="en-US" sz="2800"/>
              <a:t>增加，会对原本进行的心理过程产生干扰，</a:t>
            </a:r>
            <a:r>
              <a:rPr lang="zh-CN" altLang="en-US" sz="2800">
                <a:highlight>
                  <a:srgbClr val="FFFF00"/>
                </a:highlight>
              </a:rPr>
              <a:t>但</a:t>
            </a:r>
            <a:r>
              <a:rPr lang="en-US" altLang="zh-CN" sz="2800">
                <a:highlight>
                  <a:srgbClr val="FFFF00"/>
                </a:highlight>
              </a:rPr>
              <a:t>WM load</a:t>
            </a:r>
            <a:r>
              <a:rPr lang="zh-CN" altLang="en-US" sz="2800">
                <a:highlight>
                  <a:srgbClr val="FFFF00"/>
                </a:highlight>
              </a:rPr>
              <a:t>如何影响反馈加工尚不清楚</a:t>
            </a:r>
            <a:r>
              <a:rPr lang="zh-CN" altLang="en-US" sz="2800"/>
              <a:t>，</a:t>
            </a:r>
            <a:r>
              <a:rPr lang="en-US" altLang="zh-CN" sz="2800"/>
              <a:t>HRL-ACC</a:t>
            </a:r>
            <a:r>
              <a:rPr lang="zh-CN" altLang="en-US" sz="2800"/>
              <a:t>理论虽然提及</a:t>
            </a:r>
            <a:r>
              <a:rPr lang="en-US" altLang="zh-CN" sz="2800"/>
              <a:t>WM load</a:t>
            </a:r>
            <a:r>
              <a:rPr lang="zh-CN" altLang="en-US" sz="2800"/>
              <a:t>对反馈加工与学习的影响，但缺乏直接证据，本研究使用脑电技术对这一问题进行探究。</a:t>
            </a:r>
            <a:endParaRPr lang="en-US" altLang="zh-CN" sz="2800"/>
          </a:p>
        </p:txBody>
      </p:sp>
      <p:cxnSp>
        <p:nvCxnSpPr>
          <p:cNvPr id="4" name="直接箭头连接符 3"/>
          <p:cNvCxnSpPr/>
          <p:nvPr/>
        </p:nvCxnSpPr>
        <p:spPr>
          <a:xfrm>
            <a:off x="3160395" y="2177415"/>
            <a:ext cx="3232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3210" y="294005"/>
            <a:ext cx="11591290" cy="6229985"/>
            <a:chOff x="1595" y="1243"/>
            <a:chExt cx="16410" cy="8532"/>
          </a:xfrm>
        </p:grpSpPr>
        <p:sp>
          <p:nvSpPr>
            <p:cNvPr id="7" name="矩形 6">
              <a:hlinkClick r:id="rId1" tooltip="VS" action="ppaction://hlinksldjump"/>
            </p:cNvPr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724400" y="879475"/>
            <a:ext cx="2481580" cy="36639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相关脑电成分</a:t>
            </a:r>
            <a:endParaRPr kumimoji="0" lang="zh-CN" altLang="en-US" sz="28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217" name="泪滴形">
            <a:hlinkClick r:id="rId3" action="ppaction://hlinksldjump"/>
          </p:cNvPr>
          <p:cNvSpPr/>
          <p:nvPr/>
        </p:nvSpPr>
        <p:spPr>
          <a:xfrm>
            <a:off x="6150610" y="2555875"/>
            <a:ext cx="862965" cy="890905"/>
          </a:xfrm>
          <a:prstGeom prst="teardrop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solidFill>
                  <a:srgbClr val="FFFFFF"/>
                </a:solidFill>
                <a:latin typeface="汉仪时光体W" panose="00020600040101010101" charset="-122"/>
                <a:ea typeface="汉仪时光体W" panose="00020600040101010101" charset="-122"/>
              </a:rPr>
              <a:t>2</a:t>
            </a:r>
            <a:endParaRPr lang="en-US" altLang="zh-CN" sz="3200">
              <a:solidFill>
                <a:srgbClr val="FFFFFF"/>
              </a:solidFill>
              <a:latin typeface="汉仪时光体W" panose="00020600040101010101" charset="-122"/>
              <a:ea typeface="汉仪时光体W" panose="00020600040101010101" charset="-122"/>
            </a:endParaRPr>
          </a:p>
        </p:txBody>
      </p:sp>
      <p:sp>
        <p:nvSpPr>
          <p:cNvPr id="3" name="泪滴形"/>
          <p:cNvSpPr/>
          <p:nvPr/>
        </p:nvSpPr>
        <p:spPr>
          <a:xfrm flipV="1">
            <a:off x="6150610" y="3749675"/>
            <a:ext cx="862965" cy="838835"/>
          </a:xfrm>
          <a:prstGeom prst="teardrop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泪滴形"/>
          <p:cNvSpPr/>
          <p:nvPr/>
        </p:nvSpPr>
        <p:spPr>
          <a:xfrm flipH="1">
            <a:off x="4970780" y="2555240"/>
            <a:ext cx="934720" cy="890905"/>
          </a:xfrm>
          <a:prstGeom prst="teardrop">
            <a:avLst/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solidFill>
                  <a:srgbClr val="FFFFFF"/>
                </a:solidFill>
                <a:latin typeface="汉仪时光体W" panose="00020600040101010101" charset="-122"/>
                <a:ea typeface="汉仪时光体W" panose="00020600040101010101" charset="-122"/>
              </a:rPr>
              <a:t>1</a:t>
            </a:r>
            <a:endParaRPr lang="en-US" altLang="zh-CN" sz="3200">
              <a:solidFill>
                <a:srgbClr val="FFFFFF"/>
              </a:solidFill>
              <a:latin typeface="汉仪时光体W" panose="00020600040101010101" charset="-122"/>
              <a:ea typeface="汉仪时光体W" panose="00020600040101010101" charset="-122"/>
            </a:endParaRPr>
          </a:p>
        </p:txBody>
      </p:sp>
      <p:sp>
        <p:nvSpPr>
          <p:cNvPr id="5" name="泪滴形"/>
          <p:cNvSpPr/>
          <p:nvPr/>
        </p:nvSpPr>
        <p:spPr>
          <a:xfrm flipH="1" flipV="1">
            <a:off x="5077460" y="3749675"/>
            <a:ext cx="828040" cy="839470"/>
          </a:xfrm>
          <a:prstGeom prst="teardrop">
            <a:avLst>
              <a:gd name="adj" fmla="val 10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>
              <a:solidFill>
                <a:srgbClr val="FFFFFF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077460" y="3980180"/>
            <a:ext cx="625475" cy="49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ABD2AB"/>
                </a:solidFill>
              </a14:hiddenFill>
            </a:ext>
          </a:extLst>
        </p:spPr>
        <p:txBody>
          <a:bodyPr wrap="none" rtlCol="0" anchor="t">
            <a:noAutofit/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solidFill>
                  <a:srgbClr val="FFFFFF"/>
                </a:solidFill>
                <a:latin typeface="汉仪时光体W" panose="00020600040101010101" charset="-122"/>
                <a:ea typeface="汉仪时光体W" panose="00020600040101010101" charset="-122"/>
                <a:sym typeface="+mn-ea"/>
              </a:rPr>
              <a:t>4</a:t>
            </a:r>
            <a:endParaRPr lang="en-US" altLang="zh-CN" sz="3200">
              <a:solidFill>
                <a:srgbClr val="FFFFFF"/>
              </a:solidFill>
              <a:latin typeface="汉仪时光体W" panose="00020600040101010101" charset="-122"/>
              <a:ea typeface="汉仪时光体W" panose="0002060004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355715" y="3875405"/>
            <a:ext cx="5111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95CAB9"/>
                </a:solidFill>
              </a14:hiddenFill>
            </a:ext>
          </a:extLst>
        </p:spPr>
        <p:txBody>
          <a:bodyPr wrap="none" rtlCol="0" anchor="t">
            <a:noAutofit/>
          </a:bodyPr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>
                <a:solidFill>
                  <a:srgbClr val="FFFFFF"/>
                </a:solidFill>
                <a:latin typeface="汉仪时光体W" panose="00020600040101010101" charset="-122"/>
                <a:ea typeface="汉仪时光体W" panose="00020600040101010101" charset="-122"/>
                <a:sym typeface="+mn-ea"/>
              </a:rPr>
              <a:t>3</a:t>
            </a:r>
            <a:endParaRPr lang="en-US" altLang="zh-CN" sz="3200">
              <a:solidFill>
                <a:srgbClr val="FFFFFF"/>
              </a:solidFill>
              <a:latin typeface="汉仪时光体W" panose="00020600040101010101" charset="-122"/>
              <a:ea typeface="汉仪时光体W" panose="0002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51290" y="1574973"/>
            <a:ext cx="5708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kern="0" noProof="0" dirty="0">
                <a:ln>
                  <a:noFill/>
                </a:ln>
                <a:solidFill>
                  <a:srgbClr val="57495F"/>
                </a:solidFill>
                <a:highlight>
                  <a:srgbClr val="FFFF00"/>
                </a:highlight>
                <a:uLnTx/>
                <a:uFillTx/>
                <a:latin typeface="+mn-ea"/>
                <a:sym typeface="+mn-ea"/>
              </a:rPr>
              <a:t>P3</a:t>
            </a:r>
            <a:endParaRPr lang="en-US" altLang="zh-CN" sz="2400" b="1" kern="0" noProof="0" dirty="0">
              <a:ln>
                <a:noFill/>
              </a:ln>
              <a:solidFill>
                <a:srgbClr val="57495F"/>
              </a:solidFill>
              <a:highlight>
                <a:srgbClr val="FFFF00"/>
              </a:highlight>
              <a:uLnTx/>
              <a:uFillTx/>
              <a:latin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192010" y="2035175"/>
            <a:ext cx="428942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0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紧随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RewP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；头皮中后部；与注意资源的分配、背景信息的整合、工作记忆的更新有关；有研究发现正反馈后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P3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波幅大于负反馈，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代表了反馈加工中注意资源投入或情感价值的变化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051290" y="3875578"/>
            <a:ext cx="74993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400" b="1" noProof="0" dirty="0">
                <a:ln>
                  <a:noFill/>
                </a:ln>
                <a:solidFill>
                  <a:srgbClr val="57495F"/>
                </a:solidFill>
                <a:highlight>
                  <a:srgbClr val="FFFF00"/>
                </a:highlight>
                <a:uLnTx/>
                <a:uFillTx/>
                <a:latin typeface="+mn-ea"/>
                <a:sym typeface="+mn-ea"/>
              </a:rPr>
              <a:t>LPP</a:t>
            </a:r>
            <a:endParaRPr lang="en-US" altLang="zh-CN" sz="2400" b="1" kern="0" noProof="0" dirty="0">
              <a:ln>
                <a:noFill/>
              </a:ln>
              <a:solidFill>
                <a:srgbClr val="57495F"/>
              </a:solidFill>
              <a:highlight>
                <a:srgbClr val="FFFF00"/>
              </a:highlight>
              <a:uLnTx/>
              <a:uFillTx/>
              <a:latin typeface="+mn-ea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00900" y="4335780"/>
            <a:ext cx="4675505" cy="18294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00000"/>
              </a:lnSpc>
            </a:pP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反馈后5</a:t>
            </a:r>
            <a:r>
              <a:rPr lang="en-US" altLang="zh-CN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00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或6</a:t>
            </a:r>
            <a:r>
              <a:rPr lang="en-US" altLang="zh-CN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00ms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，延续至</a:t>
            </a:r>
            <a:r>
              <a:rPr lang="en-US" altLang="zh-CN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1000ms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左右；头皮分布与</a:t>
            </a:r>
            <a:r>
              <a:rPr lang="en-US" altLang="zh-CN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P3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大致相同；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对反馈效价敏感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，较中性刺激，在正、负性刺激后波幅增加，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反映了人脑加工刺激信息时持续的情感动机过程</a:t>
            </a:r>
            <a:endParaRPr lang="zh-CN" altLang="en-US" sz="20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uLnTx/>
              <a:uFillTx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43710" y="3980353"/>
            <a:ext cx="210121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b="1" kern="0" noProof="0" dirty="0">
                <a:ln>
                  <a:noFill/>
                </a:ln>
                <a:solidFill>
                  <a:srgbClr val="57495F"/>
                </a:solidFill>
                <a:highlight>
                  <a:srgbClr val="FFFF00"/>
                </a:highlight>
                <a:uLnTx/>
                <a:uFillTx/>
                <a:latin typeface="+mn-ea"/>
                <a:sym typeface="+mn-ea"/>
              </a:rPr>
              <a:t>Delta</a:t>
            </a:r>
            <a:r>
              <a:rPr lang="zh-CN" altLang="en-US" sz="2400" b="1" kern="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+mn-ea"/>
                <a:sym typeface="+mn-ea"/>
              </a:rPr>
              <a:t>和</a:t>
            </a:r>
            <a:r>
              <a:rPr lang="en-US" altLang="zh-CN" sz="2400" b="1" kern="0" noProof="0" dirty="0">
                <a:ln>
                  <a:noFill/>
                </a:ln>
                <a:solidFill>
                  <a:srgbClr val="57495F"/>
                </a:solidFill>
                <a:highlight>
                  <a:srgbClr val="FFFF00"/>
                </a:highlight>
                <a:uLnTx/>
                <a:uFillTx/>
                <a:latin typeface="+mn-ea"/>
                <a:sym typeface="+mn-ea"/>
              </a:rPr>
              <a:t>theta</a:t>
            </a:r>
            <a:endParaRPr lang="zh-CN" altLang="en-US" sz="2400" b="1" kern="0" noProof="0" dirty="0">
              <a:ln>
                <a:noFill/>
              </a:ln>
              <a:solidFill>
                <a:srgbClr val="57495F"/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19125" y="4475480"/>
            <a:ext cx="435102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00000"/>
              </a:lnSpc>
            </a:pPr>
            <a:r>
              <a: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反馈加工诱发的两个主要震荡成分；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Delta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：金钱获得、在正反馈后显著增强、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ACC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；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theta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：损失敏感、负反馈后显著增强；纹状体</a:t>
            </a:r>
            <a:endParaRPr lang="zh-CN" altLang="en-US" sz="20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uLnTx/>
              <a:uFillTx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97330" y="1574973"/>
            <a:ext cx="28524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b="1" noProof="0" dirty="0">
                <a:ln>
                  <a:noFill/>
                </a:ln>
                <a:solidFill>
                  <a:srgbClr val="57495F"/>
                </a:solidFill>
                <a:highlight>
                  <a:srgbClr val="FFFF00"/>
                </a:highlight>
                <a:uLnTx/>
                <a:uFillTx/>
                <a:latin typeface="+mn-ea"/>
                <a:sym typeface="+mn-ea"/>
              </a:rPr>
              <a:t>奖赏正波（</a:t>
            </a:r>
            <a:r>
              <a:rPr lang="en-US" altLang="zh-CN" sz="2400" b="1" noProof="0" dirty="0">
                <a:ln>
                  <a:noFill/>
                </a:ln>
                <a:solidFill>
                  <a:srgbClr val="57495F"/>
                </a:solidFill>
                <a:highlight>
                  <a:srgbClr val="FFFF00"/>
                </a:highlight>
                <a:uLnTx/>
                <a:uFillTx/>
                <a:latin typeface="+mn-ea"/>
                <a:sym typeface="+mn-ea"/>
              </a:rPr>
              <a:t>RewP</a:t>
            </a:r>
            <a:r>
              <a:rPr lang="zh-CN" altLang="en-US" sz="2400" b="1" noProof="0" dirty="0">
                <a:ln>
                  <a:noFill/>
                </a:ln>
                <a:solidFill>
                  <a:srgbClr val="57495F"/>
                </a:solidFill>
                <a:highlight>
                  <a:srgbClr val="FFFF00"/>
                </a:highlight>
                <a:uLnTx/>
                <a:uFillTx/>
                <a:latin typeface="+mn-ea"/>
                <a:sym typeface="+mn-ea"/>
              </a:rPr>
              <a:t>）</a:t>
            </a:r>
            <a:endParaRPr lang="zh-CN" altLang="en-US" sz="2400" b="1" kern="0" noProof="0" dirty="0">
              <a:ln>
                <a:noFill/>
              </a:ln>
              <a:solidFill>
                <a:srgbClr val="57495F"/>
              </a:solidFill>
              <a:highlight>
                <a:srgbClr val="FFFF00"/>
              </a:highlight>
              <a:uLnTx/>
              <a:uFillTx/>
              <a:latin typeface="+mn-ea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76910" y="2035175"/>
            <a:ext cx="4293870" cy="1651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 fontAlgn="auto">
              <a:lnSpc>
                <a:spcPct val="100000"/>
              </a:lnSpc>
            </a:pP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早期：反馈相关负波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（</a:t>
            </a:r>
            <a:r>
              <a:rPr lang="en-US" altLang="zh-CN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FRN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）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；负</a:t>
            </a:r>
            <a:endParaRPr lang="zh-CN" altLang="en-US" sz="20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highlight>
                <a:srgbClr val="000000">
                  <a:alpha val="0"/>
                </a:srgbClr>
              </a:highlight>
              <a:uLnTx/>
              <a:uFillTx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  <a:p>
            <a:pPr indent="0" algn="l" fontAlgn="auto">
              <a:lnSpc>
                <a:spcPct val="100000"/>
              </a:lnSpc>
            </a:pP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正；正、负反馈下，</a:t>
            </a:r>
            <a:r>
              <a:rPr lang="en-US" altLang="zh-CN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RewP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000000">
                    <a:alpha val="0"/>
                  </a:srgbClr>
                </a:highlight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的差异反映了人脑对奖赏的加工（对反馈效价敏感）；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反馈刺激后</a:t>
            </a:r>
            <a:r>
              <a:rPr lang="en-US" altLang="zh-CN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200-350ms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；最大波幅</a:t>
            </a:r>
            <a:r>
              <a:rPr lang="en-US" altLang="zh-CN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    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头皮正前部；</a:t>
            </a:r>
            <a:r>
              <a:rPr lang="en-US" altLang="zh-CN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ACC</a:t>
            </a:r>
            <a:r>
              <a:rPr lang="zh-CN" altLang="en-US" sz="2000" kern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  <a:uLnTx/>
                <a:uFillTx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和纹状体附近</a:t>
            </a:r>
            <a:endParaRPr lang="zh-CN" altLang="en-US" sz="2000" kern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uLnTx/>
              <a:uFillTx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4563110" y="2254885"/>
            <a:ext cx="266700" cy="139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1609725" y="3446780"/>
            <a:ext cx="1962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668020" y="5937250"/>
            <a:ext cx="9417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hlinkClick r:id="rId4" action="ppaction://hlinksldjump"/>
              </a:rPr>
              <a:t>成分</a:t>
            </a:r>
            <a:endParaRPr lang="zh-CN" altLang="en-US" sz="2400"/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关于</a:t>
            </a:r>
            <a:r>
              <a:rPr lang="en-US" altLang="zh-CN"/>
              <a:t>theta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546735" y="1080770"/>
            <a:ext cx="10974705" cy="2715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>
                <a:highlight>
                  <a:srgbClr val="FFFF00"/>
                </a:highlight>
              </a:rPr>
              <a:t>HRL-ACC</a:t>
            </a:r>
            <a:r>
              <a:rPr lang="zh-CN" altLang="en-US" sz="2400"/>
              <a:t>认为：</a:t>
            </a:r>
            <a:endParaRPr lang="zh-CN" altLang="en-US" sz="2400"/>
          </a:p>
          <a:p>
            <a:r>
              <a:rPr lang="en-US" altLang="zh-CN" sz="2400"/>
              <a:t>1.ACC</a:t>
            </a:r>
            <a:r>
              <a:rPr lang="zh-CN" altLang="en-US" sz="2400" u="sng"/>
              <a:t>一方面</a:t>
            </a:r>
            <a:r>
              <a:rPr lang="zh-CN" altLang="en-US" sz="2400"/>
              <a:t>接受反馈信号，以学习某一行为或任务的价值，据此选择要实施的行为；</a:t>
            </a:r>
            <a:r>
              <a:rPr lang="zh-CN" altLang="en-US" sz="2400" u="sng"/>
              <a:t>另一方面</a:t>
            </a:r>
            <a:r>
              <a:rPr lang="zh-CN" altLang="en-US" sz="2400"/>
              <a:t>通过对其他脑区的控制来驱动任务执行</a:t>
            </a:r>
            <a:endParaRPr lang="zh-CN" altLang="en-US" sz="2400"/>
          </a:p>
          <a:p>
            <a:r>
              <a:rPr lang="en-US" altLang="zh-CN" sz="2400"/>
              <a:t>2.RewP</a:t>
            </a:r>
            <a:r>
              <a:rPr lang="zh-CN" altLang="en-US" sz="2400"/>
              <a:t>是</a:t>
            </a:r>
            <a:r>
              <a:rPr lang="zh-CN" altLang="en-US" sz="2400">
                <a:highlight>
                  <a:srgbClr val="FFFF00"/>
                </a:highlight>
              </a:rPr>
              <a:t>奖赏预期错误信号（</a:t>
            </a:r>
            <a:r>
              <a:rPr lang="en-US" altLang="zh-CN" sz="2400">
                <a:highlight>
                  <a:srgbClr val="FFFF00"/>
                </a:highlight>
              </a:rPr>
              <a:t>RPE</a:t>
            </a:r>
            <a:r>
              <a:rPr lang="zh-CN" altLang="en-US" sz="2400">
                <a:highlight>
                  <a:srgbClr val="FFFF00"/>
                </a:highlight>
              </a:rPr>
              <a:t>）</a:t>
            </a:r>
            <a:r>
              <a:rPr lang="zh-CN" altLang="en-US" sz="2400"/>
              <a:t>的脑电指标，作用于</a:t>
            </a:r>
            <a:r>
              <a:rPr lang="en-US" altLang="zh-CN" sz="2400"/>
              <a:t>ACC</a:t>
            </a:r>
            <a:r>
              <a:rPr lang="zh-CN" altLang="en-US" sz="2400"/>
              <a:t>的输入端，而</a:t>
            </a:r>
            <a:r>
              <a:rPr lang="en-US" altLang="zh-CN" sz="2400"/>
              <a:t>theta</a:t>
            </a:r>
            <a:r>
              <a:rPr lang="zh-CN" altLang="en-US" sz="2400"/>
              <a:t>震荡是</a:t>
            </a:r>
            <a:r>
              <a:rPr lang="en-US" altLang="zh-CN" sz="2400"/>
              <a:t>ACC</a:t>
            </a:r>
            <a:r>
              <a:rPr lang="zh-CN" altLang="en-US" sz="2400"/>
              <a:t>发出控制信号的脑电活动，是</a:t>
            </a:r>
            <a:r>
              <a:rPr lang="en-US" altLang="zh-CN" sz="2400"/>
              <a:t>ACC</a:t>
            </a:r>
            <a:r>
              <a:rPr lang="zh-CN" altLang="en-US" sz="2400"/>
              <a:t>的输出端信号</a:t>
            </a:r>
            <a:endParaRPr lang="zh-CN" altLang="en-US" sz="2400"/>
          </a:p>
          <a:p>
            <a:r>
              <a:rPr lang="en-US" altLang="zh-CN" sz="2400"/>
              <a:t>3</a:t>
            </a:r>
            <a:r>
              <a:rPr lang="en-US" altLang="zh-CN" sz="2400">
                <a:solidFill>
                  <a:schemeClr val="tx1"/>
                </a:solidFill>
              </a:rPr>
              <a:t>.</a:t>
            </a:r>
            <a:r>
              <a:rPr lang="en-US" altLang="zh-CN" sz="2400">
                <a:solidFill>
                  <a:srgbClr val="C00000"/>
                </a:solidFill>
              </a:rPr>
              <a:t>theta</a:t>
            </a:r>
            <a:r>
              <a:rPr lang="zh-CN" altLang="en-US" sz="2400">
                <a:solidFill>
                  <a:srgbClr val="C00000"/>
                </a:solidFill>
              </a:rPr>
              <a:t>震荡会受认知资源的影响，反映了</a:t>
            </a:r>
            <a:r>
              <a:rPr lang="en-US" altLang="zh-CN" sz="2400">
                <a:solidFill>
                  <a:srgbClr val="C00000"/>
                </a:solidFill>
              </a:rPr>
              <a:t>ACC</a:t>
            </a:r>
            <a:r>
              <a:rPr lang="zh-CN" altLang="en-US" sz="2400">
                <a:solidFill>
                  <a:srgbClr val="C00000"/>
                </a:solidFill>
              </a:rPr>
              <a:t>发出的控制信号。</a:t>
            </a:r>
            <a:r>
              <a:rPr lang="zh-CN" altLang="en-US" sz="2400"/>
              <a:t>但在反馈加工过程中，</a:t>
            </a:r>
            <a:r>
              <a:rPr lang="en-US" altLang="zh-CN" sz="2400" u="sng">
                <a:solidFill>
                  <a:schemeClr val="tx1"/>
                </a:solidFill>
              </a:rPr>
              <a:t>theta</a:t>
            </a:r>
            <a:r>
              <a:rPr lang="zh-CN" altLang="en-US" sz="2400" u="sng">
                <a:solidFill>
                  <a:schemeClr val="tx1"/>
                </a:solidFill>
              </a:rPr>
              <a:t>震荡是否受到</a:t>
            </a:r>
            <a:r>
              <a:rPr lang="en-US" altLang="zh-CN" sz="2400" u="sng">
                <a:solidFill>
                  <a:schemeClr val="tx1"/>
                </a:solidFill>
              </a:rPr>
              <a:t>WM load</a:t>
            </a:r>
            <a:r>
              <a:rPr lang="zh-CN" altLang="en-US" sz="2400" u="sng">
                <a:solidFill>
                  <a:schemeClr val="tx1"/>
                </a:solidFill>
              </a:rPr>
              <a:t>水平的调节</a:t>
            </a:r>
            <a:r>
              <a:rPr lang="zh-CN" altLang="en-US" sz="2400"/>
              <a:t>，仍有待研究</a:t>
            </a:r>
            <a:endParaRPr lang="zh-CN" altLang="en-US" sz="2400"/>
          </a:p>
        </p:txBody>
      </p:sp>
      <p:sp>
        <p:nvSpPr>
          <p:cNvPr id="4" name="文本框 3"/>
          <p:cNvSpPr txBox="1"/>
          <p:nvPr/>
        </p:nvSpPr>
        <p:spPr>
          <a:xfrm>
            <a:off x="5593715" y="3796665"/>
            <a:ext cx="1004570" cy="441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2400"/>
              <a:t>VS</a:t>
            </a:r>
            <a:endParaRPr lang="en-US" altLang="zh-CN" sz="2400"/>
          </a:p>
        </p:txBody>
      </p:sp>
      <p:sp>
        <p:nvSpPr>
          <p:cNvPr id="5" name="文本框 4"/>
          <p:cNvSpPr txBox="1"/>
          <p:nvPr/>
        </p:nvSpPr>
        <p:spPr>
          <a:xfrm>
            <a:off x="547370" y="4229100"/>
            <a:ext cx="10974705" cy="732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/>
              <a:t>Foti</a:t>
            </a:r>
            <a:r>
              <a:rPr lang="zh-CN" altLang="en-US" sz="2400"/>
              <a:t>等人认为</a:t>
            </a:r>
            <a:r>
              <a:rPr lang="en-US" altLang="zh-CN" sz="2400">
                <a:solidFill>
                  <a:srgbClr val="C00000"/>
                </a:solidFill>
              </a:rPr>
              <a:t>theta</a:t>
            </a:r>
            <a:r>
              <a:rPr lang="zh-CN" altLang="en-US" sz="2400">
                <a:solidFill>
                  <a:srgbClr val="C00000"/>
                </a:solidFill>
              </a:rPr>
              <a:t>震荡反映了对负性结果的加工</a:t>
            </a:r>
            <a:endParaRPr lang="zh-CN" altLang="en-US" sz="2400">
              <a:solidFill>
                <a:srgbClr val="C00000"/>
              </a:solidFill>
            </a:endParaRPr>
          </a:p>
        </p:txBody>
      </p:sp>
      <p:sp>
        <p:nvSpPr>
          <p:cNvPr id="6" name="文本框 5">
            <a:hlinkClick r:id="rId1" action="ppaction://hlinksldjump"/>
          </p:cNvPr>
          <p:cNvSpPr txBox="1"/>
          <p:nvPr/>
        </p:nvSpPr>
        <p:spPr>
          <a:xfrm>
            <a:off x="669925" y="5775325"/>
            <a:ext cx="843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hlinkClick r:id="rId1" action="ppaction://hlinksldjump">
                  <a:extLst>
                    <a:ext uri="{DAF060AB-1E55-43B9-8AAB-6FB025537F2F}">
                      <wpsdc:hlinkClr xmlns:wpsdc="http://www.wps.cn/officeDocument/2017/drawingmlCustomData" val="0563C1"/>
                      <wpsdc:folHlinkClr xmlns:wpsdc="http://www.wps.cn/officeDocument/2017/drawingmlCustomData" val="954F72"/>
                      <wpsdc:hlinkUnderline xmlns:wpsdc="http://www.wps.cn/officeDocument/2017/drawingmlCustomData" val="1"/>
                    </a:ext>
                  </a:extLst>
                </a:hlinkClick>
              </a:rPr>
              <a:t>结果</a:t>
            </a:r>
            <a:endParaRPr lang="zh-CN" altLang="en-US" sz="2000"/>
          </a:p>
        </p:txBody>
      </p:sp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29400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724400" y="879475"/>
            <a:ext cx="2481580" cy="36639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假设与任务</a:t>
            </a:r>
            <a:endParaRPr kumimoji="0" lang="zh-CN" altLang="en-US" sz="32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pic>
        <p:nvPicPr>
          <p:cNvPr id="3" name="图片 2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65" y="1690370"/>
            <a:ext cx="2745105" cy="517207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3165475" y="1704340"/>
            <a:ext cx="8483600" cy="953770"/>
          </a:xfrm>
          <a:prstGeom prst="roundRect">
            <a:avLst>
              <a:gd name="adj" fmla="val 5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433445" y="1786890"/>
            <a:ext cx="7947660" cy="718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400" kern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sym typeface="+mn-ea"/>
              </a:rPr>
              <a:t>WM load</a:t>
            </a:r>
            <a:r>
              <a:rPr lang="zh-CN" altLang="en-US" sz="2400" kern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sym typeface="+mn-ea"/>
              </a:rPr>
              <a:t>会调节</a:t>
            </a:r>
            <a:r>
              <a:rPr lang="en-US" altLang="zh-CN" sz="2400" kern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sym typeface="+mn-ea"/>
              </a:rPr>
              <a:t>theta</a:t>
            </a:r>
            <a:r>
              <a:rPr lang="zh-CN" altLang="en-US" sz="2400" kern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sym typeface="+mn-ea"/>
              </a:rPr>
              <a:t>活动，尤其会调节</a:t>
            </a:r>
            <a:r>
              <a:rPr lang="en-US" altLang="zh-CN" sz="2400" kern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sym typeface="+mn-ea"/>
              </a:rPr>
              <a:t>theta</a:t>
            </a:r>
            <a:r>
              <a:rPr lang="zh-CN" altLang="en-US" sz="2400" kern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sym typeface="+mn-ea"/>
              </a:rPr>
              <a:t>活动的反馈效价，不同</a:t>
            </a:r>
            <a:r>
              <a:rPr lang="en-US" altLang="zh-CN" sz="2400" kern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sym typeface="+mn-ea"/>
              </a:rPr>
              <a:t>WM load</a:t>
            </a:r>
            <a:r>
              <a:rPr lang="zh-CN" altLang="en-US" sz="2400" kern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sym typeface="+mn-ea"/>
              </a:rPr>
              <a:t>条件下</a:t>
            </a:r>
            <a:r>
              <a:rPr lang="en-US" altLang="zh-CN" sz="2400" kern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sym typeface="+mn-ea"/>
              </a:rPr>
              <a:t>theta</a:t>
            </a:r>
            <a:r>
              <a:rPr lang="zh-CN" altLang="en-US" sz="2400" kern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sym typeface="+mn-ea"/>
              </a:rPr>
              <a:t>的效价效应会有所不同。</a:t>
            </a:r>
            <a:endParaRPr lang="zh-CN" altLang="en-US" sz="2400" kern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164840" y="3034665"/>
            <a:ext cx="8482965" cy="638175"/>
          </a:xfrm>
          <a:prstGeom prst="roundRect">
            <a:avLst>
              <a:gd name="adj" fmla="val 5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432810" y="3117215"/>
            <a:ext cx="6444615" cy="323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altLang="zh-CN" sz="240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sym typeface="+mn-ea"/>
              </a:rPr>
              <a:t>WM load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sym typeface="+mn-ea"/>
              </a:rPr>
              <a:t>会影响</a:t>
            </a:r>
            <a:r>
              <a:rPr lang="en-US" altLang="zh-CN" sz="240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sym typeface="+mn-ea"/>
              </a:rPr>
              <a:t>P3</a:t>
            </a:r>
            <a:r>
              <a:rPr lang="zh-CN" altLang="en-US" sz="240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+mn-ea"/>
                <a:sym typeface="+mn-ea"/>
              </a:rPr>
              <a:t>对反馈效价的加工</a:t>
            </a:r>
            <a:endParaRPr lang="zh-CN" altLang="en-US" sz="2400" kern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3164840" y="4022090"/>
            <a:ext cx="8482965" cy="998855"/>
          </a:xfrm>
          <a:prstGeom prst="roundRect">
            <a:avLst>
              <a:gd name="adj" fmla="val 5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432175" y="4142105"/>
            <a:ext cx="7948295" cy="786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本研究具体分析</a:t>
            </a:r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WM load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对</a:t>
            </a:r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RewP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、</a:t>
            </a:r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P3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、</a:t>
            </a:r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LPP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成分及</a:t>
            </a:r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Delta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、</a:t>
            </a:r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theta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震荡的影响</a:t>
            </a:r>
            <a:endParaRPr lang="zh-CN" altLang="en-US" sz="2400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12" name="圆角矩形 11"/>
          <p:cNvSpPr/>
          <p:nvPr>
            <p:custDataLst>
              <p:tags r:id="rId3"/>
            </p:custDataLst>
          </p:nvPr>
        </p:nvSpPr>
        <p:spPr>
          <a:xfrm>
            <a:off x="3164840" y="5397500"/>
            <a:ext cx="8482965" cy="998855"/>
          </a:xfrm>
          <a:prstGeom prst="roundRect">
            <a:avLst>
              <a:gd name="adj" fmla="val 50000"/>
            </a:avLst>
          </a:prstGeom>
          <a:solidFill>
            <a:srgbClr val="B6A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>
            <p:custDataLst>
              <p:tags r:id="rId4"/>
            </p:custDataLst>
          </p:nvPr>
        </p:nvSpPr>
        <p:spPr>
          <a:xfrm>
            <a:off x="3433445" y="5516245"/>
            <a:ext cx="7946390" cy="7162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zh-CN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验证</a:t>
            </a:r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HRL-ACC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理论和</a:t>
            </a:r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Foti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等人关于</a:t>
            </a:r>
            <a:r>
              <a:rPr lang="en-US" altLang="zh-CN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theta</a:t>
            </a:r>
            <a:r>
              <a:rPr lang="zh-CN" altLang="en-US" sz="240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+mn-ea"/>
                <a:sym typeface="+mn-ea"/>
              </a:rPr>
              <a:t>的观点哪个更合理</a:t>
            </a:r>
            <a:endParaRPr lang="zh-CN" altLang="en-US" sz="2400" kern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+mn-ea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1115695" y="906780"/>
            <a:ext cx="10202545" cy="51904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17145"/>
            <a:ext cx="2372360" cy="486664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2825" y="789305"/>
            <a:ext cx="10420985" cy="5418455"/>
          </a:xfrm>
          <a:prstGeom prst="rect">
            <a:avLst/>
          </a:prstGeom>
          <a:noFill/>
          <a:ln w="412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897110" y="2515235"/>
            <a:ext cx="2317115" cy="436499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862830" y="1492250"/>
            <a:ext cx="4023995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700" noProof="0" dirty="0">
                <a:ln>
                  <a:noFill/>
                </a:ln>
                <a:solidFill>
                  <a:srgbClr val="57495F">
                    <a:alpha val="12000"/>
                  </a:srgb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02</a:t>
            </a:r>
            <a:endParaRPr lang="en-US" altLang="zh-CN" sz="28700" noProof="0" dirty="0">
              <a:ln>
                <a:noFill/>
              </a:ln>
              <a:solidFill>
                <a:srgbClr val="57495F">
                  <a:alpha val="12000"/>
                </a:srgbClr>
              </a:solidFill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086100" y="2818130"/>
            <a:ext cx="6019165" cy="713740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i="0" u="none" strike="noStrike" kern="0" cap="none" spc="0" normalizeH="0" baseline="0" noProof="0" dirty="0">
                <a:ln>
                  <a:noFill/>
                </a:ln>
                <a:solidFill>
                  <a:srgbClr val="57495F"/>
                </a:solidFill>
                <a:effectLst/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方法</a:t>
            </a:r>
            <a:endParaRPr kumimoji="0" lang="zh-CN" altLang="en-US" sz="4000" i="0" u="none" strike="noStrike" kern="0" cap="none" spc="0" normalizeH="0" baseline="0" noProof="0" dirty="0">
              <a:ln>
                <a:noFill/>
              </a:ln>
              <a:solidFill>
                <a:srgbClr val="57495F"/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282575" y="294005"/>
            <a:ext cx="11591290" cy="6229985"/>
            <a:chOff x="1595" y="1243"/>
            <a:chExt cx="16410" cy="8532"/>
          </a:xfrm>
        </p:grpSpPr>
        <p:sp>
          <p:nvSpPr>
            <p:cNvPr id="7" name="矩形 6"/>
            <p:cNvSpPr/>
            <p:nvPr/>
          </p:nvSpPr>
          <p:spPr>
            <a:xfrm>
              <a:off x="1757" y="1428"/>
              <a:ext cx="16067" cy="8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595" y="1243"/>
              <a:ext cx="16411" cy="8533"/>
            </a:xfrm>
            <a:prstGeom prst="rect">
              <a:avLst/>
            </a:prstGeom>
            <a:noFill/>
            <a:ln w="41275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 descr="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>
            <a:off x="5381625" y="4445"/>
            <a:ext cx="1379220" cy="87503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724400" y="879475"/>
            <a:ext cx="2481580" cy="366395"/>
          </a:xfrm>
          <a:prstGeom prst="rect">
            <a:avLst/>
          </a:prstGeom>
          <a:noFill/>
        </p:spPr>
        <p:txBody>
          <a:bodyPr anchor="ctr"/>
          <a:p>
            <a:pPr marL="0" marR="0" lvl="0" indent="0" algn="ctr" defTabSz="914400" rtl="0" eaLnBrk="1" fontAlgn="t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kern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uLnTx/>
                <a:uFillTx/>
                <a:latin typeface="方正启体繁体" panose="03000509000000000000" charset="-122"/>
                <a:ea typeface="方正启体繁体" panose="03000509000000000000" charset="-122"/>
                <a:sym typeface="+mn-ea"/>
              </a:rPr>
              <a:t>被试</a:t>
            </a:r>
            <a:endParaRPr kumimoji="0" lang="zh-CN" altLang="en-US" sz="400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方正启体繁体" panose="03000509000000000000" charset="-122"/>
              <a:ea typeface="方正启体繁体" panose="03000509000000000000" charset="-122"/>
              <a:sym typeface="+mn-ea"/>
            </a:endParaRPr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125" y="4445"/>
            <a:ext cx="4218940" cy="688848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521460" y="2148840"/>
            <a:ext cx="801370" cy="801370"/>
            <a:chOff x="2396" y="3384"/>
            <a:chExt cx="1980" cy="1980"/>
          </a:xfrm>
        </p:grpSpPr>
        <p:sp>
          <p:nvSpPr>
            <p:cNvPr id="3" name="椭圆 2"/>
            <p:cNvSpPr/>
            <p:nvPr/>
          </p:nvSpPr>
          <p:spPr>
            <a:xfrm>
              <a:off x="2396" y="3384"/>
              <a:ext cx="1980" cy="1980"/>
            </a:xfrm>
            <a:prstGeom prst="ellipse">
              <a:avLst/>
            </a:prstGeom>
            <a:solidFill>
              <a:srgbClr val="B6A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16" name="Freeform 476"/>
            <p:cNvSpPr>
              <a:spLocks noEditPoints="1"/>
            </p:cNvSpPr>
            <p:nvPr/>
          </p:nvSpPr>
          <p:spPr bwMode="auto">
            <a:xfrm>
              <a:off x="3019" y="3982"/>
              <a:ext cx="731" cy="766"/>
            </a:xfrm>
            <a:custGeom>
              <a:avLst/>
              <a:gdLst>
                <a:gd name="T0" fmla="*/ 33 w 132"/>
                <a:gd name="T1" fmla="*/ 138 h 138"/>
                <a:gd name="T2" fmla="*/ 33 w 132"/>
                <a:gd name="T3" fmla="*/ 70 h 138"/>
                <a:gd name="T4" fmla="*/ 0 w 132"/>
                <a:gd name="T5" fmla="*/ 70 h 138"/>
                <a:gd name="T6" fmla="*/ 66 w 132"/>
                <a:gd name="T7" fmla="*/ 0 h 138"/>
                <a:gd name="T8" fmla="*/ 132 w 132"/>
                <a:gd name="T9" fmla="*/ 70 h 138"/>
                <a:gd name="T10" fmla="*/ 99 w 132"/>
                <a:gd name="T11" fmla="*/ 70 h 138"/>
                <a:gd name="T12" fmla="*/ 99 w 132"/>
                <a:gd name="T13" fmla="*/ 138 h 138"/>
                <a:gd name="T14" fmla="*/ 33 w 132"/>
                <a:gd name="T15" fmla="*/ 138 h 138"/>
                <a:gd name="T16" fmla="*/ 33 w 132"/>
                <a:gd name="T17" fmla="*/ 138 h 138"/>
                <a:gd name="T18" fmla="*/ 64 w 132"/>
                <a:gd name="T19" fmla="*/ 18 h 138"/>
                <a:gd name="T20" fmla="*/ 29 w 132"/>
                <a:gd name="T21" fmla="*/ 59 h 138"/>
                <a:gd name="T22" fmla="*/ 45 w 132"/>
                <a:gd name="T23" fmla="*/ 59 h 138"/>
                <a:gd name="T24" fmla="*/ 45 w 132"/>
                <a:gd name="T25" fmla="*/ 103 h 138"/>
                <a:gd name="T26" fmla="*/ 55 w 132"/>
                <a:gd name="T27" fmla="*/ 103 h 138"/>
                <a:gd name="T28" fmla="*/ 64 w 132"/>
                <a:gd name="T29" fmla="*/ 1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2" h="138">
                  <a:moveTo>
                    <a:pt x="33" y="138"/>
                  </a:moveTo>
                  <a:lnTo>
                    <a:pt x="33" y="70"/>
                  </a:lnTo>
                  <a:lnTo>
                    <a:pt x="0" y="70"/>
                  </a:lnTo>
                  <a:lnTo>
                    <a:pt x="66" y="0"/>
                  </a:lnTo>
                  <a:lnTo>
                    <a:pt x="132" y="70"/>
                  </a:lnTo>
                  <a:lnTo>
                    <a:pt x="99" y="70"/>
                  </a:lnTo>
                  <a:lnTo>
                    <a:pt x="99" y="138"/>
                  </a:lnTo>
                  <a:lnTo>
                    <a:pt x="33" y="138"/>
                  </a:lnTo>
                  <a:lnTo>
                    <a:pt x="33" y="138"/>
                  </a:lnTo>
                  <a:close/>
                  <a:moveTo>
                    <a:pt x="64" y="18"/>
                  </a:moveTo>
                  <a:lnTo>
                    <a:pt x="29" y="59"/>
                  </a:lnTo>
                  <a:lnTo>
                    <a:pt x="45" y="59"/>
                  </a:lnTo>
                  <a:lnTo>
                    <a:pt x="45" y="103"/>
                  </a:lnTo>
                  <a:lnTo>
                    <a:pt x="55" y="103"/>
                  </a:lnTo>
                  <a:lnTo>
                    <a:pt x="64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521460" y="4936490"/>
            <a:ext cx="801370" cy="801370"/>
            <a:chOff x="10647" y="3383"/>
            <a:chExt cx="1980" cy="1980"/>
          </a:xfrm>
        </p:grpSpPr>
        <p:sp>
          <p:nvSpPr>
            <p:cNvPr id="9" name="椭圆 8"/>
            <p:cNvSpPr/>
            <p:nvPr/>
          </p:nvSpPr>
          <p:spPr>
            <a:xfrm>
              <a:off x="10647" y="3383"/>
              <a:ext cx="1980" cy="1980"/>
            </a:xfrm>
            <a:prstGeom prst="ellipse">
              <a:avLst/>
            </a:prstGeom>
            <a:solidFill>
              <a:srgbClr val="B6A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4" name="Freeform 485"/>
            <p:cNvSpPr>
              <a:spLocks noEditPoints="1"/>
            </p:cNvSpPr>
            <p:nvPr/>
          </p:nvSpPr>
          <p:spPr bwMode="auto">
            <a:xfrm>
              <a:off x="11286" y="4013"/>
              <a:ext cx="703" cy="699"/>
            </a:xfrm>
            <a:custGeom>
              <a:avLst/>
              <a:gdLst>
                <a:gd name="T0" fmla="*/ 123 w 127"/>
                <a:gd name="T1" fmla="*/ 124 h 126"/>
                <a:gd name="T2" fmla="*/ 127 w 127"/>
                <a:gd name="T3" fmla="*/ 102 h 126"/>
                <a:gd name="T4" fmla="*/ 125 w 127"/>
                <a:gd name="T5" fmla="*/ 90 h 126"/>
                <a:gd name="T6" fmla="*/ 114 w 127"/>
                <a:gd name="T7" fmla="*/ 82 h 126"/>
                <a:gd name="T8" fmla="*/ 105 w 127"/>
                <a:gd name="T9" fmla="*/ 82 h 126"/>
                <a:gd name="T10" fmla="*/ 90 w 127"/>
                <a:gd name="T11" fmla="*/ 88 h 126"/>
                <a:gd name="T12" fmla="*/ 83 w 127"/>
                <a:gd name="T13" fmla="*/ 90 h 126"/>
                <a:gd name="T14" fmla="*/ 74 w 127"/>
                <a:gd name="T15" fmla="*/ 86 h 126"/>
                <a:gd name="T16" fmla="*/ 63 w 127"/>
                <a:gd name="T17" fmla="*/ 75 h 126"/>
                <a:gd name="T18" fmla="*/ 57 w 127"/>
                <a:gd name="T19" fmla="*/ 64 h 126"/>
                <a:gd name="T20" fmla="*/ 22 w 127"/>
                <a:gd name="T21" fmla="*/ 14 h 126"/>
                <a:gd name="T22" fmla="*/ 11 w 127"/>
                <a:gd name="T23" fmla="*/ 1 h 126"/>
                <a:gd name="T24" fmla="*/ 0 w 127"/>
                <a:gd name="T25" fmla="*/ 20 h 126"/>
                <a:gd name="T26" fmla="*/ 2 w 127"/>
                <a:gd name="T27" fmla="*/ 29 h 126"/>
                <a:gd name="T28" fmla="*/ 7 w 127"/>
                <a:gd name="T29" fmla="*/ 36 h 126"/>
                <a:gd name="T30" fmla="*/ 17 w 127"/>
                <a:gd name="T31" fmla="*/ 119 h 126"/>
                <a:gd name="T32" fmla="*/ 18 w 127"/>
                <a:gd name="T33" fmla="*/ 119 h 126"/>
                <a:gd name="T34" fmla="*/ 28 w 127"/>
                <a:gd name="T35" fmla="*/ 55 h 126"/>
                <a:gd name="T36" fmla="*/ 35 w 127"/>
                <a:gd name="T37" fmla="*/ 69 h 126"/>
                <a:gd name="T38" fmla="*/ 52 w 127"/>
                <a:gd name="T39" fmla="*/ 106 h 126"/>
                <a:gd name="T40" fmla="*/ 63 w 127"/>
                <a:gd name="T41" fmla="*/ 119 h 126"/>
                <a:gd name="T42" fmla="*/ 68 w 127"/>
                <a:gd name="T43" fmla="*/ 123 h 126"/>
                <a:gd name="T44" fmla="*/ 94 w 127"/>
                <a:gd name="T45" fmla="*/ 126 h 126"/>
                <a:gd name="T46" fmla="*/ 123 w 127"/>
                <a:gd name="T47" fmla="*/ 124 h 126"/>
                <a:gd name="T48" fmla="*/ 97 w 127"/>
                <a:gd name="T49" fmla="*/ 78 h 126"/>
                <a:gd name="T50" fmla="*/ 90 w 127"/>
                <a:gd name="T51" fmla="*/ 80 h 126"/>
                <a:gd name="T52" fmla="*/ 74 w 127"/>
                <a:gd name="T53" fmla="*/ 78 h 126"/>
                <a:gd name="T54" fmla="*/ 68 w 127"/>
                <a:gd name="T55" fmla="*/ 73 h 126"/>
                <a:gd name="T56" fmla="*/ 44 w 127"/>
                <a:gd name="T57" fmla="*/ 34 h 126"/>
                <a:gd name="T58" fmla="*/ 22 w 127"/>
                <a:gd name="T59" fmla="*/ 5 h 126"/>
                <a:gd name="T60" fmla="*/ 17 w 127"/>
                <a:gd name="T61" fmla="*/ 0 h 126"/>
                <a:gd name="T62" fmla="*/ 28 w 127"/>
                <a:gd name="T63" fmla="*/ 1 h 126"/>
                <a:gd name="T64" fmla="*/ 33 w 127"/>
                <a:gd name="T65" fmla="*/ 5 h 126"/>
                <a:gd name="T66" fmla="*/ 50 w 127"/>
                <a:gd name="T67" fmla="*/ 22 h 126"/>
                <a:gd name="T68" fmla="*/ 70 w 127"/>
                <a:gd name="T69" fmla="*/ 56 h 126"/>
                <a:gd name="T70" fmla="*/ 86 w 127"/>
                <a:gd name="T71" fmla="*/ 73 h 126"/>
                <a:gd name="T72" fmla="*/ 97 w 127"/>
                <a:gd name="T73" fmla="*/ 7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7" h="126">
                  <a:moveTo>
                    <a:pt x="123" y="124"/>
                  </a:moveTo>
                  <a:lnTo>
                    <a:pt x="123" y="124"/>
                  </a:lnTo>
                  <a:lnTo>
                    <a:pt x="127" y="110"/>
                  </a:lnTo>
                  <a:lnTo>
                    <a:pt x="127" y="102"/>
                  </a:lnTo>
                  <a:lnTo>
                    <a:pt x="127" y="95"/>
                  </a:lnTo>
                  <a:lnTo>
                    <a:pt x="125" y="90"/>
                  </a:lnTo>
                  <a:lnTo>
                    <a:pt x="121" y="84"/>
                  </a:lnTo>
                  <a:lnTo>
                    <a:pt x="114" y="82"/>
                  </a:lnTo>
                  <a:lnTo>
                    <a:pt x="105" y="82"/>
                  </a:lnTo>
                  <a:lnTo>
                    <a:pt x="105" y="82"/>
                  </a:lnTo>
                  <a:lnTo>
                    <a:pt x="99" y="86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83" y="90"/>
                  </a:lnTo>
                  <a:lnTo>
                    <a:pt x="77" y="88"/>
                  </a:lnTo>
                  <a:lnTo>
                    <a:pt x="74" y="86"/>
                  </a:lnTo>
                  <a:lnTo>
                    <a:pt x="68" y="84"/>
                  </a:lnTo>
                  <a:lnTo>
                    <a:pt x="63" y="75"/>
                  </a:lnTo>
                  <a:lnTo>
                    <a:pt x="57" y="64"/>
                  </a:lnTo>
                  <a:lnTo>
                    <a:pt x="57" y="64"/>
                  </a:lnTo>
                  <a:lnTo>
                    <a:pt x="35" y="31"/>
                  </a:lnTo>
                  <a:lnTo>
                    <a:pt x="22" y="14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4" y="12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2" y="29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13" y="78"/>
                  </a:lnTo>
                  <a:lnTo>
                    <a:pt x="17" y="119"/>
                  </a:lnTo>
                  <a:lnTo>
                    <a:pt x="17" y="119"/>
                  </a:lnTo>
                  <a:lnTo>
                    <a:pt x="18" y="119"/>
                  </a:lnTo>
                  <a:lnTo>
                    <a:pt x="22" y="119"/>
                  </a:lnTo>
                  <a:lnTo>
                    <a:pt x="28" y="55"/>
                  </a:lnTo>
                  <a:lnTo>
                    <a:pt x="28" y="55"/>
                  </a:lnTo>
                  <a:lnTo>
                    <a:pt x="35" y="69"/>
                  </a:lnTo>
                  <a:lnTo>
                    <a:pt x="44" y="88"/>
                  </a:lnTo>
                  <a:lnTo>
                    <a:pt x="52" y="106"/>
                  </a:lnTo>
                  <a:lnTo>
                    <a:pt x="57" y="113"/>
                  </a:lnTo>
                  <a:lnTo>
                    <a:pt x="63" y="119"/>
                  </a:lnTo>
                  <a:lnTo>
                    <a:pt x="63" y="119"/>
                  </a:lnTo>
                  <a:lnTo>
                    <a:pt x="68" y="123"/>
                  </a:lnTo>
                  <a:lnTo>
                    <a:pt x="75" y="124"/>
                  </a:lnTo>
                  <a:lnTo>
                    <a:pt x="94" y="126"/>
                  </a:lnTo>
                  <a:lnTo>
                    <a:pt x="112" y="124"/>
                  </a:lnTo>
                  <a:lnTo>
                    <a:pt x="123" y="124"/>
                  </a:lnTo>
                  <a:lnTo>
                    <a:pt x="123" y="124"/>
                  </a:lnTo>
                  <a:close/>
                  <a:moveTo>
                    <a:pt x="97" y="78"/>
                  </a:moveTo>
                  <a:lnTo>
                    <a:pt x="97" y="78"/>
                  </a:lnTo>
                  <a:lnTo>
                    <a:pt x="90" y="80"/>
                  </a:lnTo>
                  <a:lnTo>
                    <a:pt x="81" y="80"/>
                  </a:lnTo>
                  <a:lnTo>
                    <a:pt x="74" y="78"/>
                  </a:lnTo>
                  <a:lnTo>
                    <a:pt x="70" y="77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44" y="34"/>
                  </a:lnTo>
                  <a:lnTo>
                    <a:pt x="29" y="14"/>
                  </a:lnTo>
                  <a:lnTo>
                    <a:pt x="22" y="5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42" y="12"/>
                  </a:lnTo>
                  <a:lnTo>
                    <a:pt x="50" y="22"/>
                  </a:lnTo>
                  <a:lnTo>
                    <a:pt x="63" y="45"/>
                  </a:lnTo>
                  <a:lnTo>
                    <a:pt x="70" y="56"/>
                  </a:lnTo>
                  <a:lnTo>
                    <a:pt x="77" y="66"/>
                  </a:lnTo>
                  <a:lnTo>
                    <a:pt x="86" y="73"/>
                  </a:lnTo>
                  <a:lnTo>
                    <a:pt x="92" y="77"/>
                  </a:lnTo>
                  <a:lnTo>
                    <a:pt x="97" y="78"/>
                  </a:lnTo>
                  <a:lnTo>
                    <a:pt x="97" y="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520825" y="3571240"/>
            <a:ext cx="801370" cy="801370"/>
            <a:chOff x="6623" y="3385"/>
            <a:chExt cx="1980" cy="1980"/>
          </a:xfrm>
        </p:grpSpPr>
        <p:sp>
          <p:nvSpPr>
            <p:cNvPr id="5" name="椭圆 4"/>
            <p:cNvSpPr/>
            <p:nvPr/>
          </p:nvSpPr>
          <p:spPr>
            <a:xfrm>
              <a:off x="6623" y="3385"/>
              <a:ext cx="1980" cy="1980"/>
            </a:xfrm>
            <a:prstGeom prst="ellipse">
              <a:avLst/>
            </a:prstGeom>
            <a:solidFill>
              <a:srgbClr val="B6A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6" name="Freeform 495"/>
            <p:cNvSpPr>
              <a:spLocks noEditPoints="1"/>
            </p:cNvSpPr>
            <p:nvPr/>
          </p:nvSpPr>
          <p:spPr bwMode="auto">
            <a:xfrm>
              <a:off x="7267" y="3992"/>
              <a:ext cx="694" cy="741"/>
            </a:xfrm>
            <a:custGeom>
              <a:avLst/>
              <a:gdLst>
                <a:gd name="T0" fmla="*/ 51 w 136"/>
                <a:gd name="T1" fmla="*/ 3 h 145"/>
                <a:gd name="T2" fmla="*/ 57 w 136"/>
                <a:gd name="T3" fmla="*/ 2 h 145"/>
                <a:gd name="T4" fmla="*/ 70 w 136"/>
                <a:gd name="T5" fmla="*/ 0 h 145"/>
                <a:gd name="T6" fmla="*/ 75 w 136"/>
                <a:gd name="T7" fmla="*/ 0 h 145"/>
                <a:gd name="T8" fmla="*/ 86 w 136"/>
                <a:gd name="T9" fmla="*/ 5 h 145"/>
                <a:gd name="T10" fmla="*/ 94 w 136"/>
                <a:gd name="T11" fmla="*/ 15 h 145"/>
                <a:gd name="T12" fmla="*/ 94 w 136"/>
                <a:gd name="T13" fmla="*/ 15 h 145"/>
                <a:gd name="T14" fmla="*/ 99 w 136"/>
                <a:gd name="T15" fmla="*/ 27 h 145"/>
                <a:gd name="T16" fmla="*/ 97 w 136"/>
                <a:gd name="T17" fmla="*/ 40 h 145"/>
                <a:gd name="T18" fmla="*/ 95 w 136"/>
                <a:gd name="T19" fmla="*/ 46 h 145"/>
                <a:gd name="T20" fmla="*/ 88 w 136"/>
                <a:gd name="T21" fmla="*/ 55 h 145"/>
                <a:gd name="T22" fmla="*/ 73 w 136"/>
                <a:gd name="T23" fmla="*/ 66 h 145"/>
                <a:gd name="T24" fmla="*/ 97 w 136"/>
                <a:gd name="T25" fmla="*/ 145 h 145"/>
                <a:gd name="T26" fmla="*/ 48 w 136"/>
                <a:gd name="T27" fmla="*/ 79 h 145"/>
                <a:gd name="T28" fmla="*/ 42 w 136"/>
                <a:gd name="T29" fmla="*/ 82 h 145"/>
                <a:gd name="T30" fmla="*/ 29 w 136"/>
                <a:gd name="T31" fmla="*/ 84 h 145"/>
                <a:gd name="T32" fmla="*/ 24 w 136"/>
                <a:gd name="T33" fmla="*/ 82 h 145"/>
                <a:gd name="T34" fmla="*/ 13 w 136"/>
                <a:gd name="T35" fmla="*/ 77 h 145"/>
                <a:gd name="T36" fmla="*/ 4 w 136"/>
                <a:gd name="T37" fmla="*/ 68 h 145"/>
                <a:gd name="T38" fmla="*/ 4 w 136"/>
                <a:gd name="T39" fmla="*/ 68 h 145"/>
                <a:gd name="T40" fmla="*/ 0 w 136"/>
                <a:gd name="T41" fmla="*/ 57 h 145"/>
                <a:gd name="T42" fmla="*/ 0 w 136"/>
                <a:gd name="T43" fmla="*/ 44 h 145"/>
                <a:gd name="T44" fmla="*/ 2 w 136"/>
                <a:gd name="T45" fmla="*/ 38 h 145"/>
                <a:gd name="T46" fmla="*/ 9 w 136"/>
                <a:gd name="T47" fmla="*/ 27 h 145"/>
                <a:gd name="T48" fmla="*/ 15 w 136"/>
                <a:gd name="T49" fmla="*/ 24 h 145"/>
                <a:gd name="T50" fmla="*/ 116 w 136"/>
                <a:gd name="T51" fmla="*/ 95 h 145"/>
                <a:gd name="T52" fmla="*/ 117 w 136"/>
                <a:gd name="T53" fmla="*/ 84 h 145"/>
                <a:gd name="T54" fmla="*/ 97 w 136"/>
                <a:gd name="T55" fmla="*/ 97 h 145"/>
                <a:gd name="T56" fmla="*/ 114 w 136"/>
                <a:gd name="T57" fmla="*/ 128 h 145"/>
                <a:gd name="T58" fmla="*/ 132 w 136"/>
                <a:gd name="T59" fmla="*/ 110 h 145"/>
                <a:gd name="T60" fmla="*/ 121 w 136"/>
                <a:gd name="T61" fmla="*/ 106 h 145"/>
                <a:gd name="T62" fmla="*/ 125 w 136"/>
                <a:gd name="T63" fmla="*/ 95 h 145"/>
                <a:gd name="T64" fmla="*/ 117 w 136"/>
                <a:gd name="T65" fmla="*/ 101 h 145"/>
                <a:gd name="T66" fmla="*/ 24 w 136"/>
                <a:gd name="T67" fmla="*/ 38 h 145"/>
                <a:gd name="T68" fmla="*/ 18 w 136"/>
                <a:gd name="T69" fmla="*/ 42 h 145"/>
                <a:gd name="T70" fmla="*/ 17 w 136"/>
                <a:gd name="T71" fmla="*/ 48 h 145"/>
                <a:gd name="T72" fmla="*/ 18 w 136"/>
                <a:gd name="T73" fmla="*/ 60 h 145"/>
                <a:gd name="T74" fmla="*/ 18 w 136"/>
                <a:gd name="T75" fmla="*/ 60 h 145"/>
                <a:gd name="T76" fmla="*/ 28 w 136"/>
                <a:gd name="T77" fmla="*/ 66 h 145"/>
                <a:gd name="T78" fmla="*/ 33 w 136"/>
                <a:gd name="T79" fmla="*/ 68 h 145"/>
                <a:gd name="T80" fmla="*/ 75 w 136"/>
                <a:gd name="T81" fmla="*/ 46 h 145"/>
                <a:gd name="T82" fmla="*/ 79 w 136"/>
                <a:gd name="T83" fmla="*/ 40 h 145"/>
                <a:gd name="T84" fmla="*/ 81 w 136"/>
                <a:gd name="T85" fmla="*/ 35 h 145"/>
                <a:gd name="T86" fmla="*/ 81 w 136"/>
                <a:gd name="T87" fmla="*/ 24 h 145"/>
                <a:gd name="T88" fmla="*/ 81 w 136"/>
                <a:gd name="T89" fmla="*/ 24 h 145"/>
                <a:gd name="T90" fmla="*/ 72 w 136"/>
                <a:gd name="T91" fmla="*/ 16 h 145"/>
                <a:gd name="T92" fmla="*/ 64 w 136"/>
                <a:gd name="T93" fmla="*/ 16 h 145"/>
                <a:gd name="T94" fmla="*/ 59 w 136"/>
                <a:gd name="T95" fmla="*/ 1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6" h="145">
                  <a:moveTo>
                    <a:pt x="15" y="24"/>
                  </a:moveTo>
                  <a:lnTo>
                    <a:pt x="51" y="3"/>
                  </a:lnTo>
                  <a:lnTo>
                    <a:pt x="51" y="3"/>
                  </a:lnTo>
                  <a:lnTo>
                    <a:pt x="57" y="2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1" y="3"/>
                  </a:lnTo>
                  <a:lnTo>
                    <a:pt x="86" y="5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4" y="15"/>
                  </a:lnTo>
                  <a:lnTo>
                    <a:pt x="97" y="22"/>
                  </a:lnTo>
                  <a:lnTo>
                    <a:pt x="99" y="27"/>
                  </a:lnTo>
                  <a:lnTo>
                    <a:pt x="99" y="33"/>
                  </a:lnTo>
                  <a:lnTo>
                    <a:pt x="97" y="40"/>
                  </a:lnTo>
                  <a:lnTo>
                    <a:pt x="97" y="40"/>
                  </a:lnTo>
                  <a:lnTo>
                    <a:pt x="95" y="46"/>
                  </a:lnTo>
                  <a:lnTo>
                    <a:pt x="92" y="51"/>
                  </a:lnTo>
                  <a:lnTo>
                    <a:pt x="88" y="55"/>
                  </a:lnTo>
                  <a:lnTo>
                    <a:pt x="83" y="59"/>
                  </a:lnTo>
                  <a:lnTo>
                    <a:pt x="73" y="66"/>
                  </a:lnTo>
                  <a:lnTo>
                    <a:pt x="114" y="136"/>
                  </a:lnTo>
                  <a:lnTo>
                    <a:pt x="97" y="145"/>
                  </a:lnTo>
                  <a:lnTo>
                    <a:pt x="57" y="75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42" y="82"/>
                  </a:lnTo>
                  <a:lnTo>
                    <a:pt x="35" y="84"/>
                  </a:lnTo>
                  <a:lnTo>
                    <a:pt x="29" y="84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17" y="81"/>
                  </a:lnTo>
                  <a:lnTo>
                    <a:pt x="13" y="77"/>
                  </a:lnTo>
                  <a:lnTo>
                    <a:pt x="7" y="73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0" y="62"/>
                  </a:lnTo>
                  <a:lnTo>
                    <a:pt x="0" y="57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38"/>
                  </a:lnTo>
                  <a:lnTo>
                    <a:pt x="6" y="33"/>
                  </a:lnTo>
                  <a:lnTo>
                    <a:pt x="9" y="27"/>
                  </a:lnTo>
                  <a:lnTo>
                    <a:pt x="15" y="24"/>
                  </a:lnTo>
                  <a:lnTo>
                    <a:pt x="15" y="24"/>
                  </a:lnTo>
                  <a:close/>
                  <a:moveTo>
                    <a:pt x="117" y="101"/>
                  </a:moveTo>
                  <a:lnTo>
                    <a:pt x="116" y="95"/>
                  </a:lnTo>
                  <a:lnTo>
                    <a:pt x="121" y="92"/>
                  </a:lnTo>
                  <a:lnTo>
                    <a:pt x="117" y="84"/>
                  </a:lnTo>
                  <a:lnTo>
                    <a:pt x="112" y="90"/>
                  </a:lnTo>
                  <a:lnTo>
                    <a:pt x="97" y="97"/>
                  </a:lnTo>
                  <a:lnTo>
                    <a:pt x="101" y="104"/>
                  </a:lnTo>
                  <a:lnTo>
                    <a:pt x="114" y="128"/>
                  </a:lnTo>
                  <a:lnTo>
                    <a:pt x="136" y="115"/>
                  </a:lnTo>
                  <a:lnTo>
                    <a:pt x="132" y="110"/>
                  </a:lnTo>
                  <a:lnTo>
                    <a:pt x="125" y="114"/>
                  </a:lnTo>
                  <a:lnTo>
                    <a:pt x="121" y="106"/>
                  </a:lnTo>
                  <a:lnTo>
                    <a:pt x="128" y="103"/>
                  </a:lnTo>
                  <a:lnTo>
                    <a:pt x="125" y="95"/>
                  </a:lnTo>
                  <a:lnTo>
                    <a:pt x="117" y="101"/>
                  </a:lnTo>
                  <a:lnTo>
                    <a:pt x="117" y="101"/>
                  </a:lnTo>
                  <a:close/>
                  <a:moveTo>
                    <a:pt x="59" y="18"/>
                  </a:moveTo>
                  <a:lnTo>
                    <a:pt x="24" y="38"/>
                  </a:lnTo>
                  <a:lnTo>
                    <a:pt x="24" y="38"/>
                  </a:lnTo>
                  <a:lnTo>
                    <a:pt x="18" y="42"/>
                  </a:lnTo>
                  <a:lnTo>
                    <a:pt x="17" y="48"/>
                  </a:lnTo>
                  <a:lnTo>
                    <a:pt x="17" y="48"/>
                  </a:lnTo>
                  <a:lnTo>
                    <a:pt x="17" y="53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22" y="64"/>
                  </a:lnTo>
                  <a:lnTo>
                    <a:pt x="28" y="66"/>
                  </a:lnTo>
                  <a:lnTo>
                    <a:pt x="28" y="66"/>
                  </a:lnTo>
                  <a:lnTo>
                    <a:pt x="33" y="68"/>
                  </a:lnTo>
                  <a:lnTo>
                    <a:pt x="39" y="66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9" y="40"/>
                  </a:lnTo>
                  <a:lnTo>
                    <a:pt x="81" y="35"/>
                  </a:lnTo>
                  <a:lnTo>
                    <a:pt x="81" y="35"/>
                  </a:lnTo>
                  <a:lnTo>
                    <a:pt x="83" y="29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81" y="24"/>
                  </a:lnTo>
                  <a:lnTo>
                    <a:pt x="75" y="20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64" y="16"/>
                  </a:lnTo>
                  <a:lnTo>
                    <a:pt x="59" y="18"/>
                  </a:lnTo>
                  <a:lnTo>
                    <a:pt x="59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532380" y="2095038"/>
            <a:ext cx="771144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+mn-ea"/>
                <a:sym typeface="+mn-ea"/>
              </a:rPr>
              <a:t>成年被试</a:t>
            </a:r>
            <a:r>
              <a:rPr lang="en-US" altLang="zh-CN" sz="280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+mn-ea"/>
                <a:sym typeface="+mn-ea"/>
              </a:rPr>
              <a:t>25</a:t>
            </a:r>
            <a:r>
              <a:rPr lang="zh-CN" altLang="en-US" sz="280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+mn-ea"/>
                <a:sym typeface="+mn-ea"/>
              </a:rPr>
              <a:t>人；右利手；视力或矫正视力正常；</a:t>
            </a:r>
            <a:endParaRPr lang="zh-CN" altLang="en-US" sz="2800" noProof="0" dirty="0">
              <a:ln>
                <a:noFill/>
              </a:ln>
              <a:solidFill>
                <a:srgbClr val="57495F"/>
              </a:solidFill>
              <a:uLnTx/>
              <a:uFillTx/>
              <a:latin typeface="+mn-ea"/>
              <a:sym typeface="+mn-ea"/>
            </a:endParaRPr>
          </a:p>
          <a:p>
            <a:pPr algn="l"/>
            <a:r>
              <a:rPr lang="zh-CN" altLang="en-US" sz="280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+mn-ea"/>
                <a:sym typeface="+mn-ea"/>
              </a:rPr>
              <a:t>无精神病史或头颅外伤史</a:t>
            </a:r>
            <a:endParaRPr lang="zh-CN" altLang="en-US" sz="2800" noProof="0" dirty="0">
              <a:ln>
                <a:noFill/>
              </a:ln>
              <a:solidFill>
                <a:srgbClr val="57495F"/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32380" y="3479973"/>
            <a:ext cx="9428480" cy="953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kern="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+mn-ea"/>
                <a:sym typeface="+mn-ea"/>
              </a:rPr>
              <a:t>一人在实验中滤波带通设置错误，未记录到有效脑电数据；</a:t>
            </a:r>
            <a:endParaRPr lang="zh-CN" altLang="en-US" sz="2800" kern="0" noProof="0" dirty="0">
              <a:ln>
                <a:noFill/>
              </a:ln>
              <a:solidFill>
                <a:srgbClr val="57495F"/>
              </a:solidFill>
              <a:uLnTx/>
              <a:uFillTx/>
              <a:latin typeface="+mn-ea"/>
              <a:sym typeface="+mn-ea"/>
            </a:endParaRPr>
          </a:p>
          <a:p>
            <a:pPr algn="l"/>
            <a:r>
              <a:rPr lang="zh-CN" altLang="en-US" sz="2800" kern="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+mn-ea"/>
                <a:sym typeface="+mn-ea"/>
              </a:rPr>
              <a:t>一人自述未认真完成；</a:t>
            </a:r>
            <a:endParaRPr lang="zh-CN" altLang="en-US" sz="2800" kern="0" noProof="0" dirty="0">
              <a:ln>
                <a:noFill/>
              </a:ln>
              <a:solidFill>
                <a:srgbClr val="57495F"/>
              </a:solidFill>
              <a:uLnTx/>
              <a:uFillTx/>
              <a:latin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32380" y="4936490"/>
            <a:ext cx="9213850" cy="10356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2800" kern="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+mn-ea"/>
                <a:sym typeface="+mn-ea"/>
              </a:rPr>
              <a:t>排除两人后</a:t>
            </a:r>
            <a:r>
              <a:rPr lang="zh-CN" altLang="en-US" sz="280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+mn-ea"/>
                <a:sym typeface="+mn-ea"/>
              </a:rPr>
              <a:t>共获得有效数据</a:t>
            </a:r>
            <a:r>
              <a:rPr lang="en-US" altLang="zh-CN" sz="280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+mn-ea"/>
                <a:sym typeface="+mn-ea"/>
              </a:rPr>
              <a:t>23</a:t>
            </a:r>
            <a:r>
              <a:rPr lang="zh-CN" altLang="en-US" sz="280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+mn-ea"/>
                <a:sym typeface="+mn-ea"/>
              </a:rPr>
              <a:t>名（</a:t>
            </a:r>
            <a:r>
              <a:rPr lang="en-US" altLang="zh-CN" sz="280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+mn-ea"/>
                <a:sym typeface="+mn-ea"/>
              </a:rPr>
              <a:t>female13</a:t>
            </a:r>
            <a:r>
              <a:rPr lang="zh-CN" altLang="en-US" sz="280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+mn-ea"/>
                <a:sym typeface="+mn-ea"/>
              </a:rPr>
              <a:t>）年龄</a:t>
            </a:r>
            <a:r>
              <a:rPr lang="en-US" altLang="zh-CN" sz="280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+mn-ea"/>
                <a:sym typeface="+mn-ea"/>
              </a:rPr>
              <a:t>18-25</a:t>
            </a:r>
            <a:r>
              <a:rPr lang="zh-CN" altLang="en-US" sz="2800" noProof="0" dirty="0">
                <a:ln>
                  <a:noFill/>
                </a:ln>
                <a:solidFill>
                  <a:srgbClr val="57495F"/>
                </a:solidFill>
                <a:uLnTx/>
                <a:uFillTx/>
                <a:latin typeface="+mn-ea"/>
                <a:sym typeface="+mn-ea"/>
              </a:rPr>
              <a:t>，实验结束后获得相应报酬。</a:t>
            </a:r>
            <a:endParaRPr lang="en-US" altLang="zh-CN" sz="2800" noProof="0" dirty="0">
              <a:ln>
                <a:noFill/>
              </a:ln>
              <a:solidFill>
                <a:srgbClr val="57495F"/>
              </a:solidFill>
              <a:uLnTx/>
              <a:uFillTx/>
              <a:latin typeface="+mn-ea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TEMPLATE_THUMBS_INDEX" val="1、2、3、6、8、10、11、12、15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9.xml><?xml version="1.0" encoding="utf-8"?>
<p:tagLst xmlns:p="http://schemas.openxmlformats.org/presentationml/2006/main">
  <p:tag name="KSO_WM_DOC_GUID" val="{f702b5de-ea71-47f4-b2f8-288c272fd4be}"/>
  <p:tag name="commondata" val="eyJoZGlkIjoiYTI1NDExYjdhOTc2NDg5NmY1ZGI3OTBhODZkMmNiYjIifQ==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3717</Words>
  <Application>WPS 演示</Application>
  <PresentationFormat>宽屏</PresentationFormat>
  <Paragraphs>233</Paragraphs>
  <Slides>27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方正启体繁体</vt:lpstr>
      <vt:lpstr>有澤行書</vt:lpstr>
      <vt:lpstr>方正苏新诗柳楷简体</vt:lpstr>
      <vt:lpstr>汉仪时光体W</vt:lpstr>
      <vt:lpstr>Arial Unicode MS</vt:lpstr>
      <vt:lpstr>ArialUnicodeMS</vt:lpstr>
      <vt:lpstr>Segoe Print</vt:lpstr>
      <vt:lpstr>Verdana</vt:lpstr>
      <vt:lpstr>方正舒体</vt:lpstr>
      <vt:lpstr>Oswald Light</vt:lpstr>
      <vt:lpstr>Office 主题​​</vt:lpstr>
      <vt:lpstr>PowerPoint 演示文稿</vt:lpstr>
      <vt:lpstr>PowerPoint 演示文稿</vt:lpstr>
      <vt:lpstr>PowerPoint 演示文稿</vt:lpstr>
      <vt:lpstr>理论基础</vt:lpstr>
      <vt:lpstr>PowerPoint 演示文稿</vt:lpstr>
      <vt:lpstr>关于theta</vt:lpstr>
      <vt:lpstr>PowerPoint 演示文稿</vt:lpstr>
      <vt:lpstr>PowerPoint 演示文稿</vt:lpstr>
      <vt:lpstr>PowerPoint 演示文稿</vt:lpstr>
      <vt:lpstr>实验设计与程序</vt:lpstr>
      <vt:lpstr>脑电仪器</vt:lpstr>
      <vt:lpstr>PowerPoint 演示文稿</vt:lpstr>
      <vt:lpstr>数据统计与分析</vt:lpstr>
      <vt:lpstr>PowerPoint 演示文稿</vt:lpstr>
      <vt:lpstr>行为结果</vt:lpstr>
      <vt:lpstr>ERP结果-RewP</vt:lpstr>
      <vt:lpstr>P3</vt:lpstr>
      <vt:lpstr>LPP</vt:lpstr>
      <vt:lpstr>时频分析结果-delta</vt:lpstr>
      <vt:lpstr>时频分析结果-theta</vt:lpstr>
      <vt:lpstr>PowerPoint 演示文稿</vt:lpstr>
      <vt:lpstr>行为层面</vt:lpstr>
      <vt:lpstr>电生理层面</vt:lpstr>
      <vt:lpstr>时频分析</vt:lpstr>
      <vt:lpstr>结论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re</cp:lastModifiedBy>
  <cp:revision>22</cp:revision>
  <dcterms:created xsi:type="dcterms:W3CDTF">2019-03-19T13:27:00Z</dcterms:created>
  <dcterms:modified xsi:type="dcterms:W3CDTF">2023-10-24T02:38:14Z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E6529A0921BE4836BDFD668F77640B69_13</vt:lpwstr>
  </property>
</Properties>
</file>