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3"/>
    <p:sldId id="258" r:id="rId4"/>
    <p:sldId id="261" r:id="rId5"/>
    <p:sldId id="338" r:id="rId6"/>
    <p:sldId id="259" r:id="rId7"/>
    <p:sldId id="339" r:id="rId8"/>
    <p:sldId id="272" r:id="rId9"/>
    <p:sldId id="308" r:id="rId10"/>
    <p:sldId id="309" r:id="rId11"/>
    <p:sldId id="265" r:id="rId12"/>
    <p:sldId id="290" r:id="rId13"/>
    <p:sldId id="340" r:id="rId14"/>
    <p:sldId id="291" r:id="rId15"/>
    <p:sldId id="288" r:id="rId16"/>
    <p:sldId id="292" r:id="rId17"/>
    <p:sldId id="289" r:id="rId18"/>
    <p:sldId id="266" r:id="rId19"/>
    <p:sldId id="341" r:id="rId20"/>
    <p:sldId id="310" r:id="rId21"/>
    <p:sldId id="313" r:id="rId22"/>
    <p:sldId id="349" r:id="rId23"/>
    <p:sldId id="350" r:id="rId24"/>
    <p:sldId id="347" r:id="rId25"/>
    <p:sldId id="314" r:id="rId26"/>
    <p:sldId id="342" r:id="rId27"/>
    <p:sldId id="343" r:id="rId28"/>
    <p:sldId id="344" r:id="rId29"/>
    <p:sldId id="345" r:id="rId30"/>
    <p:sldId id="346" r:id="rId31"/>
    <p:sldId id="277" r:id="rId32"/>
    <p:sldId id="370" r:id="rId33"/>
    <p:sldId id="315" r:id="rId34"/>
    <p:sldId id="316" r:id="rId35"/>
    <p:sldId id="317" r:id="rId36"/>
    <p:sldId id="318" r:id="rId37"/>
    <p:sldId id="284" r:id="rId38"/>
  </p:sldIdLst>
  <p:sldSz cx="12192000" cy="6858000"/>
  <p:notesSz cx="6858000" cy="9144000"/>
  <p:embeddedFontLst>
    <p:embeddedFont>
      <p:font typeface="微软雅黑" panose="020B0503020204020204" pitchFamily="34" charset="-122"/>
      <p:regular r:id="rId43"/>
    </p:embeddedFont>
    <p:embeddedFont>
      <p:font typeface="Microsoft YaHei UI" panose="020B0503020204020204" charset="-122"/>
      <p:regular r:id="rId44"/>
    </p:embeddedFont>
    <p:embeddedFont>
      <p:font typeface="汉仪雅酷黑 65W" panose="020B0604020202020204" charset="-122"/>
      <p:regular r:id="rId45"/>
    </p:embeddedFont>
    <p:embeddedFont>
      <p:font typeface="Microsoft JhengHei UI" panose="020B0604030504040204" charset="-120"/>
      <p:regular r:id="rId46"/>
    </p:embeddedFont>
    <p:embeddedFont>
      <p:font typeface="Calibri" panose="020F0502020204030204" charset="0"/>
      <p:regular r:id="rId47"/>
      <p:bold r:id="rId48"/>
      <p:italic r:id="rId49"/>
      <p:boldItalic r:id="rId50"/>
    </p:embeddedFont>
    <p:embeddedFont>
      <p:font typeface="Calibri" panose="020F0502020204030204"/>
      <p:regular r:id="rId51"/>
      <p:bold r:id="rId52"/>
      <p:italic r:id="rId53"/>
      <p:boldItalic r:id="rId54"/>
    </p:embeddedFont>
  </p:embeddedFontLst>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6395" userDrawn="1">
          <p15:clr>
            <a:srgbClr val="A4A3A4"/>
          </p15:clr>
        </p15:guide>
        <p15:guide id="5" orient="horz" pos="1752" userDrawn="1">
          <p15:clr>
            <a:srgbClr val="A4A3A4"/>
          </p15:clr>
        </p15:guide>
        <p15:guide id="6" orient="horz" pos="3903" userDrawn="1">
          <p15:clr>
            <a:srgbClr val="A4A3A4"/>
          </p15:clr>
        </p15:guide>
        <p15:guide id="7" pos="12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17F"/>
    <a:srgbClr val="774F71"/>
    <a:srgbClr val="D1758E"/>
    <a:srgbClr val="EDAC5D"/>
    <a:srgbClr val="D88A9E"/>
    <a:srgbClr val="A1739D"/>
    <a:srgbClr val="68BAAA"/>
    <a:srgbClr val="F4A74A"/>
    <a:srgbClr val="5F315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0" autoAdjust="0"/>
    <p:restoredTop sz="93837" autoAdjust="0"/>
  </p:normalViewPr>
  <p:slideViewPr>
    <p:cSldViewPr snapToGrid="0" showGuides="1">
      <p:cViewPr varScale="1">
        <p:scale>
          <a:sx n="55" d="100"/>
          <a:sy n="55" d="100"/>
        </p:scale>
        <p:origin x="-108" y="-1644"/>
      </p:cViewPr>
      <p:guideLst>
        <p:guide pos="6395"/>
        <p:guide orient="horz" pos="1752"/>
        <p:guide orient="horz" pos="3903"/>
        <p:guide pos="1277"/>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tags" Target="tags/tag21.xml"/><Relationship Id="rId54" Type="http://schemas.openxmlformats.org/officeDocument/2006/relationships/font" Target="fonts/font12.fntdata"/><Relationship Id="rId53" Type="http://schemas.openxmlformats.org/officeDocument/2006/relationships/font" Target="fonts/font11.fntdata"/><Relationship Id="rId52" Type="http://schemas.openxmlformats.org/officeDocument/2006/relationships/font" Target="fonts/font10.fntdata"/><Relationship Id="rId51" Type="http://schemas.openxmlformats.org/officeDocument/2006/relationships/font" Target="fonts/font9.fntdata"/><Relationship Id="rId50" Type="http://schemas.openxmlformats.org/officeDocument/2006/relationships/font" Target="fonts/font8.fntdata"/><Relationship Id="rId5" Type="http://schemas.openxmlformats.org/officeDocument/2006/relationships/slide" Target="slides/slide3.xml"/><Relationship Id="rId49" Type="http://schemas.openxmlformats.org/officeDocument/2006/relationships/font" Target="fonts/font7.fntdata"/><Relationship Id="rId48" Type="http://schemas.openxmlformats.org/officeDocument/2006/relationships/font" Target="fonts/font6.fntdata"/><Relationship Id="rId47" Type="http://schemas.openxmlformats.org/officeDocument/2006/relationships/font" Target="fonts/font5.fntdata"/><Relationship Id="rId46" Type="http://schemas.openxmlformats.org/officeDocument/2006/relationships/font" Target="fonts/font4.fntdata"/><Relationship Id="rId45" Type="http://schemas.openxmlformats.org/officeDocument/2006/relationships/font" Target="fonts/font3.fntdata"/><Relationship Id="rId44" Type="http://schemas.openxmlformats.org/officeDocument/2006/relationships/font" Target="fonts/font2.fntdata"/><Relationship Id="rId43" Type="http://schemas.openxmlformats.org/officeDocument/2006/relationships/font" Target="fonts/font1.fntdata"/><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notesMaster" Target="notesMasters/notesMaster1.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7387C-0F71-47AA-8625-78B4CEAC1B4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449A1-6881-4E18-9118-9CA8B635136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1E637E6-C72E-4811-A999-7E3B3249467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E1E637E6-C72E-4811-A999-7E3B3249467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E1E637E6-C72E-4811-A999-7E3B3249467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E1E637E6-C72E-4811-A999-7E3B3249467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E1E637E6-C72E-4811-A999-7E3B3249467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1E637E6-C72E-4811-A999-7E3B3249467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39BEF3-C642-43F7-A951-ECBD4B3810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E1E637E6-C72E-4811-A999-7E3B3249467C}"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D39BEF3-C642-43F7-A951-ECBD4B3810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1E637E6-C72E-4811-A999-7E3B3249467C}"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D39BEF3-C642-43F7-A951-ECBD4B3810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637E6-C72E-4811-A999-7E3B3249467C}"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D39BEF3-C642-43F7-A951-ECBD4B3810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E1E637E6-C72E-4811-A999-7E3B3249467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39BEF3-C642-43F7-A951-ECBD4B3810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E1E637E6-C72E-4811-A999-7E3B3249467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39BEF3-C642-43F7-A951-ECBD4B3810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637E6-C72E-4811-A999-7E3B3249467C}"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9BEF3-C642-43F7-A951-ECBD4B381009}" type="slidenum">
              <a:rPr lang="zh-CN" altLang="en-US" smtClean="0"/>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635" y="1656080"/>
            <a:ext cx="11642090" cy="2306955"/>
          </a:xfrm>
          <a:prstGeom prst="rect">
            <a:avLst/>
          </a:prstGeom>
          <a:noFill/>
        </p:spPr>
        <p:txBody>
          <a:bodyPr wrap="square" rtlCol="0">
            <a:spAutoFit/>
          </a:bodyPr>
          <a:lstStyle/>
          <a:p>
            <a:pPr algn="ctr"/>
            <a:r>
              <a:rPr lang="en-US" altLang="zh-CN" sz="4800" b="1" dirty="0" smtClean="0">
                <a:solidFill>
                  <a:schemeClr val="tx1">
                    <a:lumMod val="50000"/>
                  </a:schemeClr>
                </a:solidFill>
                <a:latin typeface="微软雅黑" panose="020B0503020204020204" pitchFamily="34" charset="-122"/>
                <a:ea typeface="微软雅黑" panose="020B0503020204020204" pitchFamily="34" charset="-122"/>
              </a:rPr>
              <a:t>Brief Compassion Training Reduces Intergroup Psychological Barriers: </a:t>
            </a:r>
            <a:endParaRPr lang="en-US" altLang="zh-CN" sz="4800" b="1" dirty="0" smtClean="0">
              <a:solidFill>
                <a:schemeClr val="tx1">
                  <a:lumMod val="50000"/>
                </a:schemeClr>
              </a:solidFill>
              <a:latin typeface="微软雅黑" panose="020B0503020204020204" pitchFamily="34" charset="-122"/>
              <a:ea typeface="微软雅黑" panose="020B0503020204020204" pitchFamily="34" charset="-122"/>
            </a:endParaRPr>
          </a:p>
          <a:p>
            <a:pPr algn="ctr"/>
            <a:r>
              <a:rPr lang="zh-CN" altLang="en-US" sz="4800" b="1" dirty="0">
                <a:solidFill>
                  <a:schemeClr val="tx1">
                    <a:lumMod val="50000"/>
                  </a:schemeClr>
                </a:solidFill>
                <a:latin typeface="微软雅黑" panose="020B0503020204020204" pitchFamily="34" charset="-122"/>
                <a:ea typeface="微软雅黑" panose="020B0503020204020204" pitchFamily="34" charset="-122"/>
              </a:rPr>
              <a:t>An Experimental Study</a:t>
            </a:r>
            <a:endParaRPr lang="zh-CN" altLang="en-US" sz="4800" b="1" dirty="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0" y="556895"/>
            <a:ext cx="2579370" cy="931545"/>
            <a:chOff x="-23530" y="2881356"/>
            <a:chExt cx="3348000" cy="931705"/>
          </a:xfrm>
        </p:grpSpPr>
        <p:sp>
          <p:nvSpPr>
            <p:cNvPr id="36" name="矩形 35"/>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7605395" y="5630545"/>
            <a:ext cx="3402965" cy="521970"/>
          </a:xfrm>
          <a:prstGeom prst="rect">
            <a:avLst/>
          </a:prstGeom>
          <a:noFill/>
        </p:spPr>
        <p:txBody>
          <a:bodyPr wrap="square" rtlCol="0">
            <a:spAutoFit/>
          </a:bodyPr>
          <a:lstStyle/>
          <a:p>
            <a:pPr algn="r"/>
            <a:r>
              <a:rPr lang="zh-CN" altLang="en-US" sz="2800" dirty="0">
                <a:solidFill>
                  <a:schemeClr val="accent1"/>
                </a:solidFill>
                <a:latin typeface="微软雅黑" panose="020B0503020204020204" pitchFamily="34" charset="-122"/>
                <a:ea typeface="微软雅黑" panose="020B0503020204020204" pitchFamily="34" charset="-122"/>
              </a:rPr>
              <a:t>汇报人：蓝子清</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rot="16200000">
            <a:off x="8347350" y="2921997"/>
            <a:ext cx="6775703" cy="931705"/>
            <a:chOff x="-23530" y="2881356"/>
            <a:chExt cx="3348000" cy="931705"/>
          </a:xfrm>
        </p:grpSpPr>
        <p:sp>
          <p:nvSpPr>
            <p:cNvPr id="46" name="矩形 45"/>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0320" y="4369435"/>
            <a:ext cx="11272520" cy="645160"/>
          </a:xfrm>
          <a:prstGeom prst="rect">
            <a:avLst/>
          </a:prstGeom>
          <a:noFill/>
        </p:spPr>
        <p:txBody>
          <a:bodyPr wrap="square" rtlCol="0">
            <a:spAutoFit/>
          </a:bodyPr>
          <a:p>
            <a:r>
              <a:rPr lang="zh-CN" altLang="en-US">
                <a:solidFill>
                  <a:schemeClr val="bg2"/>
                </a:solidFill>
                <a:latin typeface="Microsoft YaHei UI" panose="020B0503020204020204" charset="-122"/>
                <a:ea typeface="Microsoft YaHei UI" panose="020B0503020204020204" charset="-122"/>
              </a:rPr>
              <a:t>The Author(s), under exclusive licence to Springer Science+Business Media, LLC, part of Springer Nature 2023</a:t>
            </a:r>
            <a:endParaRPr lang="zh-CN" altLang="en-US">
              <a:solidFill>
                <a:schemeClr val="bg2"/>
              </a:solidFill>
              <a:latin typeface="Microsoft YaHei UI" panose="020B0503020204020204" charset="-122"/>
              <a:ea typeface="Microsoft YaHei UI"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250"/>
                                        <p:tgtEl>
                                          <p:spTgt spid="41"/>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250"/>
                                        <p:tgtEl>
                                          <p:spTgt spid="45"/>
                                        </p:tgtEl>
                                      </p:cBhvr>
                                    </p:animEffect>
                                  </p:childTnLst>
                                </p:cTn>
                              </p:par>
                            </p:childTnLst>
                          </p:cTn>
                        </p:par>
                        <p:par>
                          <p:cTn id="11" fill="hold">
                            <p:stCondLst>
                              <p:cond delay="500"/>
                            </p:stCondLst>
                            <p:childTnLst>
                              <p:par>
                                <p:cTn id="12" presetID="2" presetClass="entr" presetSubtype="1" decel="10000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par>
                                <p:cTn id="16" presetID="2" presetClass="entr" presetSubtype="4" decel="100000" fill="hold" grpId="0" nodeType="withEffect">
                                  <p:stCondLst>
                                    <p:cond delay="0"/>
                                  </p:stCondLst>
                                  <p:iterate type="lt">
                                    <p:tmPct val="10000"/>
                                  </p:iterate>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250" fill="hold"/>
                                        <p:tgtEl>
                                          <p:spTgt spid="44"/>
                                        </p:tgtEl>
                                        <p:attrNameLst>
                                          <p:attrName>ppt_x</p:attrName>
                                        </p:attrNameLst>
                                      </p:cBhvr>
                                      <p:tavLst>
                                        <p:tav tm="0">
                                          <p:val>
                                            <p:strVal val="#ppt_x"/>
                                          </p:val>
                                        </p:tav>
                                        <p:tav tm="100000">
                                          <p:val>
                                            <p:strVal val="#ppt_x"/>
                                          </p:val>
                                        </p:tav>
                                      </p:tavLst>
                                    </p:anim>
                                    <p:anim calcmode="lin" valueType="num">
                                      <p:cBhvr additive="base">
                                        <p:cTn id="19" dur="25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rcRect l="5369" r="6718" b="8380"/>
          <a:stretch>
            <a:fillRect/>
          </a:stretch>
        </p:blipFill>
        <p:spPr>
          <a:xfrm>
            <a:off x="0" y="0"/>
            <a:ext cx="12192000" cy="6858000"/>
          </a:xfrm>
          <a:prstGeom prst="rect">
            <a:avLst/>
          </a:prstGeom>
        </p:spPr>
      </p:pic>
      <p:sp>
        <p:nvSpPr>
          <p:cNvPr id="27" name="文本框 26"/>
          <p:cNvSpPr txBox="1"/>
          <p:nvPr/>
        </p:nvSpPr>
        <p:spPr>
          <a:xfrm>
            <a:off x="7686040" y="6162040"/>
            <a:ext cx="4038600" cy="368300"/>
          </a:xfrm>
          <a:prstGeom prst="rect">
            <a:avLst/>
          </a:prstGeom>
          <a:noFill/>
        </p:spPr>
        <p:txBody>
          <a:bodyPr wrap="square" rtlCol="0">
            <a:spAutoFit/>
          </a:bodyPr>
          <a:p>
            <a:r>
              <a:rPr lang="zh-CN" altLang="en-US" b="1">
                <a:solidFill>
                  <a:schemeClr val="bg2"/>
                </a:solidFill>
              </a:rPr>
              <a:t>Fig. 1 Participant flow diagram</a:t>
            </a:r>
            <a:endParaRPr lang="zh-CN" altLang="en-US" b="1">
              <a:solidFill>
                <a:schemeClr val="bg2"/>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0" y="378662"/>
            <a:ext cx="11624384" cy="687120"/>
            <a:chOff x="0" y="378662"/>
            <a:chExt cx="11624384" cy="687120"/>
          </a:xfrm>
        </p:grpSpPr>
        <p:grpSp>
          <p:nvGrpSpPr>
            <p:cNvPr id="56" name="组合 55"/>
            <p:cNvGrpSpPr/>
            <p:nvPr/>
          </p:nvGrpSpPr>
          <p:grpSpPr>
            <a:xfrm>
              <a:off x="0" y="395652"/>
              <a:ext cx="814276" cy="670130"/>
              <a:chOff x="-23530" y="2881356"/>
              <a:chExt cx="3348000" cy="931705"/>
            </a:xfrm>
          </p:grpSpPr>
          <p:sp>
            <p:nvSpPr>
              <p:cNvPr id="73" name="矩形 72"/>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795020" y="378662"/>
              <a:ext cx="2549525" cy="583565"/>
            </a:xfrm>
            <a:prstGeom prst="rect">
              <a:avLst/>
            </a:prstGeom>
            <a:noFill/>
          </p:spPr>
          <p:txBody>
            <a:bodyPr wrap="square" rtlCol="0">
              <a:spAutoFit/>
            </a:bodyPr>
            <a:lstStyle>
              <a:defPPr>
                <a:defRPr lang="en-US"/>
              </a:defPPr>
              <a:lvl1pPr algn="ctr">
                <a:defRPr sz="2400">
                  <a:solidFill>
                    <a:schemeClr val="bg2"/>
                  </a:solidFill>
                  <a:latin typeface="+mj-ea"/>
                  <a:ea typeface="+mj-ea"/>
                </a:defRPr>
              </a:lvl1pPr>
            </a:lstStyle>
            <a:p>
              <a:pPr algn="l"/>
              <a:r>
                <a:rPr lang="en-US" altLang="zh-CN" sz="3200" b="1" dirty="0"/>
                <a:t>Procedure</a:t>
              </a:r>
              <a:endParaRPr lang="en-US" altLang="zh-CN" sz="3200" b="1" dirty="0"/>
            </a:p>
          </p:txBody>
        </p:sp>
        <p:sp>
          <p:nvSpPr>
            <p:cNvPr id="72" name="矩形 71"/>
            <p:cNvSpPr/>
            <p:nvPr/>
          </p:nvSpPr>
          <p:spPr>
            <a:xfrm>
              <a:off x="3344384" y="65046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38100" y="1331595"/>
            <a:ext cx="12166600" cy="5292725"/>
          </a:xfrm>
          <a:prstGeom prst="rect">
            <a:avLst/>
          </a:prstGeom>
          <a:noFill/>
        </p:spPr>
        <p:txBody>
          <a:bodyPr wrap="square" rtlCol="0">
            <a:noAutofit/>
          </a:bodyPr>
          <a:p>
            <a:r>
              <a:rPr lang="en-US" altLang="zh-CN" sz="3000" b="1">
                <a:solidFill>
                  <a:schemeClr val="bg2"/>
                </a:solidFill>
                <a:latin typeface="Microsoft JhengHei UI" panose="020B0604030504040204" charset="-120"/>
                <a:ea typeface="Microsoft JhengHei UI" panose="020B0604030504040204" charset="-120"/>
              </a:rPr>
              <a:t>1.</a:t>
            </a:r>
            <a:r>
              <a:rPr lang="zh-CN" altLang="en-US" sz="3000" b="1">
                <a:solidFill>
                  <a:schemeClr val="bg2"/>
                </a:solidFill>
                <a:latin typeface="Microsoft JhengHei UI" panose="020B0604030504040204" charset="-120"/>
                <a:ea typeface="Microsoft JhengHei UI" panose="020B0604030504040204" charset="-120"/>
              </a:rPr>
              <a:t>Participants were told this study aimed to investigate the relationship between attention and interpersonal relationships. </a:t>
            </a:r>
            <a:endParaRPr lang="zh-CN" altLang="en-US" sz="3000" b="1">
              <a:solidFill>
                <a:schemeClr val="bg2"/>
              </a:solidFill>
              <a:latin typeface="Microsoft JhengHei UI" panose="020B0604030504040204" charset="-120"/>
              <a:ea typeface="Microsoft JhengHei UI" panose="020B0604030504040204" charset="-120"/>
            </a:endParaRPr>
          </a:p>
          <a:p>
            <a:endParaRPr lang="zh-CN" altLang="en-US" sz="3000" b="1">
              <a:solidFill>
                <a:schemeClr val="bg2"/>
              </a:solidFill>
              <a:latin typeface="Microsoft JhengHei UI" panose="020B0604030504040204" charset="-120"/>
              <a:ea typeface="Microsoft JhengHei UI" panose="020B0604030504040204" charset="-120"/>
            </a:endParaRPr>
          </a:p>
          <a:p>
            <a:r>
              <a:rPr lang="zh-CN" altLang="en-US" sz="3000" b="1">
                <a:solidFill>
                  <a:schemeClr val="bg2"/>
                </a:solidFill>
                <a:latin typeface="Microsoft JhengHei UI" panose="020B0604030504040204" charset="-120"/>
                <a:ea typeface="Microsoft JhengHei UI" panose="020B0604030504040204" charset="-120"/>
              </a:rPr>
              <a:t>The actual purpose of the study was </a:t>
            </a:r>
            <a:r>
              <a:rPr lang="zh-CN" altLang="en-US" sz="3000" b="1">
                <a:solidFill>
                  <a:srgbClr val="FF0000"/>
                </a:solidFill>
                <a:latin typeface="Microsoft JhengHei UI" panose="020B0604030504040204" charset="-120"/>
                <a:ea typeface="Microsoft JhengHei UI" panose="020B0604030504040204" charset="-120"/>
              </a:rPr>
              <a:t>concealed </a:t>
            </a:r>
            <a:r>
              <a:rPr lang="zh-CN" altLang="en-US" sz="3000" b="1">
                <a:solidFill>
                  <a:schemeClr val="bg2"/>
                </a:solidFill>
                <a:latin typeface="Microsoft JhengHei UI" panose="020B0604030504040204" charset="-120"/>
                <a:ea typeface="Microsoft JhengHei UI" panose="020B0604030504040204" charset="-120"/>
              </a:rPr>
              <a:t>at the outset to avoid changing participants’ attitudes and behavior which might cause participants’ bias. </a:t>
            </a:r>
            <a:endParaRPr lang="zh-CN" altLang="en-US" sz="3000" b="1">
              <a:solidFill>
                <a:schemeClr val="bg2"/>
              </a:solidFill>
              <a:latin typeface="Microsoft JhengHei UI" panose="020B0604030504040204" charset="-120"/>
              <a:ea typeface="Microsoft JhengHei UI" panose="020B0604030504040204" charset="-120"/>
            </a:endParaRPr>
          </a:p>
          <a:p>
            <a:endParaRPr lang="zh-CN" altLang="en-US" sz="3000" b="1">
              <a:solidFill>
                <a:schemeClr val="bg2"/>
              </a:solidFill>
              <a:latin typeface="Microsoft JhengHei UI" panose="020B0604030504040204" charset="-120"/>
              <a:ea typeface="Microsoft JhengHei UI" panose="020B0604030504040204" charset="-120"/>
            </a:endParaRPr>
          </a:p>
          <a:p>
            <a:r>
              <a:rPr lang="en-US" altLang="zh-CN" sz="3000" b="1">
                <a:solidFill>
                  <a:schemeClr val="bg2"/>
                </a:solidFill>
                <a:latin typeface="Microsoft JhengHei UI" panose="020B0604030504040204" charset="-120"/>
                <a:ea typeface="Microsoft JhengHei UI" panose="020B0604030504040204" charset="-120"/>
              </a:rPr>
              <a:t>2.</a:t>
            </a:r>
            <a:r>
              <a:rPr lang="zh-CN" altLang="en-US" sz="3000" b="1">
                <a:solidFill>
                  <a:schemeClr val="bg2"/>
                </a:solidFill>
                <a:latin typeface="Microsoft JhengHei UI" panose="020B0604030504040204" charset="-120"/>
                <a:ea typeface="Microsoft JhengHei UI" panose="020B0604030504040204" charset="-120"/>
              </a:rPr>
              <a:t>consent form and pre-experiment questionnaire.</a:t>
            </a:r>
            <a:r>
              <a:rPr lang="zh-CN" altLang="en-US" sz="3000" b="1">
                <a:solidFill>
                  <a:srgbClr val="FF0000"/>
                </a:solidFill>
                <a:latin typeface="Microsoft JhengHei UI" panose="020B0604030504040204" charset="-120"/>
                <a:ea typeface="Microsoft JhengHei UI" panose="020B0604030504040204" charset="-120"/>
              </a:rPr>
              <a:t>2 weeks</a:t>
            </a:r>
            <a:r>
              <a:rPr lang="zh-CN" altLang="en-US" sz="3000" b="1">
                <a:solidFill>
                  <a:schemeClr val="bg2"/>
                </a:solidFill>
                <a:latin typeface="Microsoft JhengHei UI" panose="020B0604030504040204" charset="-120"/>
                <a:ea typeface="Microsoft JhengHei UI" panose="020B0604030504040204" charset="-120"/>
              </a:rPr>
              <a:t> </a:t>
            </a:r>
            <a:endParaRPr lang="zh-CN" altLang="en-US" sz="3000" b="1">
              <a:solidFill>
                <a:schemeClr val="bg2"/>
              </a:solidFill>
              <a:latin typeface="Microsoft JhengHei UI" panose="020B0604030504040204" charset="-120"/>
              <a:ea typeface="Microsoft JhengHei UI" panose="020B0604030504040204" charset="-120"/>
            </a:endParaRPr>
          </a:p>
          <a:p>
            <a:endParaRPr lang="zh-CN" altLang="en-US" sz="3000" b="1">
              <a:solidFill>
                <a:schemeClr val="bg2"/>
              </a:solidFill>
              <a:latin typeface="Microsoft JhengHei UI" panose="020B0604030504040204" charset="-120"/>
              <a:ea typeface="Microsoft JhengHei UI" panose="020B0604030504040204" charset="-120"/>
            </a:endParaRPr>
          </a:p>
          <a:p>
            <a:r>
              <a:rPr lang="en-US" altLang="zh-CN" sz="3000" b="1">
                <a:solidFill>
                  <a:schemeClr val="bg2"/>
                </a:solidFill>
                <a:latin typeface="Microsoft JhengHei UI" panose="020B0604030504040204" charset="-120"/>
                <a:ea typeface="Microsoft JhengHei UI" panose="020B0604030504040204" charset="-120"/>
              </a:rPr>
              <a:t>3.</a:t>
            </a:r>
            <a:r>
              <a:rPr lang="zh-CN" altLang="en-US" sz="3000" b="1">
                <a:solidFill>
                  <a:srgbClr val="FF0000"/>
                </a:solidFill>
                <a:latin typeface="Microsoft JhengHei UI" panose="020B0604030504040204" charset="-120"/>
                <a:ea typeface="Microsoft JhengHei UI" panose="020B0604030504040204" charset="-120"/>
              </a:rPr>
              <a:t>online</a:t>
            </a:r>
            <a:r>
              <a:rPr lang="zh-CN" altLang="en-US" sz="3000" b="1">
                <a:solidFill>
                  <a:schemeClr val="bg2"/>
                </a:solidFill>
                <a:latin typeface="Microsoft JhengHei UI" panose="020B0604030504040204" charset="-120"/>
                <a:ea typeface="Microsoft JhengHei UI" panose="020B0604030504040204" charset="-120"/>
              </a:rPr>
              <a:t> under the live video monitoring of an experimenter.</a:t>
            </a:r>
            <a:r>
              <a:rPr lang="zh-CN" altLang="en-US" sz="3000" b="1">
                <a:solidFill>
                  <a:schemeClr val="bg2"/>
                </a:solidFill>
                <a:latin typeface="Microsoft YaHei UI" panose="020B0503020204020204" charset="-122"/>
                <a:ea typeface="Microsoft YaHei UI" panose="020B0503020204020204" charset="-122"/>
              </a:rPr>
              <a:t> </a:t>
            </a:r>
            <a:endParaRPr lang="zh-CN" altLang="en-US" sz="3000" b="1">
              <a:solidFill>
                <a:schemeClr val="bg2"/>
              </a:solidFill>
            </a:endParaRPr>
          </a:p>
          <a:p>
            <a:endParaRPr lang="zh-CN" altLang="en-US" sz="2400" b="1">
              <a:solidFill>
                <a:schemeClr val="bg2"/>
              </a:solidFill>
            </a:endParaRPr>
          </a:p>
          <a:p>
            <a:endParaRPr lang="zh-CN" altLang="en-US" sz="2400" b="1">
              <a:solidFill>
                <a:schemeClr val="bg2"/>
              </a:solidFill>
            </a:endParaRPr>
          </a:p>
          <a:p>
            <a:endParaRPr lang="zh-CN" altLang="en-US" sz="2400" b="1">
              <a:solidFill>
                <a:schemeClr val="bg2"/>
              </a:solidFill>
            </a:endParaRPr>
          </a:p>
          <a:p>
            <a:endParaRPr lang="zh-CN" altLang="en-US" sz="2400" b="1">
              <a:solidFill>
                <a:schemeClr val="bg2"/>
              </a:solidFill>
            </a:endParaRPr>
          </a:p>
          <a:p>
            <a:endParaRPr lang="zh-CN" altLang="en-US" sz="2400" b="1">
              <a:solidFill>
                <a:schemeClr val="bg2"/>
              </a:solidFill>
            </a:endParaRPr>
          </a:p>
          <a:p>
            <a:endParaRPr lang="zh-CN" altLang="en-US" sz="2400" b="1">
              <a:solidFill>
                <a:schemeClr val="bg2"/>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0" y="378662"/>
            <a:ext cx="11624384" cy="687120"/>
            <a:chOff x="0" y="378662"/>
            <a:chExt cx="11624384" cy="687120"/>
          </a:xfrm>
        </p:grpSpPr>
        <p:grpSp>
          <p:nvGrpSpPr>
            <p:cNvPr id="56" name="组合 55"/>
            <p:cNvGrpSpPr/>
            <p:nvPr/>
          </p:nvGrpSpPr>
          <p:grpSpPr>
            <a:xfrm>
              <a:off x="0" y="395652"/>
              <a:ext cx="814276" cy="670130"/>
              <a:chOff x="-23530" y="2881356"/>
              <a:chExt cx="3348000" cy="931705"/>
            </a:xfrm>
          </p:grpSpPr>
          <p:sp>
            <p:nvSpPr>
              <p:cNvPr id="73" name="矩形 72"/>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795020" y="378662"/>
              <a:ext cx="2549525" cy="583565"/>
            </a:xfrm>
            <a:prstGeom prst="rect">
              <a:avLst/>
            </a:prstGeom>
            <a:noFill/>
          </p:spPr>
          <p:txBody>
            <a:bodyPr wrap="square" rtlCol="0">
              <a:spAutoFit/>
            </a:bodyPr>
            <a:lstStyle>
              <a:defPPr>
                <a:defRPr lang="en-US"/>
              </a:defPPr>
              <a:lvl1pPr algn="ctr">
                <a:defRPr sz="2400">
                  <a:solidFill>
                    <a:schemeClr val="bg2"/>
                  </a:solidFill>
                  <a:latin typeface="+mj-ea"/>
                  <a:ea typeface="+mj-ea"/>
                </a:defRPr>
              </a:lvl1pPr>
            </a:lstStyle>
            <a:p>
              <a:pPr algn="l"/>
              <a:r>
                <a:rPr lang="en-US" altLang="zh-CN" sz="3200" b="1" dirty="0"/>
                <a:t>Procedure</a:t>
              </a:r>
              <a:endParaRPr lang="en-US" altLang="zh-CN" sz="3200" b="1" dirty="0"/>
            </a:p>
          </p:txBody>
        </p:sp>
        <p:sp>
          <p:nvSpPr>
            <p:cNvPr id="72" name="矩形 71"/>
            <p:cNvSpPr/>
            <p:nvPr/>
          </p:nvSpPr>
          <p:spPr>
            <a:xfrm>
              <a:off x="3344384" y="65046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38100" y="1331595"/>
            <a:ext cx="12166600" cy="7755255"/>
          </a:xfrm>
          <a:prstGeom prst="rect">
            <a:avLst/>
          </a:prstGeom>
          <a:noFill/>
        </p:spPr>
        <p:txBody>
          <a:bodyPr wrap="square" rtlCol="0">
            <a:spAutoFit/>
          </a:bodyPr>
          <a:p>
            <a:r>
              <a:rPr lang="en-US" altLang="zh-CN" sz="3000" b="1">
                <a:solidFill>
                  <a:schemeClr val="bg2"/>
                </a:solidFill>
                <a:latin typeface="Microsoft JhengHei UI" panose="020B0604030504040204" charset="-120"/>
                <a:ea typeface="Microsoft JhengHei UI" panose="020B0604030504040204" charset="-120"/>
              </a:rPr>
              <a:t>4.</a:t>
            </a:r>
            <a:r>
              <a:rPr lang="zh-CN" altLang="en-US" sz="3000" b="1">
                <a:solidFill>
                  <a:srgbClr val="FF0000"/>
                </a:solidFill>
                <a:latin typeface="Microsoft JhengHei UI" panose="020B0604030504040204" charset="-120"/>
                <a:ea typeface="Microsoft JhengHei UI" panose="020B0604030504040204" charset="-120"/>
              </a:rPr>
              <a:t>watched the video</a:t>
            </a:r>
            <a:r>
              <a:rPr lang="zh-CN" altLang="en-US" sz="3000" b="1">
                <a:solidFill>
                  <a:schemeClr val="bg2"/>
                </a:solidFill>
                <a:latin typeface="Microsoft JhengHei UI" panose="020B0604030504040204" charset="-120"/>
                <a:ea typeface="Microsoft JhengHei UI" panose="020B0604030504040204" charset="-120"/>
              </a:rPr>
              <a:t> of the randomly assigned experimental condition. </a:t>
            </a:r>
            <a:endParaRPr lang="zh-CN" altLang="en-US" sz="3000" b="1">
              <a:solidFill>
                <a:schemeClr val="bg2"/>
              </a:solidFill>
              <a:latin typeface="Microsoft JhengHei UI" panose="020B0604030504040204" charset="-120"/>
              <a:ea typeface="Microsoft JhengHei UI" panose="020B0604030504040204" charset="-120"/>
            </a:endParaRPr>
          </a:p>
          <a:p>
            <a:endParaRPr lang="en-US" altLang="zh-CN" sz="3000" b="1">
              <a:solidFill>
                <a:schemeClr val="bg2"/>
              </a:solidFill>
              <a:latin typeface="Microsoft JhengHei UI" panose="020B0604030504040204" charset="-120"/>
              <a:ea typeface="Microsoft JhengHei UI" panose="020B0604030504040204" charset="-120"/>
            </a:endParaRPr>
          </a:p>
          <a:p>
            <a:r>
              <a:rPr lang="en-US" altLang="zh-CN" sz="3000" b="1">
                <a:solidFill>
                  <a:schemeClr val="bg2"/>
                </a:solidFill>
                <a:latin typeface="Microsoft JhengHei UI" panose="020B0604030504040204" charset="-120"/>
                <a:ea typeface="Microsoft JhengHei UI" panose="020B0604030504040204" charset="-120"/>
              </a:rPr>
              <a:t>5.</a:t>
            </a:r>
            <a:r>
              <a:rPr lang="zh-CN" altLang="en-US" sz="3000" b="1">
                <a:solidFill>
                  <a:schemeClr val="bg2"/>
                </a:solidFill>
                <a:latin typeface="Microsoft JhengHei UI" panose="020B0604030504040204" charset="-120"/>
                <a:ea typeface="Microsoft JhengHei UI" panose="020B0604030504040204" charset="-120"/>
              </a:rPr>
              <a:t>post-experiment questionnaire and questions for validating their level of attentiveness. </a:t>
            </a:r>
            <a:endParaRPr lang="zh-CN" altLang="en-US" sz="3000" b="1">
              <a:solidFill>
                <a:schemeClr val="bg2"/>
              </a:solidFill>
              <a:latin typeface="Microsoft JhengHei UI" panose="020B0604030504040204" charset="-120"/>
              <a:ea typeface="Microsoft JhengHei UI" panose="020B0604030504040204" charset="-120"/>
            </a:endParaRPr>
          </a:p>
          <a:p>
            <a:endParaRPr lang="en-US" altLang="zh-CN" sz="3000" b="1">
              <a:solidFill>
                <a:schemeClr val="bg2"/>
              </a:solidFill>
              <a:latin typeface="Microsoft JhengHei UI" panose="020B0604030504040204" charset="-120"/>
              <a:ea typeface="Microsoft JhengHei UI" panose="020B0604030504040204" charset="-120"/>
            </a:endParaRPr>
          </a:p>
          <a:p>
            <a:r>
              <a:rPr lang="en-US" altLang="zh-CN" sz="3000" b="1">
                <a:solidFill>
                  <a:schemeClr val="bg2"/>
                </a:solidFill>
                <a:latin typeface="Microsoft JhengHei UI" panose="020B0604030504040204" charset="-120"/>
                <a:ea typeface="Microsoft JhengHei UI" panose="020B0604030504040204" charset="-120"/>
              </a:rPr>
              <a:t>6.</a:t>
            </a:r>
            <a:r>
              <a:rPr lang="zh-CN" altLang="en-US" sz="3000" b="1">
                <a:solidFill>
                  <a:schemeClr val="bg2"/>
                </a:solidFill>
                <a:latin typeface="Microsoft JhengHei UI" panose="020B0604030504040204" charset="-120"/>
                <a:ea typeface="Microsoft JhengHei UI" panose="020B0604030504040204" charset="-120"/>
              </a:rPr>
              <a:t>debriefed the participants</a:t>
            </a:r>
            <a:endParaRPr lang="zh-CN" altLang="en-US" sz="3000" b="1">
              <a:solidFill>
                <a:schemeClr val="bg2"/>
              </a:solidFill>
              <a:latin typeface="Microsoft JhengHei UI" panose="020B0604030504040204" charset="-120"/>
              <a:ea typeface="Microsoft JhengHei UI" panose="020B0604030504040204" charset="-120"/>
            </a:endParaRPr>
          </a:p>
          <a:p>
            <a:endParaRPr lang="en-US" altLang="zh-CN" sz="3000" b="1">
              <a:solidFill>
                <a:schemeClr val="bg2"/>
              </a:solidFill>
              <a:latin typeface="Microsoft JhengHei UI" panose="020B0604030504040204" charset="-120"/>
              <a:ea typeface="Microsoft JhengHei UI" panose="020B0604030504040204" charset="-120"/>
              <a:sym typeface="+mn-ea"/>
            </a:endParaRPr>
          </a:p>
          <a:p>
            <a:r>
              <a:rPr lang="en-US" altLang="zh-CN" sz="3000" b="1">
                <a:solidFill>
                  <a:schemeClr val="bg2"/>
                </a:solidFill>
                <a:latin typeface="Microsoft JhengHei UI" panose="020B0604030504040204" charset="-120"/>
                <a:ea typeface="Microsoft JhengHei UI" panose="020B0604030504040204" charset="-120"/>
                <a:sym typeface="+mn-ea"/>
              </a:rPr>
              <a:t>7.</a:t>
            </a:r>
            <a:r>
              <a:rPr lang="zh-CN" altLang="en-US" sz="3000" b="1">
                <a:solidFill>
                  <a:schemeClr val="bg2"/>
                </a:solidFill>
                <a:latin typeface="Microsoft JhengHei UI" panose="020B0604030504040204" charset="-120"/>
                <a:ea typeface="Microsoft JhengHei UI" panose="020B0604030504040204" charset="-120"/>
                <a:sym typeface="+mn-ea"/>
              </a:rPr>
              <a:t>223</a:t>
            </a:r>
            <a:r>
              <a:rPr lang="en-US" altLang="zh-CN" sz="3000" b="1">
                <a:solidFill>
                  <a:schemeClr val="bg2"/>
                </a:solidFill>
                <a:latin typeface="Microsoft JhengHei UI" panose="020B0604030504040204" charset="-120"/>
                <a:ea typeface="Microsoft JhengHei UI" panose="020B0604030504040204" charset="-120"/>
                <a:sym typeface="+mn-ea"/>
              </a:rPr>
              <a:t> </a:t>
            </a:r>
            <a:r>
              <a:rPr lang="zh-CN" altLang="en-US" sz="3000" b="1">
                <a:solidFill>
                  <a:schemeClr val="bg2"/>
                </a:solidFill>
                <a:latin typeface="Microsoft JhengHei UI" panose="020B0604030504040204" charset="-120"/>
                <a:ea typeface="Microsoft JhengHei UI" panose="020B0604030504040204" charset="-120"/>
              </a:rPr>
              <a:t> participants were given HK$50 cash </a:t>
            </a:r>
            <a:endParaRPr lang="zh-CN" altLang="en-US" sz="3000" b="1">
              <a:solidFill>
                <a:schemeClr val="bg2"/>
              </a:solidFill>
              <a:latin typeface="Microsoft JhengHei UI" panose="020B0604030504040204" charset="-120"/>
              <a:ea typeface="Microsoft JhengHei UI" panose="020B0604030504040204" charset="-120"/>
            </a:endParaRPr>
          </a:p>
          <a:p>
            <a:endParaRPr lang="en-US" altLang="zh-CN" sz="3000" b="1">
              <a:solidFill>
                <a:schemeClr val="bg2"/>
              </a:solidFill>
              <a:latin typeface="Microsoft JhengHei UI" panose="020B0604030504040204" charset="-120"/>
              <a:ea typeface="Microsoft JhengHei UI" panose="020B0604030504040204" charset="-120"/>
            </a:endParaRPr>
          </a:p>
          <a:p>
            <a:r>
              <a:rPr lang="en-US" altLang="zh-CN" sz="3000" b="1">
                <a:solidFill>
                  <a:schemeClr val="bg2"/>
                </a:solidFill>
                <a:latin typeface="Microsoft JhengHei UI" panose="020B0604030504040204" charset="-120"/>
                <a:ea typeface="Microsoft JhengHei UI" panose="020B0604030504040204" charset="-120"/>
              </a:rPr>
              <a:t>8.</a:t>
            </a:r>
            <a:r>
              <a:rPr lang="zh-CN" altLang="en-US" sz="3000" b="1">
                <a:solidFill>
                  <a:schemeClr val="bg2"/>
                </a:solidFill>
                <a:latin typeface="Microsoft JhengHei UI" panose="020B0604030504040204" charset="-120"/>
                <a:ea typeface="Microsoft JhengHei UI" panose="020B0604030504040204" charset="-120"/>
              </a:rPr>
              <a:t>79.80%</a:t>
            </a:r>
            <a:r>
              <a:rPr lang="en-US" altLang="zh-CN" sz="3000" b="1">
                <a:solidFill>
                  <a:schemeClr val="bg2"/>
                </a:solidFill>
                <a:latin typeface="Microsoft JhengHei UI" panose="020B0604030504040204" charset="-120"/>
                <a:ea typeface="Microsoft JhengHei UI" panose="020B0604030504040204" charset="-120"/>
              </a:rPr>
              <a:t> </a:t>
            </a:r>
            <a:r>
              <a:rPr lang="zh-CN" altLang="en-US" sz="3000" b="1">
                <a:solidFill>
                  <a:schemeClr val="bg2"/>
                </a:solidFill>
                <a:latin typeface="Microsoft JhengHei UI" panose="020B0604030504040204" charset="-120"/>
                <a:ea typeface="Microsoft JhengHei UI" panose="020B0604030504040204" charset="-120"/>
              </a:rPr>
              <a:t>participants (n = 178) accepted the cash compensation.</a:t>
            </a:r>
            <a:endParaRPr lang="zh-CN" altLang="en-US" sz="3000" b="1">
              <a:solidFill>
                <a:schemeClr val="bg2"/>
              </a:solidFill>
              <a:latin typeface="Microsoft JhengHei UI" panose="020B0604030504040204" charset="-120"/>
              <a:ea typeface="Microsoft JhengHei UI" panose="020B0604030504040204" charset="-120"/>
            </a:endParaRPr>
          </a:p>
          <a:p>
            <a:endParaRPr lang="zh-CN" altLang="en-US" sz="2400" b="1">
              <a:solidFill>
                <a:schemeClr val="bg2"/>
              </a:solidFill>
            </a:endParaRPr>
          </a:p>
          <a:p>
            <a:endParaRPr lang="zh-CN" altLang="en-US" sz="2400" b="1">
              <a:solidFill>
                <a:schemeClr val="bg2"/>
              </a:solidFill>
            </a:endParaRPr>
          </a:p>
          <a:p>
            <a:endParaRPr lang="zh-CN" altLang="en-US" sz="2400" b="1">
              <a:solidFill>
                <a:schemeClr val="bg2"/>
              </a:solidFill>
            </a:endParaRPr>
          </a:p>
          <a:p>
            <a:endParaRPr lang="zh-CN" altLang="en-US" sz="2400" b="1">
              <a:solidFill>
                <a:schemeClr val="bg2"/>
              </a:solidFill>
            </a:endParaRPr>
          </a:p>
          <a:p>
            <a:endParaRPr lang="zh-CN" altLang="en-US" sz="2400" b="1">
              <a:solidFill>
                <a:schemeClr val="bg2"/>
              </a:solidFill>
            </a:endParaRPr>
          </a:p>
          <a:p>
            <a:endParaRPr lang="zh-CN" altLang="en-US" sz="2400" b="1">
              <a:solidFill>
                <a:schemeClr val="bg2"/>
              </a:solidFill>
            </a:endParaRPr>
          </a:p>
          <a:p>
            <a:endParaRPr lang="zh-CN" altLang="en-US" sz="2400" b="1">
              <a:solidFill>
                <a:schemeClr val="bg2"/>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8430" y="412750"/>
            <a:ext cx="11939905" cy="5328920"/>
          </a:xfrm>
          <a:prstGeom prst="rect">
            <a:avLst/>
          </a:prstGeom>
          <a:noFill/>
        </p:spPr>
        <p:txBody>
          <a:bodyPr wrap="square" rtlCol="0">
            <a:noAutofit/>
          </a:bodyPr>
          <a:p>
            <a:r>
              <a:rPr lang="zh-CN" altLang="en-US" sz="3600" b="1">
                <a:solidFill>
                  <a:srgbClr val="C00000"/>
                </a:solidFill>
                <a:latin typeface="Microsoft JhengHei UI" panose="020B0604030504040204" charset="-120"/>
                <a:ea typeface="Microsoft JhengHei UI" panose="020B0604030504040204" charset="-120"/>
              </a:rPr>
              <a:t>compassion condition</a:t>
            </a:r>
            <a:r>
              <a:rPr lang="en-US" altLang="zh-CN" sz="3600" b="1">
                <a:solidFill>
                  <a:srgbClr val="C00000"/>
                </a:solidFill>
                <a:latin typeface="Microsoft JhengHei UI" panose="020B0604030504040204" charset="-120"/>
                <a:ea typeface="Microsoft JhengHei UI" panose="020B0604030504040204" charset="-120"/>
              </a:rPr>
              <a:t>:</a:t>
            </a:r>
            <a:r>
              <a:rPr lang="zh-CN" altLang="en-US" sz="3600" b="1">
                <a:solidFill>
                  <a:srgbClr val="C00000"/>
                </a:solidFill>
                <a:latin typeface="Microsoft JhengHei UI" panose="020B0604030504040204" charset="-120"/>
                <a:ea typeface="Microsoft JhengHei UI" panose="020B0604030504040204" charset="-120"/>
              </a:rPr>
              <a:t> </a:t>
            </a:r>
            <a:endParaRPr lang="zh-CN" altLang="en-US" sz="3600" b="1">
              <a:solidFill>
                <a:srgbClr val="C00000"/>
              </a:solidFill>
              <a:latin typeface="Microsoft JhengHei UI" panose="020B0604030504040204" charset="-120"/>
              <a:ea typeface="Microsoft JhengHei UI" panose="020B0604030504040204" charset="-120"/>
            </a:endParaRPr>
          </a:p>
          <a:p>
            <a:endParaRPr lang="zh-CN" altLang="en-US" sz="3600" b="1">
              <a:solidFill>
                <a:srgbClr val="C00000"/>
              </a:solidFill>
              <a:latin typeface="Microsoft JhengHei UI" panose="020B0604030504040204" charset="-120"/>
              <a:ea typeface="Microsoft JhengHei UI" panose="020B0604030504040204" charset="-120"/>
            </a:endParaRPr>
          </a:p>
          <a:p>
            <a:r>
              <a:rPr lang="en-US" altLang="zh-CN" sz="3200" b="1">
                <a:solidFill>
                  <a:schemeClr val="bg2"/>
                </a:solidFill>
                <a:latin typeface="Microsoft JhengHei UI" panose="020B0604030504040204" charset="-120"/>
                <a:ea typeface="Microsoft JhengHei UI" panose="020B0604030504040204" charset="-120"/>
              </a:rPr>
              <a:t>(1)</a:t>
            </a:r>
            <a:r>
              <a:rPr lang="zh-CN" altLang="en-US" sz="3200" b="1">
                <a:solidFill>
                  <a:schemeClr val="bg2"/>
                </a:solidFill>
                <a:latin typeface="Microsoft JhengHei UI" panose="020B0604030504040204" charset="-120"/>
                <a:ea typeface="Microsoft JhengHei UI" panose="020B0604030504040204" charset="-120"/>
              </a:rPr>
              <a:t>a 5-min video introduction on the definition of compassion based on the five dimensions of compassion and short stories about compassion</a:t>
            </a:r>
            <a:r>
              <a:rPr lang="en-US" altLang="zh-CN" sz="3200" b="1">
                <a:solidFill>
                  <a:schemeClr val="bg2"/>
                </a:solidFill>
                <a:latin typeface="Microsoft JhengHei UI" panose="020B0604030504040204" charset="-120"/>
                <a:ea typeface="Microsoft JhengHei UI" panose="020B0604030504040204" charset="-120"/>
              </a:rPr>
              <a:t>.</a:t>
            </a:r>
            <a:r>
              <a:rPr lang="zh-CN" altLang="en-US" sz="3200" b="1">
                <a:solidFill>
                  <a:schemeClr val="bg2"/>
                </a:solidFill>
                <a:latin typeface="Microsoft JhengHei UI" panose="020B0604030504040204" charset="-120"/>
                <a:ea typeface="Microsoft JhengHei UI" panose="020B0604030504040204" charset="-120"/>
              </a:rPr>
              <a:t> </a:t>
            </a:r>
            <a:endParaRPr lang="zh-CN" altLang="en-US" sz="3200" b="1">
              <a:solidFill>
                <a:schemeClr val="bg2"/>
              </a:solidFill>
              <a:latin typeface="Microsoft JhengHei UI" panose="020B0604030504040204" charset="-120"/>
              <a:ea typeface="Microsoft JhengHei UI" panose="020B0604030504040204" charset="-120"/>
            </a:endParaRPr>
          </a:p>
          <a:p>
            <a:endParaRPr lang="zh-CN" altLang="en-US" sz="3200" b="1">
              <a:solidFill>
                <a:schemeClr val="bg2"/>
              </a:solidFill>
              <a:latin typeface="Microsoft JhengHei UI" panose="020B0604030504040204" charset="-120"/>
              <a:ea typeface="Microsoft JhengHei UI" panose="020B0604030504040204" charset="-120"/>
            </a:endParaRPr>
          </a:p>
          <a:p>
            <a:r>
              <a:rPr lang="en-US" altLang="zh-CN" sz="3200" b="1">
                <a:solidFill>
                  <a:schemeClr val="bg2"/>
                </a:solidFill>
                <a:latin typeface="Microsoft JhengHei UI" panose="020B0604030504040204" charset="-120"/>
                <a:ea typeface="Microsoft JhengHei UI" panose="020B0604030504040204" charset="-120"/>
              </a:rPr>
              <a:t>(2)</a:t>
            </a:r>
            <a:r>
              <a:rPr lang="zh-CN" altLang="en-US" sz="3200" b="1">
                <a:solidFill>
                  <a:schemeClr val="bg2"/>
                </a:solidFill>
                <a:latin typeface="Microsoft JhengHei UI" panose="020B0604030504040204" charset="-120"/>
                <a:ea typeface="Microsoft JhengHei UI" panose="020B0604030504040204" charset="-120"/>
              </a:rPr>
              <a:t>a 15-min video on guided compassion practice</a:t>
            </a:r>
            <a:r>
              <a:rPr lang="en-US" altLang="zh-CN" sz="3200" b="1">
                <a:solidFill>
                  <a:schemeClr val="bg2"/>
                </a:solidFill>
                <a:latin typeface="Microsoft JhengHei UI" panose="020B0604030504040204" charset="-120"/>
                <a:ea typeface="Microsoft JhengHei UI" panose="020B0604030504040204" charset="-120"/>
              </a:rPr>
              <a:t>,</a:t>
            </a:r>
            <a:r>
              <a:rPr lang="zh-CN" altLang="en-US" sz="3200" b="1">
                <a:solidFill>
                  <a:schemeClr val="bg2"/>
                </a:solidFill>
                <a:latin typeface="Microsoft JhengHei UI" panose="020B0604030504040204" charset="-120"/>
                <a:ea typeface="Microsoft JhengHei UI" panose="020B0604030504040204" charset="-120"/>
              </a:rPr>
              <a:t>which centers on recognizing the suffering of all people and cultivating compassion towards the self, loved ones, strangers, and difficult persons</a:t>
            </a:r>
            <a:r>
              <a:rPr lang="en-US" altLang="zh-CN" sz="3200" b="1">
                <a:solidFill>
                  <a:schemeClr val="bg2"/>
                </a:solidFill>
                <a:latin typeface="Microsoft JhengHei UI" panose="020B0604030504040204" charset="-120"/>
                <a:ea typeface="Microsoft JhengHei UI" panose="020B0604030504040204" charset="-120"/>
              </a:rPr>
              <a:t>.</a:t>
            </a:r>
            <a:r>
              <a:rPr lang="zh-CN" altLang="en-US" sz="3200" b="1">
                <a:solidFill>
                  <a:schemeClr val="bg2"/>
                </a:solidFill>
                <a:latin typeface="Microsoft JhengHei UI" panose="020B0604030504040204" charset="-120"/>
                <a:ea typeface="Microsoft JhengHei UI" panose="020B0604030504040204" charset="-120"/>
              </a:rPr>
              <a:t> </a:t>
            </a:r>
            <a:endParaRPr lang="zh-CN" altLang="en-US" sz="3200" b="1">
              <a:solidFill>
                <a:schemeClr val="bg2"/>
              </a:solidFill>
              <a:latin typeface="Microsoft JhengHei UI" panose="020B0604030504040204" charset="-120"/>
              <a:ea typeface="Microsoft JhengHei UI" panose="020B0604030504040204" charset="-120"/>
            </a:endParaRPr>
          </a:p>
          <a:p>
            <a:r>
              <a:rPr lang="zh-CN" altLang="en-US" sz="3200" b="1">
                <a:solidFill>
                  <a:schemeClr val="bg2"/>
                </a:solidFill>
                <a:latin typeface="Microsoft JhengHei UI" panose="020B0604030504040204" charset="-120"/>
                <a:ea typeface="Microsoft JhengHei UI" panose="020B0604030504040204" charset="-120"/>
              </a:rPr>
              <a:t>(refer to Fig. 2 for sample screenshots).</a:t>
            </a:r>
            <a:endParaRPr lang="zh-CN" altLang="en-US" sz="3200" b="1">
              <a:solidFill>
                <a:schemeClr val="bg2"/>
              </a:solidFill>
              <a:latin typeface="Microsoft JhengHei UI" panose="020B0604030504040204" charset="-120"/>
              <a:ea typeface="Microsoft JhengHei UI" panose="020B0604030504040204" charset="-12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1825" t="3015" r="1665"/>
          <a:stretch>
            <a:fillRect/>
          </a:stretch>
        </p:blipFill>
        <p:spPr>
          <a:xfrm>
            <a:off x="638810" y="226695"/>
            <a:ext cx="10915015" cy="5514340"/>
          </a:xfrm>
          <a:prstGeom prst="rect">
            <a:avLst/>
          </a:prstGeom>
        </p:spPr>
      </p:pic>
      <p:sp>
        <p:nvSpPr>
          <p:cNvPr id="3" name="文本框 2"/>
          <p:cNvSpPr txBox="1"/>
          <p:nvPr/>
        </p:nvSpPr>
        <p:spPr>
          <a:xfrm>
            <a:off x="2967355" y="5927090"/>
            <a:ext cx="6835140" cy="706755"/>
          </a:xfrm>
          <a:prstGeom prst="rect">
            <a:avLst/>
          </a:prstGeom>
          <a:noFill/>
        </p:spPr>
        <p:txBody>
          <a:bodyPr wrap="square" rtlCol="0">
            <a:spAutoFit/>
          </a:bodyPr>
          <a:p>
            <a:r>
              <a:rPr lang="zh-CN" altLang="en-US" sz="2000" b="1">
                <a:solidFill>
                  <a:schemeClr val="bg2"/>
                </a:solidFill>
              </a:rPr>
              <a:t>Fig. 2 Sample screenshots of compassion induction video introducing the components of compassion</a:t>
            </a:r>
            <a:endParaRPr lang="zh-CN" altLang="en-US" sz="2000" b="1">
              <a:solidFill>
                <a:schemeClr val="bg2"/>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424180"/>
            <a:ext cx="12191365" cy="5679440"/>
          </a:xfrm>
          <a:prstGeom prst="rect">
            <a:avLst/>
          </a:prstGeom>
          <a:noFill/>
        </p:spPr>
        <p:txBody>
          <a:bodyPr wrap="square" rtlCol="0">
            <a:noAutofit/>
          </a:bodyPr>
          <a:p>
            <a:r>
              <a:rPr lang="zh-CN" altLang="en-US" sz="3600" b="1">
                <a:solidFill>
                  <a:srgbClr val="C00000"/>
                </a:solidFill>
                <a:latin typeface="Microsoft JhengHei UI" panose="020B0604030504040204" charset="-120"/>
                <a:ea typeface="Microsoft JhengHei UI" panose="020B0604030504040204" charset="-120"/>
              </a:rPr>
              <a:t>active control condition</a:t>
            </a:r>
            <a:r>
              <a:rPr lang="en-US" altLang="zh-CN" sz="3600" b="1">
                <a:solidFill>
                  <a:srgbClr val="C00000"/>
                </a:solidFill>
                <a:latin typeface="Microsoft JhengHei UI" panose="020B0604030504040204" charset="-120"/>
                <a:ea typeface="Microsoft JhengHei UI" panose="020B0604030504040204" charset="-120"/>
              </a:rPr>
              <a:t>:</a:t>
            </a:r>
            <a:endParaRPr lang="en-US" altLang="zh-CN" sz="3600" b="1">
              <a:solidFill>
                <a:srgbClr val="C00000"/>
              </a:solidFill>
              <a:latin typeface="Microsoft JhengHei UI" panose="020B0604030504040204" charset="-120"/>
              <a:ea typeface="Microsoft JhengHei UI" panose="020B0604030504040204" charset="-120"/>
            </a:endParaRPr>
          </a:p>
          <a:p>
            <a:endParaRPr lang="en-US" altLang="zh-CN" sz="3600" b="1">
              <a:solidFill>
                <a:srgbClr val="C00000"/>
              </a:solidFill>
              <a:latin typeface="Microsoft JhengHei UI" panose="020B0604030504040204" charset="-120"/>
              <a:ea typeface="Microsoft JhengHei UI" panose="020B0604030504040204" charset="-120"/>
            </a:endParaRPr>
          </a:p>
          <a:p>
            <a:r>
              <a:rPr lang="zh-CN" altLang="en-US" sz="3200" b="1">
                <a:solidFill>
                  <a:schemeClr val="bg2"/>
                </a:solidFill>
                <a:latin typeface="Microsoft JhengHei UI" panose="020B0604030504040204" charset="-120"/>
                <a:ea typeface="Microsoft JhengHei UI" panose="020B0604030504040204" charset="-120"/>
              </a:rPr>
              <a:t>a 20-min video about different types of rocks and their formation, which were neutral content and unrelated to compassion. </a:t>
            </a:r>
            <a:endParaRPr lang="zh-CN" altLang="en-US" sz="3200" b="1">
              <a:solidFill>
                <a:schemeClr val="bg2"/>
              </a:solidFill>
              <a:latin typeface="Microsoft JhengHei UI" panose="020B0604030504040204" charset="-120"/>
              <a:ea typeface="Microsoft JhengHei UI" panose="020B0604030504040204" charset="-120"/>
            </a:endParaRPr>
          </a:p>
          <a:p>
            <a:r>
              <a:rPr lang="zh-CN" altLang="en-US" sz="3200" b="1">
                <a:solidFill>
                  <a:schemeClr val="bg2"/>
                </a:solidFill>
                <a:latin typeface="Microsoft JhengHei UI" panose="020B0604030504040204" charset="-120"/>
                <a:ea typeface="Microsoft JhengHei UI" panose="020B0604030504040204" charset="-120"/>
              </a:rPr>
              <a:t> (refer to Fig. 3 for sample screenshots). </a:t>
            </a:r>
            <a:endParaRPr lang="zh-CN" altLang="en-US" sz="3200" b="1">
              <a:solidFill>
                <a:schemeClr val="bg2"/>
              </a:solidFill>
              <a:latin typeface="Microsoft JhengHei UI" panose="020B0604030504040204" charset="-120"/>
              <a:ea typeface="Microsoft JhengHei UI" panose="020B0604030504040204" charset="-120"/>
            </a:endParaRPr>
          </a:p>
          <a:p>
            <a:endParaRPr lang="zh-CN" altLang="en-US" sz="3200" b="1">
              <a:solidFill>
                <a:schemeClr val="bg2"/>
              </a:solidFill>
              <a:latin typeface="Microsoft JhengHei UI" panose="020B0604030504040204" charset="-120"/>
              <a:ea typeface="Microsoft JhengHei UI" panose="020B0604030504040204" charset="-120"/>
            </a:endParaRPr>
          </a:p>
          <a:p>
            <a:endParaRPr lang="zh-CN" altLang="en-US" sz="3200" b="1">
              <a:solidFill>
                <a:schemeClr val="bg2"/>
              </a:solidFill>
              <a:latin typeface="Microsoft JhengHei UI" panose="020B0604030504040204" charset="-120"/>
              <a:ea typeface="Microsoft JhengHei UI" panose="020B0604030504040204" charset="-120"/>
            </a:endParaRPr>
          </a:p>
          <a:p>
            <a:r>
              <a:rPr lang="zh-CN" altLang="en-US" sz="3200" b="1">
                <a:solidFill>
                  <a:schemeClr val="bg2"/>
                </a:solidFill>
                <a:latin typeface="Microsoft JhengHei UI" panose="020B0604030504040204" charset="-120"/>
                <a:ea typeface="Microsoft JhengHei UI" panose="020B0604030504040204" charset="-120"/>
              </a:rPr>
              <a:t>Both scripts had a comparable number of words and</a:t>
            </a:r>
            <a:r>
              <a:rPr lang="en-US" altLang="zh-CN" sz="3200" b="1">
                <a:solidFill>
                  <a:schemeClr val="bg2"/>
                </a:solidFill>
                <a:latin typeface="Microsoft JhengHei UI" panose="020B0604030504040204" charset="-120"/>
                <a:ea typeface="Microsoft JhengHei UI" panose="020B0604030504040204" charset="-120"/>
              </a:rPr>
              <a:t> </a:t>
            </a:r>
            <a:r>
              <a:rPr lang="zh-CN" altLang="en-US" sz="3200" b="1">
                <a:solidFill>
                  <a:schemeClr val="bg2"/>
                </a:solidFill>
                <a:latin typeface="Microsoft JhengHei UI" panose="020B0604030504040204" charset="-120"/>
                <a:ea typeface="Microsoft JhengHei UI" panose="020B0604030504040204" charset="-120"/>
              </a:rPr>
              <a:t>duration, and both scripts were recorded by the same person with a similar tone and speed.</a:t>
            </a:r>
            <a:endParaRPr lang="zh-CN" altLang="en-US" sz="3200" b="1">
              <a:solidFill>
                <a:schemeClr val="bg2"/>
              </a:solidFill>
              <a:latin typeface="Microsoft JhengHei UI" panose="020B0604030504040204" charset="-120"/>
              <a:ea typeface="Microsoft JhengHei UI" panose="020B0604030504040204" charset="-12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987425" y="128905"/>
            <a:ext cx="9998710" cy="5363845"/>
          </a:xfrm>
          <a:prstGeom prst="rect">
            <a:avLst/>
          </a:prstGeom>
        </p:spPr>
      </p:pic>
      <p:sp>
        <p:nvSpPr>
          <p:cNvPr id="4" name="文本框 3"/>
          <p:cNvSpPr txBox="1"/>
          <p:nvPr/>
        </p:nvSpPr>
        <p:spPr>
          <a:xfrm>
            <a:off x="1228090" y="5845175"/>
            <a:ext cx="9758045" cy="706755"/>
          </a:xfrm>
          <a:prstGeom prst="rect">
            <a:avLst/>
          </a:prstGeom>
          <a:noFill/>
        </p:spPr>
        <p:txBody>
          <a:bodyPr wrap="square" rtlCol="0">
            <a:spAutoFit/>
          </a:bodyPr>
          <a:p>
            <a:r>
              <a:rPr lang="zh-CN" altLang="en-US" sz="2000" b="1">
                <a:solidFill>
                  <a:schemeClr val="bg2"/>
                </a:solidFill>
              </a:rPr>
              <a:t>Fig. 3 Sample screenshots of attention control video introducing different types of rocks and rock formation</a:t>
            </a:r>
            <a:endParaRPr lang="zh-CN" altLang="en-US" sz="2000" b="1">
              <a:solidFill>
                <a:schemeClr val="bg2"/>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0" y="378662"/>
            <a:ext cx="12192000" cy="687120"/>
            <a:chOff x="0" y="378662"/>
            <a:chExt cx="12192000" cy="687120"/>
          </a:xfrm>
        </p:grpSpPr>
        <p:grpSp>
          <p:nvGrpSpPr>
            <p:cNvPr id="65" name="组合 64"/>
            <p:cNvGrpSpPr/>
            <p:nvPr/>
          </p:nvGrpSpPr>
          <p:grpSpPr>
            <a:xfrm>
              <a:off x="0" y="395652"/>
              <a:ext cx="814276" cy="670130"/>
              <a:chOff x="-23530" y="2881356"/>
              <a:chExt cx="3348000" cy="931705"/>
            </a:xfrm>
          </p:grpSpPr>
          <p:sp>
            <p:nvSpPr>
              <p:cNvPr id="69" name="矩形 68"/>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文本框 65"/>
            <p:cNvSpPr txBox="1"/>
            <p:nvPr/>
          </p:nvSpPr>
          <p:spPr>
            <a:xfrm>
              <a:off x="795020" y="378662"/>
              <a:ext cx="2858135" cy="521970"/>
            </a:xfrm>
            <a:prstGeom prst="rect">
              <a:avLst/>
            </a:prstGeom>
            <a:noFill/>
          </p:spPr>
          <p:txBody>
            <a:bodyPr wrap="square" rtlCol="0">
              <a:spAutoFit/>
            </a:bodyPr>
            <a:lstStyle>
              <a:defPPr>
                <a:defRPr lang="en-US"/>
              </a:defPPr>
              <a:lvl1pPr algn="ctr">
                <a:defRPr sz="2400">
                  <a:solidFill>
                    <a:schemeClr val="bg2"/>
                  </a:solidFill>
                  <a:latin typeface="+mj-ea"/>
                  <a:ea typeface="+mj-ea"/>
                </a:defRPr>
              </a:lvl1pPr>
            </a:lstStyle>
            <a:p>
              <a:pPr algn="l"/>
              <a:r>
                <a:rPr lang="zh-CN" altLang="en-US" sz="2800" b="1" dirty="0"/>
                <a:t>Measures</a:t>
              </a:r>
              <a:endParaRPr lang="zh-CN" altLang="en-US" sz="2800" b="1" dirty="0"/>
            </a:p>
          </p:txBody>
        </p:sp>
        <p:sp>
          <p:nvSpPr>
            <p:cNvPr id="68" name="矩形 67"/>
            <p:cNvSpPr/>
            <p:nvPr/>
          </p:nvSpPr>
          <p:spPr>
            <a:xfrm>
              <a:off x="2785110" y="643457"/>
              <a:ext cx="9406890" cy="762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0" y="1253490"/>
            <a:ext cx="12145645" cy="5141595"/>
          </a:xfrm>
          <a:prstGeom prst="rect">
            <a:avLst/>
          </a:prstGeom>
          <a:noFill/>
        </p:spPr>
        <p:txBody>
          <a:bodyPr wrap="square" rtlCol="0">
            <a:noAutofit/>
          </a:bodyPr>
          <a:p>
            <a:r>
              <a:rPr lang="zh-CN" altLang="en-US" sz="2400" b="1">
                <a:solidFill>
                  <a:schemeClr val="bg2"/>
                </a:solidFill>
                <a:latin typeface="Microsoft JhengHei UI" panose="020B0604030504040204" charset="-120"/>
                <a:ea typeface="Microsoft JhengHei UI" panose="020B0604030504040204" charset="-120"/>
              </a:rPr>
              <a:t>Data on compassion, emotions, attitudes, and social distance were collected in the pre- and post-experiment questionnaires. </a:t>
            </a:r>
            <a:endParaRPr lang="zh-CN" altLang="en-US" sz="2400" b="1">
              <a:solidFill>
                <a:schemeClr val="bg2"/>
              </a:solidFill>
              <a:latin typeface="Microsoft JhengHei UI" panose="020B0604030504040204" charset="-120"/>
              <a:ea typeface="Microsoft JhengHei UI" panose="020B0604030504040204" charset="-120"/>
            </a:endParaRPr>
          </a:p>
          <a:p>
            <a:r>
              <a:rPr lang="zh-CN" altLang="en-US" sz="2800" b="1">
                <a:solidFill>
                  <a:srgbClr val="FF0000"/>
                </a:solidFill>
                <a:latin typeface="Microsoft JhengHei UI" panose="020B0604030504040204" charset="-120"/>
                <a:ea typeface="Microsoft JhengHei UI" panose="020B0604030504040204" charset="-120"/>
              </a:rPr>
              <a:t>Donation behavior </a:t>
            </a:r>
            <a:r>
              <a:rPr lang="zh-CN" altLang="en-US" sz="2400" b="1">
                <a:solidFill>
                  <a:schemeClr val="bg2"/>
                </a:solidFill>
                <a:latin typeface="Microsoft JhengHei UI" panose="020B0604030504040204" charset="-120"/>
                <a:ea typeface="Microsoft JhengHei UI" panose="020B0604030504040204" charset="-120"/>
              </a:rPr>
              <a:t>was only</a:t>
            </a:r>
            <a:r>
              <a:rPr lang="en-US" altLang="zh-CN" sz="2400" b="1">
                <a:solidFill>
                  <a:schemeClr val="bg2"/>
                </a:solidFill>
                <a:latin typeface="Microsoft JhengHei UI" panose="020B0604030504040204" charset="-120"/>
                <a:ea typeface="Microsoft JhengHei UI" panose="020B0604030504040204" charset="-120"/>
              </a:rPr>
              <a:t> </a:t>
            </a:r>
            <a:r>
              <a:rPr lang="zh-CN" altLang="en-US" sz="2400" b="1">
                <a:solidFill>
                  <a:schemeClr val="bg2"/>
                </a:solidFill>
                <a:latin typeface="Microsoft JhengHei UI" panose="020B0604030504040204" charset="-120"/>
                <a:ea typeface="Microsoft JhengHei UI" panose="020B0604030504040204" charset="-120"/>
              </a:rPr>
              <a:t>collected after the experiment.</a:t>
            </a:r>
            <a:endParaRPr lang="zh-CN" altLang="en-US" sz="2400" b="1">
              <a:solidFill>
                <a:schemeClr val="bg2"/>
              </a:solidFill>
              <a:latin typeface="Microsoft JhengHei UI" panose="020B0604030504040204" charset="-120"/>
              <a:ea typeface="Microsoft JhengHei UI" panose="020B0604030504040204" charset="-120"/>
            </a:endParaRPr>
          </a:p>
          <a:p>
            <a:r>
              <a:rPr lang="zh-CN" altLang="en-US" sz="2400" b="1">
                <a:solidFill>
                  <a:schemeClr val="bg2"/>
                </a:solidFill>
                <a:latin typeface="Microsoft JhengHei UI" panose="020B0604030504040204" charset="-120"/>
                <a:ea typeface="Microsoft JhengHei UI" panose="020B0604030504040204" charset="-120"/>
              </a:rPr>
              <a:t>All measures were presented in Chinese.</a:t>
            </a:r>
            <a:endParaRPr lang="zh-CN" altLang="en-US" sz="2400" b="1">
              <a:solidFill>
                <a:schemeClr val="bg2"/>
              </a:solidFill>
              <a:latin typeface="Microsoft JhengHei UI" panose="020B0604030504040204" charset="-120"/>
              <a:ea typeface="Microsoft JhengHei UI" panose="020B0604030504040204" charset="-120"/>
            </a:endParaRPr>
          </a:p>
          <a:p>
            <a:r>
              <a:rPr lang="zh-CN" altLang="en-US" sz="2400" b="1">
                <a:solidFill>
                  <a:schemeClr val="bg2"/>
                </a:solidFill>
                <a:latin typeface="Microsoft JhengHei UI" panose="020B0604030504040204" charset="-120"/>
                <a:ea typeface="Microsoft JhengHei UI" panose="020B0604030504040204" charset="-120"/>
              </a:rPr>
              <a:t>Demographics and Experience with Outgroups</a:t>
            </a:r>
            <a:endParaRPr lang="zh-CN" altLang="en-US" sz="2400" b="1">
              <a:solidFill>
                <a:schemeClr val="bg2"/>
              </a:solidFill>
              <a:latin typeface="Microsoft JhengHei UI" panose="020B0604030504040204" charset="-120"/>
              <a:ea typeface="Microsoft JhengHei UI" panose="020B0604030504040204" charset="-120"/>
            </a:endParaRPr>
          </a:p>
          <a:p>
            <a:r>
              <a:rPr lang="zh-CN" altLang="en-US" sz="2800" b="1">
                <a:solidFill>
                  <a:srgbClr val="FFC000"/>
                </a:solidFill>
                <a:latin typeface="Microsoft JhengHei UI" panose="020B0604030504040204" charset="-120"/>
                <a:ea typeface="Microsoft JhengHei UI" panose="020B0604030504040204" charset="-120"/>
              </a:rPr>
              <a:t>Compassion</a:t>
            </a:r>
            <a:r>
              <a:rPr lang="en-US" altLang="zh-CN" sz="2800" b="1">
                <a:solidFill>
                  <a:srgbClr val="FFC000"/>
                </a:solidFill>
                <a:latin typeface="Microsoft JhengHei UI" panose="020B0604030504040204" charset="-120"/>
                <a:ea typeface="Microsoft JhengHei UI" panose="020B0604030504040204" charset="-120"/>
              </a:rPr>
              <a:t>:The Sussex-Oxford Compassion for Others </a:t>
            </a:r>
            <a:r>
              <a:rPr lang="zh-CN" altLang="en-US" sz="2800" b="1">
                <a:solidFill>
                  <a:srgbClr val="FFC000"/>
                </a:solidFill>
                <a:latin typeface="Microsoft JhengHei UI" panose="020B0604030504040204" charset="-120"/>
                <a:ea typeface="Microsoft JhengHei UI" panose="020B0604030504040204" charset="-120"/>
              </a:rPr>
              <a:t>Scale (SOCS-O)</a:t>
            </a:r>
            <a:endParaRPr lang="zh-CN" altLang="en-US" sz="2800" b="1">
              <a:solidFill>
                <a:srgbClr val="FFC000"/>
              </a:solidFill>
              <a:latin typeface="Microsoft JhengHei UI" panose="020B0604030504040204" charset="-120"/>
              <a:ea typeface="Microsoft JhengHei UI" panose="020B0604030504040204" charset="-120"/>
            </a:endParaRPr>
          </a:p>
          <a:p>
            <a:r>
              <a:rPr lang="zh-CN" altLang="en-US" sz="2800" b="1">
                <a:solidFill>
                  <a:schemeClr val="accent2"/>
                </a:solidFill>
                <a:latin typeface="Microsoft JhengHei UI" panose="020B0604030504040204" charset="-120"/>
                <a:ea typeface="Microsoft JhengHei UI" panose="020B0604030504040204" charset="-120"/>
              </a:rPr>
              <a:t>Outgroup Emotions</a:t>
            </a:r>
            <a:r>
              <a:rPr lang="en-US" altLang="zh-CN" sz="2800" b="1">
                <a:solidFill>
                  <a:schemeClr val="accent2"/>
                </a:solidFill>
                <a:latin typeface="Microsoft JhengHei UI" panose="020B0604030504040204" charset="-120"/>
                <a:ea typeface="Microsoft JhengHei UI" panose="020B0604030504040204" charset="-120"/>
              </a:rPr>
              <a:t>:The 8-item Negative Emotions Scale</a:t>
            </a:r>
            <a:endParaRPr lang="en-US" altLang="zh-CN" sz="2800" b="1">
              <a:solidFill>
                <a:schemeClr val="accent2"/>
              </a:solidFill>
              <a:latin typeface="Microsoft JhengHei UI" panose="020B0604030504040204" charset="-120"/>
              <a:ea typeface="Microsoft JhengHei UI" panose="020B0604030504040204" charset="-120"/>
            </a:endParaRPr>
          </a:p>
          <a:p>
            <a:r>
              <a:rPr lang="zh-CN" altLang="en-US" sz="2800" b="1">
                <a:solidFill>
                  <a:schemeClr val="accent1"/>
                </a:solidFill>
                <a:latin typeface="Microsoft JhengHei UI" panose="020B0604030504040204" charset="-120"/>
                <a:ea typeface="Microsoft JhengHei UI" panose="020B0604030504040204" charset="-120"/>
              </a:rPr>
              <a:t>Outgroup Attitudes</a:t>
            </a:r>
            <a:r>
              <a:rPr lang="en-US" altLang="zh-CN" sz="2800" b="1">
                <a:solidFill>
                  <a:schemeClr val="accent1"/>
                </a:solidFill>
                <a:latin typeface="Microsoft JhengHei UI" panose="020B0604030504040204" charset="-120"/>
                <a:ea typeface="Microsoft JhengHei UI" panose="020B0604030504040204" charset="-120"/>
              </a:rPr>
              <a:t>:The Negative Outgroup Attitudes scale</a:t>
            </a:r>
            <a:endParaRPr lang="en-US" altLang="zh-CN" sz="2800" b="1">
              <a:solidFill>
                <a:schemeClr val="accent1"/>
              </a:solidFill>
              <a:latin typeface="Microsoft JhengHei UI" panose="020B0604030504040204" charset="-120"/>
              <a:ea typeface="Microsoft JhengHei UI" panose="020B0604030504040204" charset="-120"/>
            </a:endParaRPr>
          </a:p>
          <a:p>
            <a:r>
              <a:rPr lang="zh-CN" altLang="en-US" sz="2800" b="1">
                <a:solidFill>
                  <a:schemeClr val="accent4"/>
                </a:solidFill>
                <a:latin typeface="Microsoft JhengHei UI" panose="020B0604030504040204" charset="-120"/>
                <a:ea typeface="Microsoft JhengHei UI" panose="020B0604030504040204" charset="-120"/>
              </a:rPr>
              <a:t>Social Distance</a:t>
            </a:r>
            <a:r>
              <a:rPr lang="en-US" altLang="zh-CN" sz="2800" b="1">
                <a:solidFill>
                  <a:schemeClr val="accent4"/>
                </a:solidFill>
                <a:latin typeface="Microsoft JhengHei UI" panose="020B0604030504040204" charset="-120"/>
                <a:ea typeface="Microsoft JhengHei UI" panose="020B0604030504040204" charset="-120"/>
              </a:rPr>
              <a:t>:The Social Distancing Scale</a:t>
            </a:r>
            <a:endParaRPr lang="en-US" altLang="zh-CN" sz="2800" b="1">
              <a:solidFill>
                <a:schemeClr val="accent4"/>
              </a:solidFill>
              <a:latin typeface="Microsoft JhengHei UI" panose="020B0604030504040204" charset="-120"/>
              <a:ea typeface="Microsoft JhengHei UI" panose="020B0604030504040204" charset="-120"/>
            </a:endParaRPr>
          </a:p>
          <a:p>
            <a:r>
              <a:rPr lang="zh-CN" altLang="en-US" sz="2800" b="1">
                <a:solidFill>
                  <a:srgbClr val="00B0F0"/>
                </a:solidFill>
                <a:latin typeface="Microsoft JhengHei UI" panose="020B0604030504040204" charset="-120"/>
                <a:ea typeface="Microsoft JhengHei UI" panose="020B0604030504040204" charset="-120"/>
              </a:rPr>
              <a:t>Donation to Outgroups：The donation behavior was adapted from Brienza et al. (2021).</a:t>
            </a:r>
            <a:endParaRPr lang="zh-CN" altLang="en-US" sz="2800" b="1">
              <a:solidFill>
                <a:srgbClr val="00B0F0"/>
              </a:solidFill>
              <a:latin typeface="Microsoft JhengHei UI" panose="020B0604030504040204" charset="-120"/>
              <a:ea typeface="Microsoft JhengHei UI" panose="020B0604030504040204" charset="-12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0" y="378662"/>
            <a:ext cx="12192000" cy="687120"/>
            <a:chOff x="0" y="378662"/>
            <a:chExt cx="12192000" cy="687120"/>
          </a:xfrm>
        </p:grpSpPr>
        <p:grpSp>
          <p:nvGrpSpPr>
            <p:cNvPr id="65" name="组合 64"/>
            <p:cNvGrpSpPr/>
            <p:nvPr/>
          </p:nvGrpSpPr>
          <p:grpSpPr>
            <a:xfrm>
              <a:off x="0" y="395652"/>
              <a:ext cx="814276" cy="670130"/>
              <a:chOff x="-23530" y="2881356"/>
              <a:chExt cx="3348000" cy="931705"/>
            </a:xfrm>
          </p:grpSpPr>
          <p:sp>
            <p:nvSpPr>
              <p:cNvPr id="69" name="矩形 68"/>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文本框 65"/>
            <p:cNvSpPr txBox="1"/>
            <p:nvPr/>
          </p:nvSpPr>
          <p:spPr>
            <a:xfrm>
              <a:off x="795020" y="378662"/>
              <a:ext cx="2858135" cy="521970"/>
            </a:xfrm>
            <a:prstGeom prst="rect">
              <a:avLst/>
            </a:prstGeom>
            <a:noFill/>
          </p:spPr>
          <p:txBody>
            <a:bodyPr wrap="square" rtlCol="0">
              <a:spAutoFit/>
            </a:bodyPr>
            <a:lstStyle>
              <a:defPPr>
                <a:defRPr lang="en-US"/>
              </a:defPPr>
              <a:lvl1pPr algn="ctr">
                <a:defRPr sz="2400">
                  <a:solidFill>
                    <a:schemeClr val="bg2"/>
                  </a:solidFill>
                  <a:latin typeface="+mj-ea"/>
                  <a:ea typeface="+mj-ea"/>
                </a:defRPr>
              </a:lvl1pPr>
            </a:lstStyle>
            <a:p>
              <a:pPr algn="l"/>
              <a:r>
                <a:rPr lang="zh-CN" altLang="en-US" sz="2800" b="1" dirty="0"/>
                <a:t>Measures</a:t>
              </a:r>
              <a:endParaRPr lang="zh-CN" altLang="en-US" sz="2800" b="1" dirty="0"/>
            </a:p>
          </p:txBody>
        </p:sp>
        <p:sp>
          <p:nvSpPr>
            <p:cNvPr id="68" name="矩形 67"/>
            <p:cNvSpPr/>
            <p:nvPr/>
          </p:nvSpPr>
          <p:spPr>
            <a:xfrm>
              <a:off x="2785110" y="643457"/>
              <a:ext cx="9406890" cy="762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22860" y="1176655"/>
            <a:ext cx="12145645" cy="5681345"/>
          </a:xfrm>
          <a:prstGeom prst="rect">
            <a:avLst/>
          </a:prstGeom>
          <a:noFill/>
        </p:spPr>
        <p:txBody>
          <a:bodyPr wrap="square" rtlCol="0">
            <a:noAutofit/>
          </a:bodyPr>
          <a:p>
            <a:endParaRPr lang="zh-CN" altLang="en-US" sz="2400" b="1">
              <a:solidFill>
                <a:schemeClr val="bg2"/>
              </a:solidFill>
              <a:latin typeface="Microsoft JhengHei UI" panose="020B0604030504040204" charset="-120"/>
              <a:ea typeface="Microsoft JhengHei UI" panose="020B0604030504040204" charset="-120"/>
            </a:endParaRPr>
          </a:p>
          <a:p>
            <a:r>
              <a:rPr lang="zh-CN" altLang="en-US" sz="2800" b="1">
                <a:solidFill>
                  <a:schemeClr val="bg2"/>
                </a:solidFill>
                <a:latin typeface="Microsoft JhengHei UI" panose="020B0604030504040204" charset="-120"/>
                <a:ea typeface="Microsoft JhengHei UI" panose="020B0604030504040204" charset="-120"/>
              </a:rPr>
              <a:t>Attentiveness Validation</a:t>
            </a:r>
            <a:r>
              <a:rPr lang="en-US" altLang="zh-CN" sz="2800" b="1">
                <a:solidFill>
                  <a:schemeClr val="bg2"/>
                </a:solidFill>
                <a:latin typeface="Microsoft JhengHei UI" panose="020B0604030504040204" charset="-120"/>
                <a:ea typeface="Microsoft JhengHei UI" panose="020B0604030504040204" charset="-120"/>
              </a:rPr>
              <a:t>:</a:t>
            </a:r>
            <a:endParaRPr lang="en-US" altLang="zh-CN" sz="2800" b="1">
              <a:solidFill>
                <a:schemeClr val="bg2"/>
              </a:solidFill>
              <a:latin typeface="Microsoft JhengHei UI" panose="020B0604030504040204" charset="-120"/>
              <a:ea typeface="Microsoft JhengHei UI" panose="020B0604030504040204" charset="-120"/>
            </a:endParaRPr>
          </a:p>
          <a:p>
            <a:endParaRPr lang="en-US" altLang="zh-CN" sz="3200" b="1">
              <a:solidFill>
                <a:schemeClr val="bg2"/>
              </a:solidFill>
              <a:latin typeface="Microsoft JhengHei UI" panose="020B0604030504040204" charset="-120"/>
              <a:ea typeface="Microsoft JhengHei UI" panose="020B0604030504040204" charset="-120"/>
            </a:endParaRPr>
          </a:p>
          <a:p>
            <a:r>
              <a:rPr lang="en-US" altLang="zh-CN" sz="2800" b="1">
                <a:solidFill>
                  <a:schemeClr val="bg2"/>
                </a:solidFill>
                <a:latin typeface="Microsoft JhengHei UI" panose="020B0604030504040204" charset="-120"/>
                <a:ea typeface="Microsoft JhengHei UI" panose="020B0604030504040204" charset="-120"/>
              </a:rPr>
              <a:t>(1)Compassion condition:participants were asked to briefly describe the things learned after watching the compassion induction. </a:t>
            </a:r>
            <a:endParaRPr lang="en-US" altLang="zh-CN" sz="2800" b="1">
              <a:solidFill>
                <a:schemeClr val="bg2"/>
              </a:solidFill>
              <a:latin typeface="Microsoft JhengHei UI" panose="020B0604030504040204" charset="-120"/>
              <a:ea typeface="Microsoft JhengHei UI" panose="020B0604030504040204" charset="-120"/>
            </a:endParaRPr>
          </a:p>
          <a:p>
            <a:endParaRPr lang="en-US" altLang="zh-CN" sz="2800" b="1">
              <a:solidFill>
                <a:schemeClr val="bg2"/>
              </a:solidFill>
              <a:latin typeface="Microsoft JhengHei UI" panose="020B0604030504040204" charset="-120"/>
              <a:ea typeface="Microsoft JhengHei UI" panose="020B0604030504040204" charset="-120"/>
            </a:endParaRPr>
          </a:p>
          <a:p>
            <a:r>
              <a:rPr lang="en-US" altLang="zh-CN" sz="2800" b="1">
                <a:solidFill>
                  <a:schemeClr val="bg2"/>
                </a:solidFill>
                <a:latin typeface="Microsoft JhengHei UI" panose="020B0604030504040204" charset="-120"/>
                <a:ea typeface="Microsoft JhengHei UI" panose="020B0604030504040204" charset="-120"/>
              </a:rPr>
              <a:t>(2)Control condition:participants were asked to copy a string of numbers in a textbox and answer two simple questions related to types of rocks. </a:t>
            </a:r>
            <a:endParaRPr lang="en-US" altLang="zh-CN" sz="2800" b="1">
              <a:solidFill>
                <a:schemeClr val="bg2"/>
              </a:solidFill>
              <a:latin typeface="Microsoft JhengHei UI" panose="020B0604030504040204" charset="-120"/>
              <a:ea typeface="Microsoft JhengHei UI" panose="020B0604030504040204" charset="-120"/>
            </a:endParaRPr>
          </a:p>
          <a:p>
            <a:endParaRPr lang="en-US" altLang="zh-CN" sz="2800" b="1">
              <a:solidFill>
                <a:schemeClr val="bg2"/>
              </a:solidFill>
              <a:latin typeface="Microsoft JhengHei UI" panose="020B0604030504040204" charset="-120"/>
              <a:ea typeface="Microsoft JhengHei UI" panose="020B0604030504040204" charset="-120"/>
            </a:endParaRPr>
          </a:p>
          <a:p>
            <a:r>
              <a:rPr lang="en-US" altLang="zh-CN" sz="2800" b="1">
                <a:solidFill>
                  <a:schemeClr val="bg2"/>
                </a:solidFill>
                <a:latin typeface="Microsoft JhengHei UI" panose="020B0604030504040204" charset="-120"/>
                <a:ea typeface="Microsoft JhengHei UI" panose="020B0604030504040204" charset="-120"/>
              </a:rPr>
              <a:t>Participants who provided irrelevant points or wrong answers were excluded.</a:t>
            </a:r>
            <a:endParaRPr lang="en-US" altLang="zh-CN" sz="2800" b="1">
              <a:solidFill>
                <a:schemeClr val="bg2"/>
              </a:solidFill>
              <a:latin typeface="Microsoft JhengHei UI" panose="020B0604030504040204" charset="-120"/>
              <a:ea typeface="Microsoft JhengHei UI" panose="020B0604030504040204" charset="-12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0" y="378662"/>
            <a:ext cx="12077700" cy="687120"/>
            <a:chOff x="0" y="378662"/>
            <a:chExt cx="12077700" cy="687120"/>
          </a:xfrm>
        </p:grpSpPr>
        <p:grpSp>
          <p:nvGrpSpPr>
            <p:cNvPr id="65" name="组合 64"/>
            <p:cNvGrpSpPr/>
            <p:nvPr/>
          </p:nvGrpSpPr>
          <p:grpSpPr>
            <a:xfrm>
              <a:off x="0" y="395652"/>
              <a:ext cx="814276" cy="670130"/>
              <a:chOff x="-23530" y="2881356"/>
              <a:chExt cx="3348000" cy="931705"/>
            </a:xfrm>
          </p:grpSpPr>
          <p:sp>
            <p:nvSpPr>
              <p:cNvPr id="69" name="矩形 68"/>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文本框 65"/>
            <p:cNvSpPr txBox="1"/>
            <p:nvPr/>
          </p:nvSpPr>
          <p:spPr>
            <a:xfrm>
              <a:off x="795020" y="378662"/>
              <a:ext cx="2858135" cy="521970"/>
            </a:xfrm>
            <a:prstGeom prst="rect">
              <a:avLst/>
            </a:prstGeom>
            <a:noFill/>
          </p:spPr>
          <p:txBody>
            <a:bodyPr wrap="square" rtlCol="0">
              <a:spAutoFit/>
            </a:bodyPr>
            <a:lstStyle>
              <a:defPPr>
                <a:defRPr lang="en-US"/>
              </a:defPPr>
              <a:lvl1pPr algn="ctr">
                <a:defRPr sz="2400">
                  <a:solidFill>
                    <a:schemeClr val="bg2"/>
                  </a:solidFill>
                  <a:latin typeface="+mj-ea"/>
                  <a:ea typeface="+mj-ea"/>
                </a:defRPr>
              </a:lvl1pPr>
            </a:lstStyle>
            <a:p>
              <a:pPr algn="l"/>
              <a:r>
                <a:rPr lang="zh-CN" altLang="en-US" sz="2800" b="1" dirty="0"/>
                <a:t>Data</a:t>
              </a:r>
              <a:r>
                <a:rPr lang="en-US" altLang="zh-CN" sz="2800" b="1" dirty="0"/>
                <a:t> </a:t>
              </a:r>
              <a:r>
                <a:rPr lang="zh-CN" altLang="en-US" sz="2800" b="1" dirty="0"/>
                <a:t>Analyses</a:t>
              </a:r>
              <a:endParaRPr lang="zh-CN" altLang="en-US" sz="2800" b="1" dirty="0"/>
            </a:p>
          </p:txBody>
        </p:sp>
        <p:sp>
          <p:nvSpPr>
            <p:cNvPr id="68" name="矩形 67"/>
            <p:cNvSpPr/>
            <p:nvPr/>
          </p:nvSpPr>
          <p:spPr>
            <a:xfrm>
              <a:off x="3652520" y="643457"/>
              <a:ext cx="8425180" cy="762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27305" y="1114425"/>
            <a:ext cx="12166600" cy="5448300"/>
          </a:xfrm>
          <a:prstGeom prst="rect">
            <a:avLst/>
          </a:prstGeom>
          <a:noFill/>
        </p:spPr>
        <p:txBody>
          <a:bodyPr wrap="square" rtlCol="0">
            <a:noAutofit/>
          </a:bodyPr>
          <a:p>
            <a:r>
              <a:rPr lang="zh-CN" altLang="en-US" sz="3000" b="1">
                <a:solidFill>
                  <a:srgbClr val="FF0000"/>
                </a:solidFill>
                <a:latin typeface="Microsoft JhengHei UI" panose="020B0604030504040204" charset="-120"/>
                <a:ea typeface="Microsoft JhengHei UI" panose="020B0604030504040204" charset="-120"/>
                <a:cs typeface="Microsoft JhengHei UI" panose="020B0604030504040204" charset="-120"/>
              </a:rPr>
              <a:t>dependent variables</a:t>
            </a:r>
            <a:r>
              <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rPr>
              <a:t> </a:t>
            </a:r>
            <a:r>
              <a:rPr lang="en-US" altLang="zh-CN" sz="3000" b="1">
                <a:solidFill>
                  <a:schemeClr val="bg2"/>
                </a:solidFill>
                <a:latin typeface="Microsoft JhengHei UI" panose="020B0604030504040204" charset="-120"/>
                <a:ea typeface="Microsoft JhengHei UI" panose="020B0604030504040204" charset="-120"/>
                <a:cs typeface="Microsoft JhengHei UI" panose="020B0604030504040204" charset="-120"/>
              </a:rPr>
              <a:t>:</a:t>
            </a:r>
            <a:r>
              <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rPr>
              <a:t>the manipulation check (compassion induction) and the experimental outcome measures (negative outgroup emotions, negative outgroup attitudes, social distance, and donation behavior) towards three outgroups (ethnic minority, Mainland immigrants, people with opposite political views).</a:t>
            </a:r>
            <a:endPar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a:p>
            <a:endParaRPr lang="zh-CN" altLang="en-US" sz="3000" b="1">
              <a:solidFill>
                <a:srgbClr val="FF0000"/>
              </a:solidFill>
              <a:latin typeface="Microsoft JhengHei UI" panose="020B0604030504040204" charset="-120"/>
              <a:ea typeface="Microsoft JhengHei UI" panose="020B0604030504040204" charset="-120"/>
              <a:cs typeface="Microsoft JhengHei UI" panose="020B0604030504040204" charset="-120"/>
            </a:endParaRPr>
          </a:p>
          <a:p>
            <a:r>
              <a:rPr lang="zh-CN" altLang="en-US" sz="3000" b="1">
                <a:solidFill>
                  <a:srgbClr val="FF0000"/>
                </a:solidFill>
                <a:latin typeface="Microsoft JhengHei UI" panose="020B0604030504040204" charset="-120"/>
                <a:ea typeface="Microsoft JhengHei UI" panose="020B0604030504040204" charset="-120"/>
                <a:cs typeface="Microsoft JhengHei UI" panose="020B0604030504040204" charset="-120"/>
              </a:rPr>
              <a:t>independent variables</a:t>
            </a:r>
            <a:r>
              <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rPr>
              <a:t> ：</a:t>
            </a:r>
            <a:endPar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a:p>
            <a:r>
              <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rPr>
              <a:t>（</a:t>
            </a:r>
            <a:r>
              <a:rPr lang="en-US" altLang="zh-CN" sz="3000" b="1">
                <a:solidFill>
                  <a:schemeClr val="bg2"/>
                </a:solidFill>
                <a:latin typeface="Microsoft JhengHei UI" panose="020B0604030504040204" charset="-120"/>
                <a:ea typeface="Microsoft JhengHei UI" panose="020B0604030504040204" charset="-120"/>
                <a:cs typeface="Microsoft JhengHei UI" panose="020B0604030504040204" charset="-120"/>
              </a:rPr>
              <a:t>1</a:t>
            </a:r>
            <a:r>
              <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rPr>
              <a:t>）the experimental conditions (compassion, active control),</a:t>
            </a:r>
            <a:endPar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a:p>
            <a:r>
              <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rPr>
              <a:t>（</a:t>
            </a:r>
            <a:r>
              <a:rPr lang="en-US" altLang="zh-CN" sz="3000" b="1">
                <a:solidFill>
                  <a:schemeClr val="bg2"/>
                </a:solidFill>
                <a:latin typeface="Microsoft JhengHei UI" panose="020B0604030504040204" charset="-120"/>
                <a:ea typeface="Microsoft JhengHei UI" panose="020B0604030504040204" charset="-120"/>
                <a:cs typeface="Microsoft JhengHei UI" panose="020B0604030504040204" charset="-120"/>
              </a:rPr>
              <a:t>2</a:t>
            </a:r>
            <a:r>
              <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rPr>
              <a:t>）timepoint of the measurement (pre-experiment, post-experiment)</a:t>
            </a:r>
            <a:endPar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a:p>
            <a:r>
              <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rPr>
              <a:t>（</a:t>
            </a:r>
            <a:r>
              <a:rPr lang="en-US" altLang="zh-CN" sz="3000" b="1">
                <a:solidFill>
                  <a:schemeClr val="bg2"/>
                </a:solidFill>
                <a:latin typeface="Microsoft JhengHei UI" panose="020B0604030504040204" charset="-120"/>
                <a:ea typeface="Microsoft JhengHei UI" panose="020B0604030504040204" charset="-120"/>
                <a:cs typeface="Microsoft JhengHei UI" panose="020B0604030504040204" charset="-120"/>
              </a:rPr>
              <a:t>3</a:t>
            </a:r>
            <a:r>
              <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rPr>
              <a:t>）the interaction between these variables.</a:t>
            </a:r>
            <a:endParaRPr lang="zh-CN" altLang="en-US" sz="30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2115" y="428170"/>
            <a:ext cx="1291771" cy="707886"/>
          </a:xfrm>
          <a:prstGeom prst="rect">
            <a:avLst/>
          </a:prstGeom>
          <a:noFill/>
        </p:spPr>
        <p:txBody>
          <a:bodyPr wrap="square" rtlCol="0">
            <a:spAutoFit/>
          </a:bodyPr>
          <a:lstStyle/>
          <a:p>
            <a:pPr algn="ctr"/>
            <a:r>
              <a:rPr lang="zh-CN" altLang="en-US" sz="4000" dirty="0">
                <a:solidFill>
                  <a:schemeClr val="accent1"/>
                </a:solidFill>
                <a:latin typeface="+mj-ea"/>
                <a:ea typeface="+mj-ea"/>
              </a:rPr>
              <a:t>目录</a:t>
            </a:r>
            <a:endParaRPr lang="zh-CN" altLang="en-US" sz="4000" dirty="0">
              <a:solidFill>
                <a:schemeClr val="accent1"/>
              </a:solidFill>
              <a:latin typeface="+mj-ea"/>
              <a:ea typeface="+mj-ea"/>
            </a:endParaRPr>
          </a:p>
        </p:txBody>
      </p:sp>
      <p:cxnSp>
        <p:nvCxnSpPr>
          <p:cNvPr id="4" name="直接连接符 3"/>
          <p:cNvCxnSpPr/>
          <p:nvPr/>
        </p:nvCxnSpPr>
        <p:spPr>
          <a:xfrm>
            <a:off x="2380344" y="535369"/>
            <a:ext cx="0" cy="468000"/>
          </a:xfrm>
          <a:prstGeom prst="line">
            <a:avLst/>
          </a:prstGeom>
          <a:ln>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438400" y="491827"/>
            <a:ext cx="2075543" cy="584775"/>
          </a:xfrm>
          <a:prstGeom prst="rect">
            <a:avLst/>
          </a:prstGeom>
          <a:noFill/>
        </p:spPr>
        <p:txBody>
          <a:bodyPr wrap="square" rtlCol="0">
            <a:spAutoFit/>
          </a:bodyPr>
          <a:lstStyle/>
          <a:p>
            <a:r>
              <a:rPr lang="en-US" altLang="zh-CN" sz="3200" dirty="0">
                <a:solidFill>
                  <a:schemeClr val="accent2"/>
                </a:solidFill>
              </a:rPr>
              <a:t>contents</a:t>
            </a:r>
            <a:endParaRPr lang="zh-CN" altLang="en-US" sz="3200" dirty="0">
              <a:solidFill>
                <a:schemeClr val="accent2"/>
              </a:solidFill>
            </a:endParaRPr>
          </a:p>
        </p:txBody>
      </p:sp>
      <p:grpSp>
        <p:nvGrpSpPr>
          <p:cNvPr id="7" name="组合 6"/>
          <p:cNvGrpSpPr/>
          <p:nvPr/>
        </p:nvGrpSpPr>
        <p:grpSpPr>
          <a:xfrm>
            <a:off x="0" y="316259"/>
            <a:ext cx="1132115" cy="931705"/>
            <a:chOff x="-23530" y="2881356"/>
            <a:chExt cx="3348000" cy="931705"/>
          </a:xfrm>
        </p:grpSpPr>
        <p:sp>
          <p:nvSpPr>
            <p:cNvPr id="8" name="矩形 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415280" y="984250"/>
            <a:ext cx="3388360" cy="583565"/>
          </a:xfrm>
          <a:prstGeom prst="rect">
            <a:avLst/>
          </a:prstGeom>
          <a:noFill/>
        </p:spPr>
        <p:txBody>
          <a:bodyPr wrap="square" rtlCol="0">
            <a:spAutoFit/>
          </a:bodyPr>
          <a:lstStyle/>
          <a:p>
            <a:pPr algn="r"/>
            <a:r>
              <a:rPr lang="en-US" altLang="zh-CN" sz="3200" b="1" dirty="0">
                <a:solidFill>
                  <a:srgbClr val="F7C17F"/>
                </a:solidFill>
                <a:latin typeface="+mj-ea"/>
                <a:ea typeface="+mj-ea"/>
              </a:rPr>
              <a:t>Introduction</a:t>
            </a:r>
            <a:endParaRPr lang="en-US" altLang="zh-CN" sz="3200" b="1" dirty="0">
              <a:solidFill>
                <a:srgbClr val="F7C17F"/>
              </a:solidFill>
              <a:latin typeface="+mj-ea"/>
              <a:ea typeface="+mj-ea"/>
            </a:endParaRPr>
          </a:p>
        </p:txBody>
      </p:sp>
      <p:sp>
        <p:nvSpPr>
          <p:cNvPr id="42" name="文本框 41"/>
          <p:cNvSpPr txBox="1"/>
          <p:nvPr/>
        </p:nvSpPr>
        <p:spPr>
          <a:xfrm>
            <a:off x="5763260" y="2203450"/>
            <a:ext cx="3098800" cy="583565"/>
          </a:xfrm>
          <a:prstGeom prst="rect">
            <a:avLst/>
          </a:prstGeom>
          <a:noFill/>
        </p:spPr>
        <p:txBody>
          <a:bodyPr wrap="square" rtlCol="0">
            <a:spAutoFit/>
          </a:bodyPr>
          <a:lstStyle/>
          <a:p>
            <a:pPr algn="r"/>
            <a:r>
              <a:rPr lang="en-US" altLang="zh-CN" sz="3200" b="1" dirty="0">
                <a:solidFill>
                  <a:srgbClr val="D1758E"/>
                </a:solidFill>
                <a:latin typeface="+mj-ea"/>
                <a:ea typeface="+mj-ea"/>
              </a:rPr>
              <a:t>Method</a:t>
            </a:r>
            <a:endParaRPr lang="en-US" altLang="zh-CN" sz="3200" b="1" dirty="0">
              <a:solidFill>
                <a:srgbClr val="D1758E"/>
              </a:solidFill>
              <a:latin typeface="+mj-ea"/>
              <a:ea typeface="+mj-ea"/>
            </a:endParaRPr>
          </a:p>
        </p:txBody>
      </p:sp>
      <p:sp>
        <p:nvSpPr>
          <p:cNvPr id="47" name="文本框 46"/>
          <p:cNvSpPr txBox="1"/>
          <p:nvPr/>
        </p:nvSpPr>
        <p:spPr>
          <a:xfrm>
            <a:off x="6408506" y="3422686"/>
            <a:ext cx="2407376" cy="583565"/>
          </a:xfrm>
          <a:prstGeom prst="rect">
            <a:avLst/>
          </a:prstGeom>
          <a:noFill/>
        </p:spPr>
        <p:txBody>
          <a:bodyPr wrap="square" rtlCol="0">
            <a:spAutoFit/>
          </a:bodyPr>
          <a:lstStyle/>
          <a:p>
            <a:pPr algn="r"/>
            <a:r>
              <a:rPr lang="en-US" altLang="zh-CN" sz="3200" b="1" dirty="0">
                <a:solidFill>
                  <a:srgbClr val="8F608A"/>
                </a:solidFill>
                <a:latin typeface="+mj-ea"/>
                <a:ea typeface="+mj-ea"/>
              </a:rPr>
              <a:t>Results</a:t>
            </a:r>
            <a:endParaRPr lang="en-US" altLang="zh-CN" sz="3200" b="1" dirty="0">
              <a:solidFill>
                <a:srgbClr val="8F608A"/>
              </a:solidFill>
              <a:latin typeface="+mj-ea"/>
              <a:ea typeface="+mj-ea"/>
            </a:endParaRPr>
          </a:p>
        </p:txBody>
      </p:sp>
      <p:sp>
        <p:nvSpPr>
          <p:cNvPr id="52" name="文本框 51"/>
          <p:cNvSpPr txBox="1"/>
          <p:nvPr/>
        </p:nvSpPr>
        <p:spPr>
          <a:xfrm>
            <a:off x="6402994" y="4533912"/>
            <a:ext cx="2407376" cy="583565"/>
          </a:xfrm>
          <a:prstGeom prst="rect">
            <a:avLst/>
          </a:prstGeom>
          <a:noFill/>
        </p:spPr>
        <p:txBody>
          <a:bodyPr wrap="square" rtlCol="0">
            <a:spAutoFit/>
          </a:bodyPr>
          <a:lstStyle/>
          <a:p>
            <a:pPr algn="r"/>
            <a:r>
              <a:rPr lang="en-US" altLang="zh-CN" sz="3200" b="1" dirty="0">
                <a:solidFill>
                  <a:srgbClr val="55B2A0"/>
                </a:solidFill>
                <a:latin typeface="+mj-ea"/>
                <a:ea typeface="+mj-ea"/>
              </a:rPr>
              <a:t>Discussion</a:t>
            </a:r>
            <a:endParaRPr lang="en-US" altLang="zh-CN" sz="3200" b="1" dirty="0">
              <a:solidFill>
                <a:srgbClr val="55B2A0"/>
              </a:solidFill>
              <a:latin typeface="+mj-ea"/>
              <a:ea typeface="+mj-ea"/>
            </a:endParaRPr>
          </a:p>
        </p:txBody>
      </p:sp>
      <p:grpSp>
        <p:nvGrpSpPr>
          <p:cNvPr id="5" name="组合 4"/>
          <p:cNvGrpSpPr/>
          <p:nvPr/>
        </p:nvGrpSpPr>
        <p:grpSpPr>
          <a:xfrm>
            <a:off x="8903960" y="2203463"/>
            <a:ext cx="773643" cy="773645"/>
            <a:chOff x="9757400" y="2810523"/>
            <a:chExt cx="773643" cy="773645"/>
          </a:xfrm>
        </p:grpSpPr>
        <p:sp>
          <p:nvSpPr>
            <p:cNvPr id="60" name="泪滴形 59"/>
            <p:cNvSpPr/>
            <p:nvPr/>
          </p:nvSpPr>
          <p:spPr>
            <a:xfrm>
              <a:off x="9757400" y="2810523"/>
              <a:ext cx="773643" cy="77364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9" name="图片 58"/>
            <p:cNvPicPr>
              <a:picLocks noChangeAspect="1"/>
            </p:cNvPicPr>
            <p:nvPr/>
          </p:nvPicPr>
          <p:blipFill>
            <a:blip r:embed="rId1" cstate="screen"/>
            <a:srcRect/>
            <a:stretch>
              <a:fillRect/>
            </a:stretch>
          </p:blipFill>
          <p:spPr>
            <a:xfrm>
              <a:off x="9827047" y="2834919"/>
              <a:ext cx="703996" cy="749249"/>
            </a:xfrm>
            <a:custGeom>
              <a:avLst/>
              <a:gdLst>
                <a:gd name="connsiteX0" fmla="*/ 185946 w 703996"/>
                <a:gd name="connsiteY0" fmla="*/ 0 h 749249"/>
                <a:gd name="connsiteX1" fmla="*/ 703996 w 703996"/>
                <a:gd name="connsiteY1" fmla="*/ 0 h 749249"/>
                <a:gd name="connsiteX2" fmla="*/ 703996 w 703996"/>
                <a:gd name="connsiteY2" fmla="*/ 362427 h 749249"/>
                <a:gd name="connsiteX3" fmla="*/ 317174 w 703996"/>
                <a:gd name="connsiteY3" fmla="*/ 749249 h 749249"/>
                <a:gd name="connsiteX4" fmla="*/ 43650 w 703996"/>
                <a:gd name="connsiteY4" fmla="*/ 635952 h 749249"/>
                <a:gd name="connsiteX5" fmla="*/ 0 w 703996"/>
                <a:gd name="connsiteY5" fmla="*/ 583048 h 749249"/>
                <a:gd name="connsiteX6" fmla="*/ 0 w 703996"/>
                <a:gd name="connsiteY6" fmla="*/ 141808 h 749249"/>
                <a:gd name="connsiteX7" fmla="*/ 43651 w 703996"/>
                <a:gd name="connsiteY7" fmla="*/ 88903 h 749249"/>
                <a:gd name="connsiteX8" fmla="*/ 166606 w 703996"/>
                <a:gd name="connsiteY8" fmla="*/ 6004 h 74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996" h="749249">
                  <a:moveTo>
                    <a:pt x="185946" y="0"/>
                  </a:moveTo>
                  <a:lnTo>
                    <a:pt x="703996" y="0"/>
                  </a:lnTo>
                  <a:lnTo>
                    <a:pt x="703996" y="362427"/>
                  </a:lnTo>
                  <a:cubicBezTo>
                    <a:pt x="703996" y="576063"/>
                    <a:pt x="530810" y="749249"/>
                    <a:pt x="317174" y="749249"/>
                  </a:cubicBezTo>
                  <a:cubicBezTo>
                    <a:pt x="210356" y="749249"/>
                    <a:pt x="113651" y="705953"/>
                    <a:pt x="43650" y="635952"/>
                  </a:cubicBezTo>
                  <a:lnTo>
                    <a:pt x="0" y="583048"/>
                  </a:lnTo>
                  <a:lnTo>
                    <a:pt x="0" y="141808"/>
                  </a:lnTo>
                  <a:lnTo>
                    <a:pt x="43651" y="88903"/>
                  </a:lnTo>
                  <a:cubicBezTo>
                    <a:pt x="78651" y="53902"/>
                    <a:pt x="120328" y="25578"/>
                    <a:pt x="166606" y="6004"/>
                  </a:cubicBezTo>
                  <a:close/>
                </a:path>
              </a:pathLst>
            </a:custGeom>
          </p:spPr>
        </p:pic>
      </p:grpSp>
      <p:grpSp>
        <p:nvGrpSpPr>
          <p:cNvPr id="12" name="组合 11"/>
          <p:cNvGrpSpPr/>
          <p:nvPr/>
        </p:nvGrpSpPr>
        <p:grpSpPr>
          <a:xfrm>
            <a:off x="8904163" y="3333921"/>
            <a:ext cx="773643" cy="773645"/>
            <a:chOff x="9763318" y="4107986"/>
            <a:chExt cx="773643" cy="773645"/>
          </a:xfrm>
        </p:grpSpPr>
        <p:sp>
          <p:nvSpPr>
            <p:cNvPr id="63" name="泪滴形 62"/>
            <p:cNvSpPr/>
            <p:nvPr/>
          </p:nvSpPr>
          <p:spPr>
            <a:xfrm>
              <a:off x="9763318" y="4107986"/>
              <a:ext cx="773643" cy="77364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2" cstate="screen"/>
            <a:srcRect r="14746" b="21894"/>
            <a:stretch>
              <a:fillRect/>
            </a:stretch>
          </p:blipFill>
          <p:spPr>
            <a:xfrm>
              <a:off x="9830095" y="4176890"/>
              <a:ext cx="706866" cy="704741"/>
            </a:xfrm>
            <a:custGeom>
              <a:avLst/>
              <a:gdLst>
                <a:gd name="connsiteX0" fmla="*/ 100327 w 706866"/>
                <a:gd name="connsiteY0" fmla="*/ 0 h 704741"/>
                <a:gd name="connsiteX1" fmla="*/ 706866 w 706866"/>
                <a:gd name="connsiteY1" fmla="*/ 0 h 704741"/>
                <a:gd name="connsiteX2" fmla="*/ 706866 w 706866"/>
                <a:gd name="connsiteY2" fmla="*/ 317919 h 704741"/>
                <a:gd name="connsiteX3" fmla="*/ 320044 w 706866"/>
                <a:gd name="connsiteY3" fmla="*/ 704741 h 704741"/>
                <a:gd name="connsiteX4" fmla="*/ 46520 w 706866"/>
                <a:gd name="connsiteY4" fmla="*/ 591444 h 704741"/>
                <a:gd name="connsiteX5" fmla="*/ 0 w 706866"/>
                <a:gd name="connsiteY5" fmla="*/ 535062 h 704741"/>
                <a:gd name="connsiteX6" fmla="*/ 0 w 706866"/>
                <a:gd name="connsiteY6" fmla="*/ 100778 h 704741"/>
                <a:gd name="connsiteX7" fmla="*/ 46521 w 706866"/>
                <a:gd name="connsiteY7" fmla="*/ 44395 h 70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866" h="704741">
                  <a:moveTo>
                    <a:pt x="100327" y="0"/>
                  </a:moveTo>
                  <a:lnTo>
                    <a:pt x="706866" y="0"/>
                  </a:lnTo>
                  <a:lnTo>
                    <a:pt x="706866" y="317919"/>
                  </a:lnTo>
                  <a:cubicBezTo>
                    <a:pt x="706866" y="531555"/>
                    <a:pt x="533680" y="704741"/>
                    <a:pt x="320044" y="704741"/>
                  </a:cubicBezTo>
                  <a:cubicBezTo>
                    <a:pt x="213226" y="704741"/>
                    <a:pt x="116521" y="661445"/>
                    <a:pt x="46520" y="591444"/>
                  </a:cubicBezTo>
                  <a:lnTo>
                    <a:pt x="0" y="535062"/>
                  </a:lnTo>
                  <a:lnTo>
                    <a:pt x="0" y="100778"/>
                  </a:lnTo>
                  <a:lnTo>
                    <a:pt x="46521" y="44395"/>
                  </a:lnTo>
                  <a:close/>
                </a:path>
              </a:pathLst>
            </a:custGeom>
          </p:spPr>
        </p:pic>
      </p:grpSp>
      <p:grpSp>
        <p:nvGrpSpPr>
          <p:cNvPr id="13" name="组合 12"/>
          <p:cNvGrpSpPr/>
          <p:nvPr/>
        </p:nvGrpSpPr>
        <p:grpSpPr>
          <a:xfrm>
            <a:off x="8861821" y="4487240"/>
            <a:ext cx="773643" cy="773645"/>
            <a:chOff x="9769236" y="5405450"/>
            <a:chExt cx="773643" cy="773645"/>
          </a:xfrm>
        </p:grpSpPr>
        <p:sp>
          <p:nvSpPr>
            <p:cNvPr id="66" name="泪滴形 65"/>
            <p:cNvSpPr/>
            <p:nvPr/>
          </p:nvSpPr>
          <p:spPr>
            <a:xfrm>
              <a:off x="9769236" y="5405450"/>
              <a:ext cx="773643" cy="77364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5" name="图片 64"/>
            <p:cNvPicPr>
              <a:picLocks noChangeAspect="1"/>
            </p:cNvPicPr>
            <p:nvPr/>
          </p:nvPicPr>
          <p:blipFill>
            <a:blip r:embed="rId3" cstate="screen"/>
            <a:srcRect/>
            <a:stretch>
              <a:fillRect/>
            </a:stretch>
          </p:blipFill>
          <p:spPr>
            <a:xfrm>
              <a:off x="9830407" y="5452340"/>
              <a:ext cx="712472" cy="726755"/>
            </a:xfrm>
            <a:custGeom>
              <a:avLst/>
              <a:gdLst>
                <a:gd name="connsiteX0" fmla="*/ 144701 w 712472"/>
                <a:gd name="connsiteY0" fmla="*/ 0 h 726755"/>
                <a:gd name="connsiteX1" fmla="*/ 712472 w 712472"/>
                <a:gd name="connsiteY1" fmla="*/ 0 h 726755"/>
                <a:gd name="connsiteX2" fmla="*/ 712472 w 712472"/>
                <a:gd name="connsiteY2" fmla="*/ 339933 h 726755"/>
                <a:gd name="connsiteX3" fmla="*/ 325650 w 712472"/>
                <a:gd name="connsiteY3" fmla="*/ 726755 h 726755"/>
                <a:gd name="connsiteX4" fmla="*/ 4891 w 712472"/>
                <a:gd name="connsiteY4" fmla="*/ 556209 h 726755"/>
                <a:gd name="connsiteX5" fmla="*/ 0 w 712472"/>
                <a:gd name="connsiteY5" fmla="*/ 547198 h 726755"/>
                <a:gd name="connsiteX6" fmla="*/ 0 w 712472"/>
                <a:gd name="connsiteY6" fmla="*/ 132670 h 726755"/>
                <a:gd name="connsiteX7" fmla="*/ 4892 w 712472"/>
                <a:gd name="connsiteY7" fmla="*/ 123657 h 726755"/>
                <a:gd name="connsiteX8" fmla="*/ 109375 w 712472"/>
                <a:gd name="connsiteY8" fmla="*/ 19174 h 72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72" h="726755">
                  <a:moveTo>
                    <a:pt x="144701" y="0"/>
                  </a:moveTo>
                  <a:lnTo>
                    <a:pt x="712472" y="0"/>
                  </a:lnTo>
                  <a:lnTo>
                    <a:pt x="712472" y="339933"/>
                  </a:lnTo>
                  <a:cubicBezTo>
                    <a:pt x="712472" y="553569"/>
                    <a:pt x="539286" y="726755"/>
                    <a:pt x="325650" y="726755"/>
                  </a:cubicBezTo>
                  <a:cubicBezTo>
                    <a:pt x="192128" y="726755"/>
                    <a:pt x="74406" y="659104"/>
                    <a:pt x="4891" y="556209"/>
                  </a:cubicBezTo>
                  <a:lnTo>
                    <a:pt x="0" y="547198"/>
                  </a:lnTo>
                  <a:lnTo>
                    <a:pt x="0" y="132670"/>
                  </a:lnTo>
                  <a:lnTo>
                    <a:pt x="4892" y="123657"/>
                  </a:lnTo>
                  <a:cubicBezTo>
                    <a:pt x="32698" y="82499"/>
                    <a:pt x="68217" y="46980"/>
                    <a:pt x="109375" y="19174"/>
                  </a:cubicBezTo>
                  <a:close/>
                </a:path>
              </a:pathLst>
            </a:custGeom>
          </p:spPr>
        </p:pic>
      </p:grpSp>
      <p:grpSp>
        <p:nvGrpSpPr>
          <p:cNvPr id="3" name="组合 2"/>
          <p:cNvGrpSpPr/>
          <p:nvPr/>
        </p:nvGrpSpPr>
        <p:grpSpPr>
          <a:xfrm>
            <a:off x="8904392" y="1027920"/>
            <a:ext cx="773643" cy="773644"/>
            <a:chOff x="9751482" y="1513060"/>
            <a:chExt cx="773643" cy="773644"/>
          </a:xfrm>
        </p:grpSpPr>
        <p:sp>
          <p:nvSpPr>
            <p:cNvPr id="69" name="泪滴形 68"/>
            <p:cNvSpPr/>
            <p:nvPr/>
          </p:nvSpPr>
          <p:spPr>
            <a:xfrm>
              <a:off x="9751482" y="1513060"/>
              <a:ext cx="773643" cy="773643"/>
            </a:xfrm>
            <a:prstGeom prst="teardrop">
              <a:avLst/>
            </a:prstGeom>
            <a:solidFill>
              <a:srgbClr val="F7C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8" name="图片 67"/>
            <p:cNvPicPr>
              <a:picLocks noChangeAspect="1"/>
            </p:cNvPicPr>
            <p:nvPr/>
          </p:nvPicPr>
          <p:blipFill>
            <a:blip r:embed="rId4" cstate="screen"/>
            <a:srcRect/>
            <a:stretch>
              <a:fillRect/>
            </a:stretch>
          </p:blipFill>
          <p:spPr>
            <a:xfrm>
              <a:off x="9926789" y="1513060"/>
              <a:ext cx="598336" cy="773644"/>
            </a:xfrm>
            <a:custGeom>
              <a:avLst/>
              <a:gdLst>
                <a:gd name="connsiteX0" fmla="*/ 211515 w 598336"/>
                <a:gd name="connsiteY0" fmla="*/ 0 h 773644"/>
                <a:gd name="connsiteX1" fmla="*/ 598336 w 598336"/>
                <a:gd name="connsiteY1" fmla="*/ 0 h 773644"/>
                <a:gd name="connsiteX2" fmla="*/ 598336 w 598336"/>
                <a:gd name="connsiteY2" fmla="*/ 386822 h 773644"/>
                <a:gd name="connsiteX3" fmla="*/ 211514 w 598336"/>
                <a:gd name="connsiteY3" fmla="*/ 773644 h 773644"/>
                <a:gd name="connsiteX4" fmla="*/ 60945 w 598336"/>
                <a:gd name="connsiteY4" fmla="*/ 743246 h 773644"/>
                <a:gd name="connsiteX5" fmla="*/ 0 w 598336"/>
                <a:gd name="connsiteY5" fmla="*/ 710166 h 773644"/>
                <a:gd name="connsiteX6" fmla="*/ 0 w 598336"/>
                <a:gd name="connsiteY6" fmla="*/ 63479 h 773644"/>
                <a:gd name="connsiteX7" fmla="*/ 60946 w 598336"/>
                <a:gd name="connsiteY7" fmla="*/ 30398 h 773644"/>
                <a:gd name="connsiteX8" fmla="*/ 211515 w 598336"/>
                <a:gd name="connsiteY8" fmla="*/ 0 h 7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336" h="773644">
                  <a:moveTo>
                    <a:pt x="211515" y="0"/>
                  </a:moveTo>
                  <a:lnTo>
                    <a:pt x="598336" y="0"/>
                  </a:lnTo>
                  <a:lnTo>
                    <a:pt x="598336" y="386822"/>
                  </a:lnTo>
                  <a:cubicBezTo>
                    <a:pt x="598336" y="600458"/>
                    <a:pt x="425150" y="773644"/>
                    <a:pt x="211514" y="773644"/>
                  </a:cubicBezTo>
                  <a:cubicBezTo>
                    <a:pt x="158105" y="773644"/>
                    <a:pt x="107224" y="762820"/>
                    <a:pt x="60945" y="743246"/>
                  </a:cubicBezTo>
                  <a:lnTo>
                    <a:pt x="0" y="710166"/>
                  </a:lnTo>
                  <a:lnTo>
                    <a:pt x="0" y="63479"/>
                  </a:lnTo>
                  <a:lnTo>
                    <a:pt x="60946" y="30398"/>
                  </a:lnTo>
                  <a:cubicBezTo>
                    <a:pt x="107225" y="10824"/>
                    <a:pt x="158106" y="0"/>
                    <a:pt x="211515" y="0"/>
                  </a:cubicBezTo>
                  <a:close/>
                </a:path>
              </a:pathLst>
            </a:custGeom>
          </p:spPr>
        </p:pic>
      </p:grpSp>
      <p:sp>
        <p:nvSpPr>
          <p:cNvPr id="15" name="泪滴形 14"/>
          <p:cNvSpPr/>
          <p:nvPr>
            <p:custDataLst>
              <p:tags r:id="rId5"/>
            </p:custDataLst>
          </p:nvPr>
        </p:nvSpPr>
        <p:spPr>
          <a:xfrm>
            <a:off x="8862060" y="5843270"/>
            <a:ext cx="773430" cy="77343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custDataLst>
              <p:tags r:id="rId6"/>
            </p:custDataLst>
          </p:nvPr>
        </p:nvSpPr>
        <p:spPr>
          <a:xfrm>
            <a:off x="4730115" y="5694045"/>
            <a:ext cx="4192905" cy="1076325"/>
          </a:xfrm>
          <a:prstGeom prst="rect">
            <a:avLst/>
          </a:prstGeom>
          <a:noFill/>
        </p:spPr>
        <p:txBody>
          <a:bodyPr wrap="square" rtlCol="0">
            <a:spAutoFit/>
          </a:bodyPr>
          <a:p>
            <a:pPr algn="r"/>
            <a:r>
              <a:rPr lang="en-US" altLang="zh-CN" sz="3200" b="1" dirty="0">
                <a:solidFill>
                  <a:srgbClr val="00B0F0"/>
                </a:solidFill>
                <a:latin typeface="+mj-ea"/>
                <a:ea typeface="+mj-ea"/>
              </a:rPr>
              <a:t>Limitations and Future Research</a:t>
            </a:r>
            <a:endParaRPr lang="en-US" altLang="zh-CN" sz="3200" b="1" dirty="0">
              <a:solidFill>
                <a:srgbClr val="00B0F0"/>
              </a:solidFill>
              <a:latin typeface="+mj-ea"/>
              <a:ea typeface="+mj-ea"/>
            </a:endParaRPr>
          </a:p>
        </p:txBody>
      </p:sp>
      <p:sp>
        <p:nvSpPr>
          <p:cNvPr id="19" name="文本框 18"/>
          <p:cNvSpPr txBox="1"/>
          <p:nvPr/>
        </p:nvSpPr>
        <p:spPr>
          <a:xfrm>
            <a:off x="9079865" y="5971540"/>
            <a:ext cx="483235" cy="521970"/>
          </a:xfrm>
          <a:prstGeom prst="rect">
            <a:avLst/>
          </a:prstGeom>
          <a:noFill/>
        </p:spPr>
        <p:txBody>
          <a:bodyPr wrap="square" rtlCol="0">
            <a:spAutoFit/>
          </a:bodyPr>
          <a:p>
            <a:r>
              <a:rPr lang="en-US" altLang="zh-CN" sz="2800" b="1">
                <a:latin typeface="汉仪雅酷黑 65W" panose="020B0604020202020204" charset="-122"/>
                <a:ea typeface="汉仪雅酷黑 65W" panose="020B0604020202020204" charset="-122"/>
              </a:rPr>
              <a:t>5</a:t>
            </a:r>
            <a:endParaRPr lang="en-US" altLang="zh-CN" sz="2800" b="1">
              <a:latin typeface="汉仪雅酷黑 65W" panose="020B0604020202020204" charset="-122"/>
              <a:ea typeface="汉仪雅酷黑 65W" panose="020B0604020202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50"/>
                                        <p:tgtEl>
                                          <p:spTgt spid="4"/>
                                        </p:tgtEl>
                                      </p:cBhvr>
                                    </p:animEffect>
                                  </p:childTnLst>
                                </p:cTn>
                              </p:par>
                            </p:childTnLst>
                          </p:cTn>
                        </p:par>
                        <p:par>
                          <p:cTn id="18" fill="hold">
                            <p:stCondLst>
                              <p:cond delay="15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16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decel="10000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1+#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47"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anim calcmode="lin" valueType="num">
                                      <p:cBhvr>
                                        <p:cTn id="36" dur="250" fill="hold"/>
                                        <p:tgtEl>
                                          <p:spTgt spid="36"/>
                                        </p:tgtEl>
                                        <p:attrNameLst>
                                          <p:attrName>ppt_x</p:attrName>
                                        </p:attrNameLst>
                                      </p:cBhvr>
                                      <p:tavLst>
                                        <p:tav tm="0">
                                          <p:val>
                                            <p:strVal val="#ppt_x"/>
                                          </p:val>
                                        </p:tav>
                                        <p:tav tm="100000">
                                          <p:val>
                                            <p:strVal val="#ppt_x"/>
                                          </p:val>
                                        </p:tav>
                                      </p:tavLst>
                                    </p:anim>
                                    <p:anim calcmode="lin" valueType="num">
                                      <p:cBhvr>
                                        <p:cTn id="37" dur="25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decel="10000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1+#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47"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250"/>
                                        <p:tgtEl>
                                          <p:spTgt spid="42"/>
                                        </p:tgtEl>
                                      </p:cBhvr>
                                    </p:animEffect>
                                    <p:anim calcmode="lin" valueType="num">
                                      <p:cBhvr>
                                        <p:cTn id="48" dur="250" fill="hold"/>
                                        <p:tgtEl>
                                          <p:spTgt spid="42"/>
                                        </p:tgtEl>
                                        <p:attrNameLst>
                                          <p:attrName>ppt_x</p:attrName>
                                        </p:attrNameLst>
                                      </p:cBhvr>
                                      <p:tavLst>
                                        <p:tav tm="0">
                                          <p:val>
                                            <p:strVal val="#ppt_x"/>
                                          </p:val>
                                        </p:tav>
                                        <p:tav tm="100000">
                                          <p:val>
                                            <p:strVal val="#ppt_x"/>
                                          </p:val>
                                        </p:tav>
                                      </p:tavLst>
                                    </p:anim>
                                    <p:anim calcmode="lin" valueType="num">
                                      <p:cBhvr>
                                        <p:cTn id="49" dur="2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decel="10000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1+#ppt_w/2"/>
                                          </p:val>
                                        </p:tav>
                                        <p:tav tm="100000">
                                          <p:val>
                                            <p:strVal val="#ppt_x"/>
                                          </p:val>
                                        </p:tav>
                                      </p:tavLst>
                                    </p:anim>
                                    <p:anim calcmode="lin" valueType="num">
                                      <p:cBhvr additive="base">
                                        <p:cTn id="55" dur="500" fill="hold"/>
                                        <p:tgtEl>
                                          <p:spTgt spid="12"/>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47"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50"/>
                                        <p:tgtEl>
                                          <p:spTgt spid="47"/>
                                        </p:tgtEl>
                                      </p:cBhvr>
                                    </p:animEffect>
                                    <p:anim calcmode="lin" valueType="num">
                                      <p:cBhvr>
                                        <p:cTn id="60" dur="250" fill="hold"/>
                                        <p:tgtEl>
                                          <p:spTgt spid="47"/>
                                        </p:tgtEl>
                                        <p:attrNameLst>
                                          <p:attrName>ppt_x</p:attrName>
                                        </p:attrNameLst>
                                      </p:cBhvr>
                                      <p:tavLst>
                                        <p:tav tm="0">
                                          <p:val>
                                            <p:strVal val="#ppt_x"/>
                                          </p:val>
                                        </p:tav>
                                        <p:tav tm="100000">
                                          <p:val>
                                            <p:strVal val="#ppt_x"/>
                                          </p:val>
                                        </p:tav>
                                      </p:tavLst>
                                    </p:anim>
                                    <p:anim calcmode="lin" valueType="num">
                                      <p:cBhvr>
                                        <p:cTn id="61"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decel="10000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1+#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250"/>
                                        <p:tgtEl>
                                          <p:spTgt spid="52"/>
                                        </p:tgtEl>
                                      </p:cBhvr>
                                    </p:animEffect>
                                    <p:anim calcmode="lin" valueType="num">
                                      <p:cBhvr>
                                        <p:cTn id="72" dur="250" fill="hold"/>
                                        <p:tgtEl>
                                          <p:spTgt spid="52"/>
                                        </p:tgtEl>
                                        <p:attrNameLst>
                                          <p:attrName>ppt_x</p:attrName>
                                        </p:attrNameLst>
                                      </p:cBhvr>
                                      <p:tavLst>
                                        <p:tav tm="0">
                                          <p:val>
                                            <p:strVal val="#ppt_x"/>
                                          </p:val>
                                        </p:tav>
                                        <p:tav tm="100000">
                                          <p:val>
                                            <p:strVal val="#ppt_x"/>
                                          </p:val>
                                        </p:tav>
                                      </p:tavLst>
                                    </p:anim>
                                    <p:anim calcmode="lin" valueType="num">
                                      <p:cBhvr>
                                        <p:cTn id="73" dur="250" fill="hold"/>
                                        <p:tgtEl>
                                          <p:spTgt spid="52"/>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50"/>
                                        <p:tgtEl>
                                          <p:spTgt spid="17"/>
                                        </p:tgtEl>
                                      </p:cBhvr>
                                    </p:animEffect>
                                    <p:anim calcmode="lin" valueType="num">
                                      <p:cBhvr>
                                        <p:cTn id="78" dur="250" fill="hold"/>
                                        <p:tgtEl>
                                          <p:spTgt spid="17"/>
                                        </p:tgtEl>
                                        <p:attrNameLst>
                                          <p:attrName>ppt_x</p:attrName>
                                        </p:attrNameLst>
                                      </p:cBhvr>
                                      <p:tavLst>
                                        <p:tav tm="0">
                                          <p:val>
                                            <p:strVal val="#ppt_x"/>
                                          </p:val>
                                        </p:tav>
                                        <p:tav tm="100000">
                                          <p:val>
                                            <p:strVal val="#ppt_x"/>
                                          </p:val>
                                        </p:tav>
                                      </p:tavLst>
                                    </p:anim>
                                    <p:anim calcmode="lin" valueType="num">
                                      <p:cBhvr>
                                        <p:cTn id="79"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6" grpId="0"/>
      <p:bldP spid="42" grpId="0"/>
      <p:bldP spid="47" grpId="0"/>
      <p:bldP spid="52"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组合 25"/>
          <p:cNvGrpSpPr/>
          <p:nvPr/>
        </p:nvGrpSpPr>
        <p:grpSpPr>
          <a:xfrm>
            <a:off x="0" y="19560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3585750" y="874385"/>
            <a:ext cx="8606155" cy="1460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404485" y="195580"/>
            <a:ext cx="4639310" cy="583565"/>
          </a:xfrm>
          <a:prstGeom prst="rect">
            <a:avLst/>
          </a:prstGeom>
          <a:noFill/>
        </p:spPr>
        <p:txBody>
          <a:bodyPr wrap="square" rtlCol="0">
            <a:spAutoFit/>
          </a:bodyPr>
          <a:p>
            <a:pPr algn="ctr"/>
            <a:r>
              <a:rPr lang="zh-CN" altLang="en-US" sz="3200" b="1">
                <a:solidFill>
                  <a:schemeClr val="bg2"/>
                </a:solidFill>
              </a:rPr>
              <a:t>Baseline Comparison</a:t>
            </a:r>
            <a:r>
              <a:rPr lang="zh-CN" altLang="en-US"/>
              <a:t>s</a:t>
            </a:r>
            <a:endParaRPr lang="zh-CN" altLang="en-US"/>
          </a:p>
        </p:txBody>
      </p:sp>
      <p:sp>
        <p:nvSpPr>
          <p:cNvPr id="3" name="文本框 2"/>
          <p:cNvSpPr txBox="1"/>
          <p:nvPr/>
        </p:nvSpPr>
        <p:spPr>
          <a:xfrm>
            <a:off x="-635" y="1089025"/>
            <a:ext cx="12192635" cy="5685790"/>
          </a:xfrm>
          <a:prstGeom prst="rect">
            <a:avLst/>
          </a:prstGeom>
          <a:noFill/>
        </p:spPr>
        <p:txBody>
          <a:bodyPr wrap="square" rtlCol="0">
            <a:noAutofit/>
          </a:bodyPr>
          <a:p>
            <a:r>
              <a:rPr lang="zh-CN" altLang="en-US" sz="3000">
                <a:solidFill>
                  <a:schemeClr val="bg2"/>
                </a:solidFill>
                <a:latin typeface="Microsoft YaHei UI" panose="020B0503020204020204" charset="-122"/>
                <a:ea typeface="Microsoft YaHei UI" panose="020B0503020204020204" charset="-122"/>
              </a:rPr>
              <a:t>The baseline intergroup responses towards specific outgroups varied. </a:t>
            </a:r>
            <a:endParaRPr lang="zh-CN" altLang="en-US" sz="3000">
              <a:solidFill>
                <a:schemeClr val="bg2"/>
              </a:solidFill>
              <a:latin typeface="Microsoft YaHei UI" panose="020B0503020204020204" charset="-122"/>
              <a:ea typeface="Microsoft YaHei UI" panose="020B0503020204020204" charset="-122"/>
            </a:endParaRPr>
          </a:p>
          <a:p>
            <a:r>
              <a:rPr lang="zh-CN" altLang="en-US" sz="3000">
                <a:solidFill>
                  <a:schemeClr val="bg2"/>
                </a:solidFill>
                <a:latin typeface="Microsoft YaHei UI" panose="020B0503020204020204" charset="-122"/>
                <a:ea typeface="Microsoft YaHei UI" panose="020B0503020204020204" charset="-122"/>
              </a:rPr>
              <a:t>The negative emotions, negative attitudes, and social distance：</a:t>
            </a:r>
            <a:r>
              <a:rPr lang="zh-CN" altLang="en-US" sz="3000" b="1">
                <a:solidFill>
                  <a:schemeClr val="bg2"/>
                </a:solidFill>
                <a:latin typeface="Microsoft YaHei UI" panose="020B0503020204020204" charset="-122"/>
                <a:ea typeface="Microsoft YaHei UI" panose="020B0503020204020204" charset="-122"/>
                <a:sym typeface="+mn-ea"/>
              </a:rPr>
              <a:t>political partisans</a:t>
            </a:r>
            <a:r>
              <a:rPr lang="zh-CN" altLang="en-US" sz="3000" b="1">
                <a:solidFill>
                  <a:schemeClr val="bg2"/>
                </a:solidFill>
                <a:latin typeface="Microsoft YaHei UI" panose="020B0503020204020204" charset="-122"/>
                <a:ea typeface="Microsoft YaHei UI" panose="020B0503020204020204" charset="-122"/>
              </a:rPr>
              <a:t>＞</a:t>
            </a:r>
            <a:r>
              <a:rPr lang="zh-CN" altLang="en-US" sz="3000" b="1">
                <a:solidFill>
                  <a:schemeClr val="bg2"/>
                </a:solidFill>
                <a:latin typeface="Microsoft YaHei UI" panose="020B0503020204020204" charset="-122"/>
                <a:ea typeface="Microsoft YaHei UI" panose="020B0503020204020204" charset="-122"/>
                <a:sym typeface="+mn-ea"/>
              </a:rPr>
              <a:t>Mainland immigrants</a:t>
            </a:r>
            <a:r>
              <a:rPr lang="zh-CN" altLang="en-US" sz="3000" b="1">
                <a:solidFill>
                  <a:schemeClr val="bg2"/>
                </a:solidFill>
                <a:latin typeface="Microsoft YaHei UI" panose="020B0503020204020204" charset="-122"/>
                <a:ea typeface="Microsoft YaHei UI" panose="020B0503020204020204" charset="-122"/>
              </a:rPr>
              <a:t>＞</a:t>
            </a:r>
            <a:r>
              <a:rPr lang="zh-CN" altLang="en-US" sz="3000" b="1">
                <a:solidFill>
                  <a:schemeClr val="bg2"/>
                </a:solidFill>
                <a:latin typeface="Microsoft YaHei UI" panose="020B0503020204020204" charset="-122"/>
                <a:ea typeface="Microsoft YaHei UI" panose="020B0503020204020204" charset="-122"/>
                <a:sym typeface="+mn-ea"/>
              </a:rPr>
              <a:t>ethnic minorities</a:t>
            </a:r>
            <a:endParaRPr lang="zh-CN" altLang="en-US" sz="3000">
              <a:solidFill>
                <a:schemeClr val="bg2"/>
              </a:solidFill>
              <a:latin typeface="Microsoft YaHei UI" panose="020B0503020204020204" charset="-122"/>
              <a:ea typeface="Microsoft YaHei UI" panose="020B0503020204020204" charset="-122"/>
            </a:endParaRPr>
          </a:p>
          <a:p>
            <a:endParaRPr lang="zh-CN" altLang="en-US" sz="3000">
              <a:solidFill>
                <a:schemeClr val="bg2"/>
              </a:solidFill>
              <a:latin typeface="Microsoft YaHei UI" panose="020B0503020204020204" charset="-122"/>
              <a:ea typeface="Microsoft YaHei UI" panose="020B0503020204020204" charset="-122"/>
            </a:endParaRPr>
          </a:p>
          <a:p>
            <a:r>
              <a:rPr lang="zh-CN" altLang="en-US" sz="3000">
                <a:solidFill>
                  <a:schemeClr val="bg2"/>
                </a:solidFill>
                <a:latin typeface="Microsoft YaHei UI" panose="020B0503020204020204" charset="-122"/>
                <a:ea typeface="Microsoft YaHei UI" panose="020B0503020204020204" charset="-122"/>
              </a:rPr>
              <a:t>The total sample’s average scores towards ethnic minorities were on the low end for </a:t>
            </a:r>
            <a:endParaRPr lang="zh-CN" altLang="en-US" sz="3000">
              <a:solidFill>
                <a:schemeClr val="bg2"/>
              </a:solidFill>
              <a:latin typeface="Microsoft YaHei UI" panose="020B0503020204020204" charset="-122"/>
              <a:ea typeface="Microsoft YaHei UI" panose="020B0503020204020204" charset="-122"/>
            </a:endParaRPr>
          </a:p>
          <a:p>
            <a:r>
              <a:rPr lang="zh-CN" altLang="en-US" sz="3000">
                <a:solidFill>
                  <a:schemeClr val="bg2"/>
                </a:solidFill>
                <a:latin typeface="Microsoft YaHei UI" panose="020B0503020204020204" charset="-122"/>
                <a:ea typeface="Microsoft YaHei UI" panose="020B0503020204020204" charset="-122"/>
              </a:rPr>
              <a:t>negative emotions (M = 2.20 (pre) and M = 2.03 (post) out of 7)</a:t>
            </a:r>
            <a:endParaRPr lang="zh-CN" altLang="en-US" sz="3000">
              <a:solidFill>
                <a:schemeClr val="bg2"/>
              </a:solidFill>
              <a:latin typeface="Microsoft YaHei UI" panose="020B0503020204020204" charset="-122"/>
              <a:ea typeface="Microsoft YaHei UI" panose="020B0503020204020204" charset="-122"/>
            </a:endParaRPr>
          </a:p>
          <a:p>
            <a:r>
              <a:rPr lang="zh-CN" altLang="en-US" sz="3000">
                <a:solidFill>
                  <a:schemeClr val="bg2"/>
                </a:solidFill>
                <a:latin typeface="Microsoft YaHei UI" panose="020B0503020204020204" charset="-122"/>
                <a:ea typeface="Microsoft YaHei UI" panose="020B0503020204020204" charset="-122"/>
              </a:rPr>
              <a:t>negative attitudes (M = 2.72 (pre) and M = 2.70 (post) out of 9)</a:t>
            </a:r>
            <a:endParaRPr lang="zh-CN" altLang="en-US" sz="3000">
              <a:solidFill>
                <a:schemeClr val="bg2"/>
              </a:solidFill>
              <a:latin typeface="Microsoft YaHei UI" panose="020B0503020204020204" charset="-122"/>
              <a:ea typeface="Microsoft YaHei UI" panose="020B0503020204020204" charset="-122"/>
            </a:endParaRPr>
          </a:p>
          <a:p>
            <a:r>
              <a:rPr lang="zh-CN" altLang="en-US" sz="3000">
                <a:solidFill>
                  <a:schemeClr val="bg2"/>
                </a:solidFill>
                <a:latin typeface="Microsoft YaHei UI" panose="020B0503020204020204" charset="-122"/>
                <a:ea typeface="Microsoft YaHei UI" panose="020B0503020204020204" charset="-122"/>
              </a:rPr>
              <a:t>social distance (M = 1.47 (pre) and M = 1.35 (post) out of 4)</a:t>
            </a:r>
            <a:endParaRPr lang="zh-CN" altLang="en-US" sz="3000">
              <a:solidFill>
                <a:schemeClr val="bg2"/>
              </a:solidFill>
              <a:latin typeface="Microsoft YaHei UI" panose="020B0503020204020204" charset="-122"/>
              <a:ea typeface="Microsoft YaHei UI" panose="020B0503020204020204" charset="-122"/>
            </a:endParaRPr>
          </a:p>
          <a:p>
            <a:r>
              <a:rPr lang="zh-CN" altLang="en-US" sz="3000">
                <a:solidFill>
                  <a:schemeClr val="bg2"/>
                </a:solidFill>
                <a:latin typeface="Microsoft YaHei UI" panose="020B0503020204020204" charset="-122"/>
                <a:ea typeface="Microsoft YaHei UI" panose="020B0503020204020204" charset="-122"/>
              </a:rPr>
              <a:t>indicating a generally low level of prejudice towards ethnic minorities.</a:t>
            </a:r>
            <a:endParaRPr lang="zh-CN" altLang="en-US" sz="3000">
              <a:solidFill>
                <a:schemeClr val="bg2"/>
              </a:solidFill>
              <a:latin typeface="Microsoft YaHei UI" panose="020B0503020204020204" charset="-122"/>
              <a:ea typeface="Microsoft YaHei UI" panose="020B0503020204020204" charset="-122"/>
            </a:endParaRPr>
          </a:p>
        </p:txBody>
      </p:sp>
      <p:sp>
        <p:nvSpPr>
          <p:cNvPr id="18" name="文本框 17"/>
          <p:cNvSpPr txBox="1"/>
          <p:nvPr>
            <p:custDataLst>
              <p:tags r:id="rId1"/>
            </p:custDataLst>
          </p:nvPr>
        </p:nvSpPr>
        <p:spPr>
          <a:xfrm>
            <a:off x="1132205" y="297180"/>
            <a:ext cx="2279015" cy="829945"/>
          </a:xfrm>
          <a:prstGeom prst="rect">
            <a:avLst/>
          </a:prstGeom>
          <a:noFill/>
        </p:spPr>
        <p:txBody>
          <a:bodyPr wrap="square" rtlCol="0">
            <a:spAutoFit/>
          </a:bodyPr>
          <a:p>
            <a:pPr algn="r"/>
            <a:r>
              <a:rPr lang="zh-CN" altLang="en-US" sz="4800" dirty="0">
                <a:solidFill>
                  <a:schemeClr val="accent1"/>
                </a:solidFill>
                <a:latin typeface="+mj-ea"/>
                <a:ea typeface="+mj-ea"/>
              </a:rPr>
              <a:t>Results</a:t>
            </a:r>
            <a:endParaRPr lang="zh-CN" altLang="en-US" sz="4800" dirty="0">
              <a:solidFill>
                <a:schemeClr val="accent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组合 25"/>
          <p:cNvGrpSpPr/>
          <p:nvPr/>
        </p:nvGrpSpPr>
        <p:grpSpPr>
          <a:xfrm>
            <a:off x="0" y="19560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flipV="1">
            <a:off x="1278795" y="685155"/>
            <a:ext cx="10851515" cy="571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361180" y="189865"/>
            <a:ext cx="4090670" cy="521970"/>
          </a:xfrm>
          <a:prstGeom prst="rect">
            <a:avLst/>
          </a:prstGeom>
          <a:noFill/>
        </p:spPr>
        <p:txBody>
          <a:bodyPr wrap="square" rtlCol="0">
            <a:spAutoFit/>
          </a:bodyPr>
          <a:p>
            <a:pPr algn="ctr"/>
            <a:r>
              <a:rPr lang="zh-CN" altLang="en-US" sz="2800" b="1">
                <a:solidFill>
                  <a:schemeClr val="bg2"/>
                </a:solidFill>
              </a:rPr>
              <a:t>Manipulation Check</a:t>
            </a:r>
            <a:endParaRPr lang="zh-CN" altLang="en-US" sz="2800" b="1">
              <a:solidFill>
                <a:schemeClr val="bg2"/>
              </a:solidFill>
            </a:endParaRPr>
          </a:p>
        </p:txBody>
      </p:sp>
      <p:sp>
        <p:nvSpPr>
          <p:cNvPr id="4" name="文本框 3"/>
          <p:cNvSpPr txBox="1"/>
          <p:nvPr/>
        </p:nvSpPr>
        <p:spPr>
          <a:xfrm>
            <a:off x="0" y="1149350"/>
            <a:ext cx="12192000" cy="1151890"/>
          </a:xfrm>
          <a:prstGeom prst="rect">
            <a:avLst/>
          </a:prstGeom>
          <a:noFill/>
        </p:spPr>
        <p:txBody>
          <a:bodyPr wrap="square" rtlCol="0" anchor="t">
            <a:noAutofit/>
          </a:bodyPr>
          <a:p>
            <a:r>
              <a:rPr lang="zh-CN" altLang="en-US" sz="2800" b="1">
                <a:solidFill>
                  <a:schemeClr val="bg2"/>
                </a:solidFill>
                <a:latin typeface="Microsoft YaHei UI" panose="020B0503020204020204" charset="-122"/>
                <a:ea typeface="Microsoft YaHei UI" panose="020B0503020204020204" charset="-122"/>
                <a:cs typeface="Microsoft YaHei UI" panose="020B0503020204020204" charset="-122"/>
              </a:rPr>
              <a:t>The effect sizes of scaled variables were analyzed (Morris, 2008). A significant experimental conditions × timepoint interaction on the total compassion score (F(1,223) = 6.24, p = 0.01, d = 0.26) was found. </a:t>
            </a:r>
            <a:endParaRPr lang="zh-CN" altLang="en-US" sz="2800" b="1">
              <a:solidFill>
                <a:schemeClr val="bg2"/>
              </a:solidFill>
              <a:latin typeface="Microsoft YaHei UI" panose="020B0503020204020204" charset="-122"/>
              <a:ea typeface="Microsoft YaHei UI" panose="020B0503020204020204" charset="-122"/>
              <a:cs typeface="Microsoft YaHei UI" panose="020B0503020204020204" charset="-122"/>
            </a:endParaRPr>
          </a:p>
        </p:txBody>
      </p:sp>
      <p:pic>
        <p:nvPicPr>
          <p:cNvPr id="5" name="图片 4"/>
          <p:cNvPicPr>
            <a:picLocks noChangeAspect="1"/>
          </p:cNvPicPr>
          <p:nvPr>
            <p:custDataLst>
              <p:tags r:id="rId1"/>
            </p:custDataLst>
          </p:nvPr>
        </p:nvPicPr>
        <p:blipFill>
          <a:blip r:embed="rId2"/>
          <a:srcRect l="11462" t="20889" r="11986" b="60830"/>
          <a:stretch>
            <a:fillRect/>
          </a:stretch>
        </p:blipFill>
        <p:spPr>
          <a:xfrm>
            <a:off x="0" y="2976880"/>
            <a:ext cx="12192635" cy="2183765"/>
          </a:xfrm>
          <a:prstGeom prst="rect">
            <a:avLst/>
          </a:prstGeom>
        </p:spPr>
      </p:pic>
      <p:sp>
        <p:nvSpPr>
          <p:cNvPr id="6" name="文本框 5"/>
          <p:cNvSpPr txBox="1"/>
          <p:nvPr/>
        </p:nvSpPr>
        <p:spPr>
          <a:xfrm>
            <a:off x="0" y="5474335"/>
            <a:ext cx="12130405" cy="1383665"/>
          </a:xfrm>
          <a:prstGeom prst="rect">
            <a:avLst/>
          </a:prstGeom>
          <a:noFill/>
        </p:spPr>
        <p:txBody>
          <a:bodyPr wrap="square" rtlCol="0">
            <a:spAutoFit/>
          </a:bodyPr>
          <a:p>
            <a:r>
              <a:rPr lang="zh-CN" altLang="en-US" sz="2800" b="1">
                <a:solidFill>
                  <a:schemeClr val="bg2"/>
                </a:solidFill>
                <a:latin typeface="Microsoft YaHei UI" panose="020B0503020204020204" charset="-122"/>
                <a:ea typeface="Microsoft YaHei UI" panose="020B0503020204020204" charset="-122"/>
                <a:cs typeface="Microsoft YaHei UI" panose="020B0503020204020204" charset="-122"/>
                <a:sym typeface="+mn-ea"/>
              </a:rPr>
              <a:t>Post hoc analysis showed a significant increase in the compassion condition (Mean Difference = 0.57, p = 0.004) but not in the control condition.</a:t>
            </a:r>
            <a:endParaRPr lang="zh-CN" altLang="en-US" sz="2800" b="1">
              <a:solidFill>
                <a:schemeClr val="bg2"/>
              </a:solidFill>
              <a:latin typeface="Microsoft YaHei UI" panose="020B0503020204020204" charset="-122"/>
              <a:ea typeface="Microsoft YaHei UI" panose="020B0503020204020204" charset="-122"/>
              <a:cs typeface="Microsoft YaHei UI"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组合 25"/>
          <p:cNvGrpSpPr/>
          <p:nvPr/>
        </p:nvGrpSpPr>
        <p:grpSpPr>
          <a:xfrm>
            <a:off x="0" y="19560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flipV="1">
            <a:off x="1278795" y="685155"/>
            <a:ext cx="10851515" cy="571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361180" y="189865"/>
            <a:ext cx="4090670" cy="521970"/>
          </a:xfrm>
          <a:prstGeom prst="rect">
            <a:avLst/>
          </a:prstGeom>
          <a:noFill/>
        </p:spPr>
        <p:txBody>
          <a:bodyPr wrap="square" rtlCol="0">
            <a:spAutoFit/>
          </a:bodyPr>
          <a:p>
            <a:pPr algn="ctr"/>
            <a:r>
              <a:rPr lang="zh-CN" altLang="en-US" sz="2800" b="1">
                <a:solidFill>
                  <a:schemeClr val="bg2"/>
                </a:solidFill>
              </a:rPr>
              <a:t>Manipulation Check</a:t>
            </a:r>
            <a:endParaRPr lang="zh-CN" altLang="en-US" sz="2800" b="1">
              <a:solidFill>
                <a:schemeClr val="bg2"/>
              </a:solidFill>
            </a:endParaRPr>
          </a:p>
        </p:txBody>
      </p:sp>
      <p:sp>
        <p:nvSpPr>
          <p:cNvPr id="4" name="文本框 3"/>
          <p:cNvSpPr txBox="1"/>
          <p:nvPr/>
        </p:nvSpPr>
        <p:spPr>
          <a:xfrm>
            <a:off x="0" y="1149350"/>
            <a:ext cx="12192000" cy="1163320"/>
          </a:xfrm>
          <a:prstGeom prst="rect">
            <a:avLst/>
          </a:prstGeom>
          <a:noFill/>
        </p:spPr>
        <p:txBody>
          <a:bodyPr wrap="square" rtlCol="0" anchor="t">
            <a:noAutofit/>
          </a:bodyPr>
          <a:p>
            <a:r>
              <a:rPr lang="zh-CN" altLang="en-US" sz="2400" b="1">
                <a:solidFill>
                  <a:schemeClr val="bg2"/>
                </a:solidFill>
                <a:latin typeface="Microsoft YaHei UI" panose="020B0503020204020204" charset="-122"/>
                <a:ea typeface="Microsoft YaHei UI" panose="020B0503020204020204" charset="-122"/>
                <a:cs typeface="Microsoft YaHei UI" panose="020B0503020204020204" charset="-122"/>
              </a:rPr>
              <a:t>recognize： (F(1,223) = 4.33, p = 0.04, d = 0.22)</a:t>
            </a:r>
            <a:endParaRPr lang="zh-CN" altLang="en-US" sz="2400" b="1">
              <a:solidFill>
                <a:schemeClr val="bg2"/>
              </a:solidFill>
              <a:latin typeface="Microsoft YaHei UI" panose="020B0503020204020204" charset="-122"/>
              <a:ea typeface="Microsoft YaHei UI" panose="020B0503020204020204" charset="-122"/>
              <a:cs typeface="Microsoft YaHei UI" panose="020B0503020204020204" charset="-122"/>
            </a:endParaRPr>
          </a:p>
          <a:p>
            <a:r>
              <a:rPr lang="zh-CN" altLang="en-US" sz="2400" b="1">
                <a:solidFill>
                  <a:schemeClr val="bg2"/>
                </a:solidFill>
                <a:latin typeface="Microsoft YaHei UI" panose="020B0503020204020204" charset="-122"/>
                <a:ea typeface="Microsoft YaHei UI" panose="020B0503020204020204" charset="-122"/>
                <a:cs typeface="Microsoft YaHei UI" panose="020B0503020204020204" charset="-122"/>
              </a:rPr>
              <a:t>post-hoc analysis only significant in the compassion condition (mean difference = 0.13, p = 0.02). </a:t>
            </a:r>
            <a:endParaRPr lang="zh-CN" altLang="en-US" sz="2400" b="1">
              <a:solidFill>
                <a:schemeClr val="bg2"/>
              </a:solidFill>
              <a:latin typeface="Microsoft YaHei UI" panose="020B0503020204020204" charset="-122"/>
              <a:ea typeface="Microsoft YaHei UI" panose="020B0503020204020204" charset="-122"/>
              <a:cs typeface="Microsoft YaHei UI" panose="020B0503020204020204" charset="-122"/>
            </a:endParaRPr>
          </a:p>
          <a:p>
            <a:endParaRPr lang="zh-CN" altLang="en-US" sz="2000" b="1">
              <a:solidFill>
                <a:schemeClr val="bg2"/>
              </a:solidFill>
              <a:latin typeface="Microsoft YaHei UI" panose="020B0503020204020204" charset="-122"/>
              <a:ea typeface="Microsoft YaHei UI" panose="020B0503020204020204" charset="-122"/>
              <a:cs typeface="Microsoft YaHei UI" panose="020B0503020204020204" charset="-122"/>
            </a:endParaRPr>
          </a:p>
          <a:p>
            <a:endParaRPr lang="zh-CN" altLang="en-US" sz="2000" b="1">
              <a:solidFill>
                <a:schemeClr val="bg2"/>
              </a:solidFill>
              <a:latin typeface="Microsoft YaHei UI" panose="020B0503020204020204" charset="-122"/>
              <a:ea typeface="Microsoft YaHei UI" panose="020B0503020204020204" charset="-122"/>
              <a:cs typeface="Microsoft YaHei UI" panose="020B0503020204020204" charset="-122"/>
            </a:endParaRPr>
          </a:p>
          <a:p>
            <a:endParaRPr lang="zh-CN" altLang="en-US" sz="2000" b="1">
              <a:solidFill>
                <a:schemeClr val="bg2"/>
              </a:solidFill>
              <a:latin typeface="Microsoft YaHei UI" panose="020B0503020204020204" charset="-122"/>
              <a:ea typeface="Microsoft YaHei UI" panose="020B0503020204020204" charset="-122"/>
              <a:cs typeface="Microsoft YaHei UI" panose="020B0503020204020204" charset="-122"/>
            </a:endParaRPr>
          </a:p>
          <a:p>
            <a:endParaRPr lang="zh-CN" altLang="en-US" sz="2000" b="1">
              <a:solidFill>
                <a:schemeClr val="bg2"/>
              </a:solidFill>
              <a:latin typeface="Microsoft YaHei UI" panose="020B0503020204020204" charset="-122"/>
              <a:ea typeface="Microsoft YaHei UI" panose="020B0503020204020204" charset="-122"/>
              <a:cs typeface="Microsoft YaHei UI" panose="020B0503020204020204" charset="-122"/>
            </a:endParaRPr>
          </a:p>
          <a:p>
            <a:endParaRPr lang="zh-CN" altLang="en-US" sz="2000" b="1">
              <a:solidFill>
                <a:schemeClr val="bg2"/>
              </a:solidFill>
              <a:latin typeface="Microsoft YaHei UI" panose="020B0503020204020204" charset="-122"/>
              <a:ea typeface="Microsoft YaHei UI" panose="020B0503020204020204" charset="-122"/>
              <a:cs typeface="Microsoft YaHei UI" panose="020B0503020204020204" charset="-122"/>
            </a:endParaRPr>
          </a:p>
          <a:p>
            <a:endParaRPr lang="zh-CN" altLang="en-US" sz="2000" b="1">
              <a:solidFill>
                <a:schemeClr val="bg2"/>
              </a:solidFill>
              <a:latin typeface="Microsoft YaHei UI" panose="020B0503020204020204" charset="-122"/>
              <a:ea typeface="Microsoft YaHei UI" panose="020B0503020204020204" charset="-122"/>
              <a:cs typeface="Microsoft YaHei UI" panose="020B0503020204020204" charset="-122"/>
            </a:endParaRPr>
          </a:p>
          <a:p>
            <a:endParaRPr lang="zh-CN" altLang="en-US" sz="2000" b="1">
              <a:solidFill>
                <a:schemeClr val="bg2"/>
              </a:solidFill>
              <a:latin typeface="Microsoft YaHei UI" panose="020B0503020204020204" charset="-122"/>
              <a:ea typeface="Microsoft YaHei UI" panose="020B0503020204020204" charset="-122"/>
              <a:cs typeface="Microsoft YaHei UI" panose="020B0503020204020204" charset="-122"/>
            </a:endParaRPr>
          </a:p>
          <a:p>
            <a:endParaRPr lang="zh-CN" altLang="en-US" sz="2000" b="1">
              <a:solidFill>
                <a:schemeClr val="bg2"/>
              </a:solidFill>
              <a:latin typeface="Microsoft YaHei UI" panose="020B0503020204020204" charset="-122"/>
              <a:ea typeface="Microsoft YaHei UI" panose="020B0503020204020204" charset="-122"/>
              <a:cs typeface="Microsoft YaHei UI" panose="020B0503020204020204" charset="-122"/>
            </a:endParaRPr>
          </a:p>
        </p:txBody>
      </p:sp>
      <p:pic>
        <p:nvPicPr>
          <p:cNvPr id="3" name="图片 2"/>
          <p:cNvPicPr>
            <a:picLocks noChangeAspect="1"/>
          </p:cNvPicPr>
          <p:nvPr>
            <p:custDataLst>
              <p:tags r:id="rId1"/>
            </p:custDataLst>
          </p:nvPr>
        </p:nvPicPr>
        <p:blipFill>
          <a:blip r:embed="rId2"/>
          <a:srcRect l="11462" t="38649" r="11986" b="48009"/>
          <a:stretch>
            <a:fillRect/>
          </a:stretch>
        </p:blipFill>
        <p:spPr>
          <a:xfrm>
            <a:off x="0" y="2781935"/>
            <a:ext cx="12192635" cy="1593850"/>
          </a:xfrm>
          <a:prstGeom prst="rect">
            <a:avLst/>
          </a:prstGeom>
        </p:spPr>
      </p:pic>
      <p:sp>
        <p:nvSpPr>
          <p:cNvPr id="5" name="文本框 4"/>
          <p:cNvSpPr txBox="1"/>
          <p:nvPr/>
        </p:nvSpPr>
        <p:spPr>
          <a:xfrm>
            <a:off x="2540" y="4605020"/>
            <a:ext cx="12127865" cy="2245360"/>
          </a:xfrm>
          <a:prstGeom prst="rect">
            <a:avLst/>
          </a:prstGeom>
          <a:noFill/>
        </p:spPr>
        <p:txBody>
          <a:bodyPr wrap="square" rtlCol="0">
            <a:spAutoFit/>
          </a:bodyPr>
          <a:p>
            <a:r>
              <a:rPr lang="zh-CN" altLang="en-US" sz="2800" b="1">
                <a:solidFill>
                  <a:schemeClr val="bg2"/>
                </a:solidFill>
                <a:latin typeface="Microsoft YaHei UI" panose="020B0503020204020204" charset="-122"/>
                <a:ea typeface="Microsoft YaHei UI" panose="020B0503020204020204" charset="-122"/>
                <a:cs typeface="Microsoft YaHei UI" panose="020B0503020204020204" charset="-122"/>
                <a:sym typeface="+mn-ea"/>
              </a:rPr>
              <a:t>feel：post hoc analysis showed that the changes were not significant in both experimental conditions. </a:t>
            </a:r>
            <a:endParaRPr lang="zh-CN" altLang="en-US" sz="2800" b="1">
              <a:solidFill>
                <a:schemeClr val="bg2"/>
              </a:solidFill>
              <a:latin typeface="Microsoft YaHei UI" panose="020B0503020204020204" charset="-122"/>
              <a:ea typeface="Microsoft YaHei UI" panose="020B0503020204020204" charset="-122"/>
              <a:cs typeface="Microsoft YaHei UI" panose="020B0503020204020204" charset="-122"/>
              <a:sym typeface="+mn-ea"/>
            </a:endParaRPr>
          </a:p>
          <a:p>
            <a:r>
              <a:rPr lang="zh-CN" altLang="en-US" sz="2800" b="1">
                <a:solidFill>
                  <a:schemeClr val="bg2"/>
                </a:solidFill>
                <a:latin typeface="Microsoft YaHei UI" panose="020B0503020204020204" charset="-122"/>
                <a:ea typeface="Microsoft YaHei UI" panose="020B0503020204020204" charset="-122"/>
                <a:cs typeface="Microsoft YaHei UI" panose="020B0503020204020204" charset="-122"/>
                <a:sym typeface="+mn-ea"/>
              </a:rPr>
              <a:t>No significant result：understanding the universality of suffering</a:t>
            </a:r>
            <a:endParaRPr lang="zh-CN" altLang="en-US" sz="2800" b="1">
              <a:solidFill>
                <a:schemeClr val="bg2"/>
              </a:solidFill>
              <a:latin typeface="Microsoft YaHei UI" panose="020B0503020204020204" charset="-122"/>
              <a:ea typeface="Microsoft YaHei UI" panose="020B0503020204020204" charset="-122"/>
              <a:cs typeface="Microsoft YaHei UI" panose="020B0503020204020204" charset="-122"/>
              <a:sym typeface="+mn-ea"/>
            </a:endParaRPr>
          </a:p>
          <a:p>
            <a:r>
              <a:rPr lang="zh-CN" altLang="en-US" sz="2800" b="1">
                <a:solidFill>
                  <a:schemeClr val="bg2"/>
                </a:solidFill>
                <a:latin typeface="Microsoft YaHei UI" panose="020B0503020204020204" charset="-122"/>
                <a:ea typeface="Microsoft YaHei UI" panose="020B0503020204020204" charset="-122"/>
                <a:cs typeface="Microsoft YaHei UI" panose="020B0503020204020204" charset="-122"/>
                <a:sym typeface="+mn-ea"/>
              </a:rPr>
              <a:t>tolerating uncomfortable feelings related to suffering</a:t>
            </a:r>
            <a:endParaRPr lang="zh-CN" altLang="en-US" sz="2800" b="1">
              <a:solidFill>
                <a:schemeClr val="bg2"/>
              </a:solidFill>
              <a:latin typeface="Microsoft YaHei UI" panose="020B0503020204020204" charset="-122"/>
              <a:ea typeface="Microsoft YaHei UI" panose="020B0503020204020204" charset="-122"/>
              <a:cs typeface="Microsoft YaHei UI" panose="020B0503020204020204" charset="-122"/>
              <a:sym typeface="+mn-ea"/>
            </a:endParaRPr>
          </a:p>
          <a:p>
            <a:r>
              <a:rPr lang="zh-CN" altLang="en-US" sz="2800" b="1">
                <a:solidFill>
                  <a:schemeClr val="bg2"/>
                </a:solidFill>
                <a:latin typeface="Microsoft YaHei UI" panose="020B0503020204020204" charset="-122"/>
                <a:ea typeface="Microsoft YaHei UI" panose="020B0503020204020204" charset="-122"/>
                <a:cs typeface="Microsoft YaHei UI" panose="020B0503020204020204" charset="-122"/>
                <a:sym typeface="+mn-ea"/>
              </a:rPr>
              <a:t>being motivated to alleviate others’ suffering.</a:t>
            </a:r>
            <a:endParaRPr lang="zh-CN" altLang="en-US" sz="2800" b="1">
              <a:solidFill>
                <a:schemeClr val="bg2"/>
              </a:solidFill>
              <a:latin typeface="Microsoft YaHei UI" panose="020B0503020204020204" charset="-122"/>
              <a:ea typeface="Microsoft YaHei UI" panose="020B0503020204020204" charset="-122"/>
              <a:cs typeface="Microsoft YaHei UI"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11462" t="20889" r="11986" b="37872"/>
          <a:stretch>
            <a:fillRect/>
          </a:stretch>
        </p:blipFill>
        <p:spPr>
          <a:xfrm>
            <a:off x="-635" y="1007110"/>
            <a:ext cx="12192635" cy="4926330"/>
          </a:xfrm>
          <a:prstGeom prst="rect">
            <a:avLst/>
          </a:prstGeom>
        </p:spPr>
      </p:pic>
      <p:grpSp>
        <p:nvGrpSpPr>
          <p:cNvPr id="5" name="组合 4"/>
          <p:cNvGrpSpPr/>
          <p:nvPr/>
        </p:nvGrpSpPr>
        <p:grpSpPr>
          <a:xfrm>
            <a:off x="0" y="195609"/>
            <a:ext cx="1132115" cy="931705"/>
            <a:chOff x="-23530" y="2881356"/>
            <a:chExt cx="3348000" cy="931705"/>
          </a:xfrm>
        </p:grpSpPr>
        <p:sp>
          <p:nvSpPr>
            <p:cNvPr id="6" name="矩形 5"/>
            <p:cNvSpPr/>
            <p:nvPr>
              <p:custDataLst>
                <p:tags r:id="rId2"/>
              </p:custDataLst>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custDataLst>
                <p:tags r:id="rId3"/>
              </p:custDataLst>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custDataLst>
                <p:tags r:id="rId4"/>
              </p:custDataLst>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5"/>
              </p:custDataLst>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组合 25"/>
          <p:cNvGrpSpPr/>
          <p:nvPr/>
        </p:nvGrpSpPr>
        <p:grpSpPr>
          <a:xfrm>
            <a:off x="0" y="19560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flipV="1">
            <a:off x="1278795" y="1123940"/>
            <a:ext cx="10851515" cy="571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349500" y="170815"/>
            <a:ext cx="8525510" cy="953135"/>
          </a:xfrm>
          <a:prstGeom prst="rect">
            <a:avLst/>
          </a:prstGeom>
          <a:noFill/>
        </p:spPr>
        <p:txBody>
          <a:bodyPr wrap="square" rtlCol="0">
            <a:spAutoFit/>
          </a:bodyPr>
          <a:p>
            <a:r>
              <a:rPr lang="zh-CN" altLang="en-US" sz="2800" b="1">
                <a:solidFill>
                  <a:schemeClr val="bg2"/>
                </a:solidFill>
                <a:latin typeface="Microsoft YaHei UI" panose="020B0503020204020204" charset="-122"/>
                <a:ea typeface="Microsoft YaHei UI" panose="020B0503020204020204" charset="-122"/>
              </a:rPr>
              <a:t>Effects of Compassion Induction on Outgroup Emotions, Attitudes, and Behaviors</a:t>
            </a:r>
            <a:endParaRPr lang="zh-CN" altLang="en-US" sz="2800" b="1">
              <a:solidFill>
                <a:schemeClr val="bg2"/>
              </a:solidFill>
              <a:latin typeface="Microsoft YaHei UI" panose="020B0503020204020204" charset="-122"/>
              <a:ea typeface="Microsoft YaHei UI" panose="020B0503020204020204" charset="-122"/>
            </a:endParaRPr>
          </a:p>
        </p:txBody>
      </p:sp>
      <p:sp>
        <p:nvSpPr>
          <p:cNvPr id="3" name="文本框 2"/>
          <p:cNvSpPr txBox="1"/>
          <p:nvPr/>
        </p:nvSpPr>
        <p:spPr>
          <a:xfrm>
            <a:off x="-635" y="1299845"/>
            <a:ext cx="12130405" cy="1594485"/>
          </a:xfrm>
          <a:prstGeom prst="rect">
            <a:avLst/>
          </a:prstGeom>
          <a:noFill/>
        </p:spPr>
        <p:txBody>
          <a:bodyPr wrap="square" rtlCol="0">
            <a:noAutofit/>
          </a:bodyPr>
          <a:p>
            <a:r>
              <a:rPr lang="zh-CN" altLang="en-US" sz="2400">
                <a:solidFill>
                  <a:schemeClr val="bg2"/>
                </a:solidFill>
                <a:latin typeface="Microsoft YaHei UI" panose="020B0503020204020204" charset="-122"/>
                <a:ea typeface="Microsoft YaHei UI" panose="020B0503020204020204" charset="-122"/>
              </a:rPr>
              <a:t>A significant experimental conditions × timepoint interaction was found for negative outgroup emotions (F(1,223) = 4.32, p = 0.039, d = 0.22)</a:t>
            </a:r>
            <a:endParaRPr lang="zh-CN" altLang="en-US" sz="2400">
              <a:solidFill>
                <a:schemeClr val="bg2"/>
              </a:solidFill>
              <a:latin typeface="Microsoft YaHei UI" panose="020B0503020204020204" charset="-122"/>
              <a:ea typeface="Microsoft YaHei UI" panose="020B0503020204020204" charset="-122"/>
            </a:endParaRPr>
          </a:p>
          <a:p>
            <a:r>
              <a:rPr lang="zh-CN" altLang="en-US" sz="2400">
                <a:solidFill>
                  <a:schemeClr val="bg2"/>
                </a:solidFill>
                <a:latin typeface="Microsoft YaHei UI" panose="020B0503020204020204" charset="-122"/>
                <a:ea typeface="Microsoft YaHei UI" panose="020B0503020204020204" charset="-122"/>
              </a:rPr>
              <a:t>negative outgroup attitudes (F(1,222) = 4.92, p = 0.03, d = 0.24)</a:t>
            </a:r>
            <a:endParaRPr lang="zh-CN" altLang="en-US" sz="2400">
              <a:solidFill>
                <a:schemeClr val="bg2"/>
              </a:solidFill>
              <a:latin typeface="Microsoft YaHei UI" panose="020B0503020204020204" charset="-122"/>
              <a:ea typeface="Microsoft YaHei UI" panose="020B0503020204020204" charset="-122"/>
            </a:endParaRPr>
          </a:p>
          <a:p>
            <a:r>
              <a:rPr lang="zh-CN" altLang="en-US" sz="2400">
                <a:solidFill>
                  <a:schemeClr val="bg2"/>
                </a:solidFill>
                <a:latin typeface="Microsoft YaHei UI" panose="020B0503020204020204" charset="-122"/>
                <a:ea typeface="Microsoft YaHei UI" panose="020B0503020204020204" charset="-122"/>
              </a:rPr>
              <a:t>social distance (F(1,223) = 4.38, p = 0.04, d = 0.21), </a:t>
            </a:r>
            <a:endParaRPr lang="zh-CN" altLang="en-US" sz="2400">
              <a:solidFill>
                <a:schemeClr val="bg2"/>
              </a:solidFill>
              <a:latin typeface="Microsoft YaHei UI" panose="020B0503020204020204" charset="-122"/>
              <a:ea typeface="Microsoft YaHei UI" panose="020B0503020204020204" charset="-122"/>
            </a:endParaRPr>
          </a:p>
          <a:p>
            <a:r>
              <a:rPr lang="zh-CN" altLang="en-US" sz="2400">
                <a:solidFill>
                  <a:schemeClr val="bg2"/>
                </a:solidFill>
                <a:latin typeface="Microsoft YaHei UI" panose="020B0503020204020204" charset="-122"/>
                <a:ea typeface="Microsoft YaHei UI" panose="020B0503020204020204" charset="-122"/>
              </a:rPr>
              <a:t>but not for donation behavior (</a:t>
            </a:r>
            <a:r>
              <a:rPr lang="en-US" altLang="zh-CN" sz="2400">
                <a:solidFill>
                  <a:schemeClr val="bg2"/>
                </a:solidFill>
                <a:latin typeface="Microsoft YaHei UI" panose="020B0503020204020204" charset="-122"/>
                <a:ea typeface="Microsoft YaHei UI" panose="020B0503020204020204" charset="-122"/>
              </a:rPr>
              <a:t>X</a:t>
            </a:r>
            <a:r>
              <a:rPr lang="en-US" altLang="zh-CN" sz="2400" baseline="30000">
                <a:solidFill>
                  <a:schemeClr val="bg2"/>
                </a:solidFill>
                <a:latin typeface="Microsoft YaHei UI" panose="020B0503020204020204" charset="-122"/>
                <a:ea typeface="Microsoft YaHei UI" panose="020B0503020204020204" charset="-122"/>
              </a:rPr>
              <a:t>2</a:t>
            </a:r>
            <a:r>
              <a:rPr lang="zh-CN" altLang="en-US" sz="2400">
                <a:solidFill>
                  <a:schemeClr val="bg2"/>
                </a:solidFill>
                <a:latin typeface="Microsoft YaHei UI" panose="020B0503020204020204" charset="-122"/>
                <a:ea typeface="Microsoft YaHei UI" panose="020B0503020204020204" charset="-122"/>
              </a:rPr>
              <a:t>(1) = 1.13, p = 0.29).</a:t>
            </a:r>
            <a:endParaRPr lang="zh-CN" altLang="en-US" sz="2400">
              <a:solidFill>
                <a:schemeClr val="bg2"/>
              </a:solidFill>
              <a:latin typeface="Microsoft YaHei UI" panose="020B0503020204020204" charset="-122"/>
              <a:ea typeface="Microsoft YaHei UI" panose="020B0503020204020204" charset="-122"/>
            </a:endParaRPr>
          </a:p>
        </p:txBody>
      </p:sp>
      <p:pic>
        <p:nvPicPr>
          <p:cNvPr id="8" name="图片 7"/>
          <p:cNvPicPr>
            <a:picLocks noChangeAspect="1"/>
          </p:cNvPicPr>
          <p:nvPr>
            <p:custDataLst>
              <p:tags r:id="rId1"/>
            </p:custDataLst>
          </p:nvPr>
        </p:nvPicPr>
        <p:blipFill>
          <a:blip r:embed="rId2"/>
          <a:srcRect l="25139" t="25116" r="24876" b="56823"/>
          <a:stretch>
            <a:fillRect/>
          </a:stretch>
        </p:blipFill>
        <p:spPr>
          <a:xfrm>
            <a:off x="635" y="3305175"/>
            <a:ext cx="12191365" cy="3305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组合 25"/>
          <p:cNvGrpSpPr/>
          <p:nvPr/>
        </p:nvGrpSpPr>
        <p:grpSpPr>
          <a:xfrm>
            <a:off x="0" y="19560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flipV="1">
            <a:off x="1278795" y="1123940"/>
            <a:ext cx="10851515" cy="571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349500" y="170815"/>
            <a:ext cx="8525510" cy="953135"/>
          </a:xfrm>
          <a:prstGeom prst="rect">
            <a:avLst/>
          </a:prstGeom>
          <a:noFill/>
        </p:spPr>
        <p:txBody>
          <a:bodyPr wrap="square" rtlCol="0">
            <a:spAutoFit/>
          </a:bodyPr>
          <a:p>
            <a:r>
              <a:rPr lang="zh-CN" altLang="en-US" sz="2800" b="1">
                <a:solidFill>
                  <a:schemeClr val="bg2"/>
                </a:solidFill>
                <a:latin typeface="Microsoft YaHei UI" panose="020B0503020204020204" charset="-122"/>
                <a:ea typeface="Microsoft YaHei UI" panose="020B0503020204020204" charset="-122"/>
              </a:rPr>
              <a:t>Effects of Compassion Induction on Outgroup Emotions, Attitudes, and Behaviors</a:t>
            </a:r>
            <a:endParaRPr lang="zh-CN" altLang="en-US" sz="2800" b="1">
              <a:solidFill>
                <a:schemeClr val="bg2"/>
              </a:solidFill>
              <a:latin typeface="Microsoft YaHei UI" panose="020B0503020204020204" charset="-122"/>
              <a:ea typeface="Microsoft YaHei UI" panose="020B0503020204020204" charset="-122"/>
            </a:endParaRPr>
          </a:p>
        </p:txBody>
      </p:sp>
      <p:sp>
        <p:nvSpPr>
          <p:cNvPr id="3" name="文本框 2"/>
          <p:cNvSpPr txBox="1"/>
          <p:nvPr/>
        </p:nvSpPr>
        <p:spPr>
          <a:xfrm>
            <a:off x="-635" y="1299845"/>
            <a:ext cx="12130405" cy="2035175"/>
          </a:xfrm>
          <a:prstGeom prst="rect">
            <a:avLst/>
          </a:prstGeom>
          <a:noFill/>
        </p:spPr>
        <p:txBody>
          <a:bodyPr wrap="square" rtlCol="0">
            <a:noAutofit/>
          </a:bodyPr>
          <a:p>
            <a:r>
              <a:rPr lang="zh-CN" altLang="en-US" sz="2400">
                <a:solidFill>
                  <a:schemeClr val="bg2"/>
                </a:solidFill>
                <a:latin typeface="Microsoft YaHei UI" panose="020B0503020204020204" charset="-122"/>
                <a:ea typeface="Microsoft YaHei UI" panose="020B0503020204020204" charset="-122"/>
              </a:rPr>
              <a:t>The experimental effect of compassion induction differed in responses towards specific outgroups. </a:t>
            </a:r>
            <a:endParaRPr lang="zh-CN" altLang="en-US" sz="2400">
              <a:solidFill>
                <a:schemeClr val="bg2"/>
              </a:solidFill>
              <a:latin typeface="Microsoft YaHei UI" panose="020B0503020204020204" charset="-122"/>
              <a:ea typeface="Microsoft YaHei UI" panose="020B0503020204020204" charset="-122"/>
            </a:endParaRPr>
          </a:p>
          <a:p>
            <a:endParaRPr lang="zh-CN" altLang="en-US" sz="2400">
              <a:solidFill>
                <a:schemeClr val="bg2"/>
              </a:solidFill>
              <a:latin typeface="Microsoft YaHei UI" panose="020B0503020204020204" charset="-122"/>
              <a:ea typeface="Microsoft YaHei UI" panose="020B0503020204020204" charset="-122"/>
            </a:endParaRPr>
          </a:p>
          <a:p>
            <a:r>
              <a:rPr lang="zh-CN" altLang="en-US" sz="3200" b="1">
                <a:solidFill>
                  <a:schemeClr val="bg2"/>
                </a:solidFill>
                <a:latin typeface="Microsoft YaHei UI" panose="020B0503020204020204" charset="-122"/>
                <a:ea typeface="Microsoft YaHei UI" panose="020B0503020204020204" charset="-122"/>
              </a:rPr>
              <a:t>ethnic minorities</a:t>
            </a:r>
            <a:r>
              <a:rPr lang="zh-CN" altLang="en-US" sz="2800">
                <a:solidFill>
                  <a:schemeClr val="bg2"/>
                </a:solidFill>
                <a:latin typeface="Microsoft YaHei UI" panose="020B0503020204020204" charset="-122"/>
                <a:ea typeface="Microsoft YaHei UI" panose="020B0503020204020204" charset="-122"/>
              </a:rPr>
              <a:t>：no significant experimental conditions × timepoint</a:t>
            </a:r>
            <a:r>
              <a:rPr lang="en-US" altLang="zh-CN" sz="2800">
                <a:solidFill>
                  <a:schemeClr val="bg2"/>
                </a:solidFill>
                <a:latin typeface="Microsoft YaHei UI" panose="020B0503020204020204" charset="-122"/>
                <a:ea typeface="Microsoft YaHei UI" panose="020B0503020204020204" charset="-122"/>
              </a:rPr>
              <a:t> </a:t>
            </a:r>
            <a:r>
              <a:rPr lang="zh-CN" altLang="en-US" sz="2800">
                <a:solidFill>
                  <a:schemeClr val="bg2"/>
                </a:solidFill>
                <a:latin typeface="Microsoft YaHei UI" panose="020B0503020204020204" charset="-122"/>
                <a:ea typeface="Microsoft YaHei UI" panose="020B0503020204020204" charset="-122"/>
              </a:rPr>
              <a:t>interaction was found for any intergroup response outcomes.</a:t>
            </a:r>
            <a:endParaRPr lang="zh-CN" altLang="en-US" sz="2800">
              <a:solidFill>
                <a:schemeClr val="bg2"/>
              </a:solidFill>
              <a:latin typeface="Microsoft YaHei UI" panose="020B0503020204020204" charset="-122"/>
              <a:ea typeface="Microsoft YaHei UI" panose="020B0503020204020204" charset="-122"/>
            </a:endParaRPr>
          </a:p>
        </p:txBody>
      </p:sp>
      <p:pic>
        <p:nvPicPr>
          <p:cNvPr id="4" name="图片 3"/>
          <p:cNvPicPr>
            <a:picLocks noChangeAspect="1"/>
          </p:cNvPicPr>
          <p:nvPr/>
        </p:nvPicPr>
        <p:blipFill>
          <a:blip r:embed="rId1"/>
          <a:srcRect l="24167" t="43454" r="25555" b="48596"/>
          <a:stretch>
            <a:fillRect/>
          </a:stretch>
        </p:blipFill>
        <p:spPr>
          <a:xfrm>
            <a:off x="-635" y="3984625"/>
            <a:ext cx="12192635" cy="1446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组合 25"/>
          <p:cNvGrpSpPr/>
          <p:nvPr/>
        </p:nvGrpSpPr>
        <p:grpSpPr>
          <a:xfrm>
            <a:off x="0" y="19560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flipV="1">
            <a:off x="1278795" y="1123940"/>
            <a:ext cx="10851515" cy="571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349500" y="170815"/>
            <a:ext cx="8525510" cy="953135"/>
          </a:xfrm>
          <a:prstGeom prst="rect">
            <a:avLst/>
          </a:prstGeom>
          <a:noFill/>
        </p:spPr>
        <p:txBody>
          <a:bodyPr wrap="square" rtlCol="0">
            <a:spAutoFit/>
          </a:bodyPr>
          <a:p>
            <a:r>
              <a:rPr lang="zh-CN" altLang="en-US" sz="2800" b="1">
                <a:solidFill>
                  <a:schemeClr val="bg2"/>
                </a:solidFill>
                <a:latin typeface="Microsoft YaHei UI" panose="020B0503020204020204" charset="-122"/>
                <a:ea typeface="Microsoft YaHei UI" panose="020B0503020204020204" charset="-122"/>
              </a:rPr>
              <a:t>Effects of Compassion Induction on Outgroup Emotions, Attitudes, and Behaviors</a:t>
            </a:r>
            <a:endParaRPr lang="zh-CN" altLang="en-US" sz="2800" b="1">
              <a:solidFill>
                <a:schemeClr val="bg2"/>
              </a:solidFill>
              <a:latin typeface="Microsoft YaHei UI" panose="020B0503020204020204" charset="-122"/>
              <a:ea typeface="Microsoft YaHei UI" panose="020B0503020204020204" charset="-122"/>
            </a:endParaRPr>
          </a:p>
        </p:txBody>
      </p:sp>
      <p:sp>
        <p:nvSpPr>
          <p:cNvPr id="3" name="文本框 2"/>
          <p:cNvSpPr txBox="1"/>
          <p:nvPr/>
        </p:nvSpPr>
        <p:spPr>
          <a:xfrm>
            <a:off x="-635" y="1299845"/>
            <a:ext cx="12130405" cy="1941830"/>
          </a:xfrm>
          <a:prstGeom prst="rect">
            <a:avLst/>
          </a:prstGeom>
          <a:noFill/>
        </p:spPr>
        <p:txBody>
          <a:bodyPr wrap="square" rtlCol="0">
            <a:noAutofit/>
          </a:bodyPr>
          <a:p>
            <a:r>
              <a:rPr lang="zh-CN" altLang="en-US" sz="3200" b="1">
                <a:solidFill>
                  <a:schemeClr val="bg2"/>
                </a:solidFill>
                <a:latin typeface="Microsoft YaHei UI" panose="020B0503020204020204" charset="-122"/>
                <a:ea typeface="Microsoft YaHei UI" panose="020B0503020204020204" charset="-122"/>
              </a:rPr>
              <a:t>people with opposite political views：</a:t>
            </a:r>
            <a:endParaRPr lang="zh-CN" altLang="en-US" sz="3200" b="1">
              <a:solidFill>
                <a:schemeClr val="bg2"/>
              </a:solidFill>
              <a:latin typeface="Microsoft YaHei UI" panose="020B0503020204020204" charset="-122"/>
              <a:ea typeface="Microsoft YaHei UI" panose="020B0503020204020204" charset="-122"/>
            </a:endParaRPr>
          </a:p>
          <a:p>
            <a:r>
              <a:rPr lang="zh-CN" altLang="en-US" sz="3200">
                <a:solidFill>
                  <a:schemeClr val="bg2"/>
                </a:solidFill>
                <a:latin typeface="Microsoft YaHei UI" panose="020B0503020204020204" charset="-122"/>
                <a:ea typeface="Microsoft YaHei UI" panose="020B0503020204020204" charset="-122"/>
              </a:rPr>
              <a:t>a significant experimental conditions × timepoint interaction was found for outgroup emotions (F(1,223) = 4.63, p = 0.03, d = 0.26), but the results of other outgroup responses were not significant. </a:t>
            </a:r>
            <a:endParaRPr lang="zh-CN" altLang="en-US" sz="3200">
              <a:solidFill>
                <a:schemeClr val="bg2"/>
              </a:solidFill>
              <a:latin typeface="Microsoft YaHei UI" panose="020B0503020204020204" charset="-122"/>
              <a:ea typeface="Microsoft YaHei UI" panose="020B0503020204020204" charset="-122"/>
            </a:endParaRPr>
          </a:p>
          <a:p>
            <a:endParaRPr lang="zh-CN" altLang="en-US" sz="3200">
              <a:solidFill>
                <a:schemeClr val="bg2"/>
              </a:solidFill>
              <a:latin typeface="Microsoft YaHei UI" panose="020B0503020204020204" charset="-122"/>
              <a:ea typeface="Microsoft YaHei UI" panose="020B0503020204020204" charset="-122"/>
            </a:endParaRPr>
          </a:p>
        </p:txBody>
      </p:sp>
      <p:pic>
        <p:nvPicPr>
          <p:cNvPr id="5" name="图片 4"/>
          <p:cNvPicPr>
            <a:picLocks noChangeAspect="1"/>
          </p:cNvPicPr>
          <p:nvPr/>
        </p:nvPicPr>
        <p:blipFill>
          <a:blip r:embed="rId1"/>
          <a:srcRect l="24777" t="60895" r="25171" b="29007"/>
          <a:stretch>
            <a:fillRect/>
          </a:stretch>
        </p:blipFill>
        <p:spPr>
          <a:xfrm>
            <a:off x="635" y="4083685"/>
            <a:ext cx="12186285" cy="1844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组合 25"/>
          <p:cNvGrpSpPr/>
          <p:nvPr/>
        </p:nvGrpSpPr>
        <p:grpSpPr>
          <a:xfrm>
            <a:off x="0" y="19560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flipV="1">
            <a:off x="1278795" y="1123940"/>
            <a:ext cx="10851515" cy="571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349500" y="170815"/>
            <a:ext cx="8525510" cy="953135"/>
          </a:xfrm>
          <a:prstGeom prst="rect">
            <a:avLst/>
          </a:prstGeom>
          <a:noFill/>
        </p:spPr>
        <p:txBody>
          <a:bodyPr wrap="square" rtlCol="0">
            <a:spAutoFit/>
          </a:bodyPr>
          <a:p>
            <a:r>
              <a:rPr lang="zh-CN" altLang="en-US" sz="2800" b="1">
                <a:solidFill>
                  <a:schemeClr val="bg2"/>
                </a:solidFill>
                <a:latin typeface="Microsoft YaHei UI" panose="020B0503020204020204" charset="-122"/>
                <a:ea typeface="Microsoft YaHei UI" panose="020B0503020204020204" charset="-122"/>
              </a:rPr>
              <a:t>Effects of Compassion Induction on Outgroup Emotions, Attitudes, and Behaviors</a:t>
            </a:r>
            <a:endParaRPr lang="zh-CN" altLang="en-US" sz="2800" b="1">
              <a:solidFill>
                <a:schemeClr val="bg2"/>
              </a:solidFill>
              <a:latin typeface="Microsoft YaHei UI" panose="020B0503020204020204" charset="-122"/>
              <a:ea typeface="Microsoft YaHei UI" panose="020B0503020204020204" charset="-122"/>
            </a:endParaRPr>
          </a:p>
        </p:txBody>
      </p:sp>
      <p:sp>
        <p:nvSpPr>
          <p:cNvPr id="3" name="文本框 2"/>
          <p:cNvSpPr txBox="1"/>
          <p:nvPr/>
        </p:nvSpPr>
        <p:spPr>
          <a:xfrm>
            <a:off x="-635" y="1299845"/>
            <a:ext cx="12130405" cy="5431790"/>
          </a:xfrm>
          <a:prstGeom prst="rect">
            <a:avLst/>
          </a:prstGeom>
          <a:noFill/>
        </p:spPr>
        <p:txBody>
          <a:bodyPr wrap="square" rtlCol="0">
            <a:noAutofit/>
          </a:bodyPr>
          <a:p>
            <a:r>
              <a:rPr lang="zh-CN" altLang="en-US" sz="3200" b="1">
                <a:solidFill>
                  <a:schemeClr val="bg2"/>
                </a:solidFill>
                <a:latin typeface="Microsoft YaHei UI" panose="020B0503020204020204" charset="-122"/>
                <a:ea typeface="Microsoft YaHei UI" panose="020B0503020204020204" charset="-122"/>
              </a:rPr>
              <a:t>people with opposite political views</a:t>
            </a:r>
            <a:endParaRPr lang="zh-CN" altLang="en-US" sz="3200" b="1">
              <a:solidFill>
                <a:schemeClr val="bg2"/>
              </a:solidFill>
              <a:latin typeface="Microsoft YaHei UI" panose="020B0503020204020204" charset="-122"/>
              <a:ea typeface="Microsoft YaHei UI" panose="020B0503020204020204" charset="-122"/>
            </a:endParaRPr>
          </a:p>
          <a:p>
            <a:r>
              <a:rPr lang="zh-CN" altLang="en-US" sz="2800">
                <a:solidFill>
                  <a:schemeClr val="bg2"/>
                </a:solidFill>
                <a:latin typeface="Microsoft YaHei UI" panose="020B0503020204020204" charset="-122"/>
                <a:ea typeface="Microsoft YaHei UI" panose="020B0503020204020204" charset="-122"/>
              </a:rPr>
              <a:t>Post hoc analysis showed a significant reduction in negative outgroup emotions in the compassion condition (mean difference = −0.32, p = 0.003) but not in the control condition. </a:t>
            </a:r>
            <a:endParaRPr lang="zh-CN" altLang="en-US" sz="2800">
              <a:solidFill>
                <a:schemeClr val="bg2"/>
              </a:solidFill>
              <a:latin typeface="Microsoft YaHei UI" panose="020B0503020204020204" charset="-122"/>
              <a:ea typeface="Microsoft YaHei UI" panose="020B0503020204020204" charset="-122"/>
            </a:endParaRPr>
          </a:p>
          <a:p>
            <a:endParaRPr lang="zh-CN" altLang="en-US" sz="2800">
              <a:solidFill>
                <a:schemeClr val="bg2"/>
              </a:solidFill>
              <a:latin typeface="Microsoft YaHei UI" panose="020B0503020204020204" charset="-122"/>
              <a:ea typeface="Microsoft YaHei UI" panose="020B0503020204020204" charset="-122"/>
            </a:endParaRPr>
          </a:p>
          <a:p>
            <a:r>
              <a:rPr lang="zh-CN" altLang="en-US" sz="2800">
                <a:solidFill>
                  <a:schemeClr val="bg2"/>
                </a:solidFill>
                <a:latin typeface="Microsoft YaHei UI" panose="020B0503020204020204" charset="-122"/>
                <a:ea typeface="Microsoft YaHei UI" panose="020B0503020204020204" charset="-122"/>
              </a:rPr>
              <a:t>To further analyze the effect of compassion on emotional attributes towards political partisans, repeated measures ANOVA was used. </a:t>
            </a:r>
            <a:endParaRPr lang="zh-CN" altLang="en-US" sz="2800">
              <a:solidFill>
                <a:schemeClr val="bg2"/>
              </a:solidFill>
              <a:latin typeface="Microsoft YaHei UI" panose="020B0503020204020204" charset="-122"/>
              <a:ea typeface="Microsoft YaHei UI" panose="020B0503020204020204" charset="-122"/>
            </a:endParaRPr>
          </a:p>
          <a:p>
            <a:r>
              <a:rPr lang="zh-CN" altLang="en-US" sz="2800">
                <a:solidFill>
                  <a:schemeClr val="bg2"/>
                </a:solidFill>
                <a:latin typeface="Microsoft YaHei UI" panose="020B0503020204020204" charset="-122"/>
                <a:ea typeface="Microsoft YaHei UI" panose="020B0503020204020204" charset="-122"/>
              </a:rPr>
              <a:t>reduction in fear (F(1,113) = 5.61, p = 0.02) and disgust (F(1,113) = 5.15, p = 0.03), </a:t>
            </a:r>
            <a:endParaRPr lang="zh-CN" altLang="en-US" sz="2800">
              <a:solidFill>
                <a:schemeClr val="bg2"/>
              </a:solidFill>
              <a:latin typeface="Microsoft YaHei UI" panose="020B0503020204020204" charset="-122"/>
              <a:ea typeface="Microsoft YaHei UI" panose="020B0503020204020204" charset="-122"/>
            </a:endParaRPr>
          </a:p>
          <a:p>
            <a:r>
              <a:rPr lang="zh-CN" altLang="en-US" sz="2800">
                <a:solidFill>
                  <a:schemeClr val="bg2"/>
                </a:solidFill>
                <a:latin typeface="Microsoft YaHei UI" panose="020B0503020204020204" charset="-122"/>
                <a:ea typeface="Microsoft YaHei UI" panose="020B0503020204020204" charset="-122"/>
              </a:rPr>
              <a:t>but not anger (F(1,113) = 3.84, p = 0.052), were significant.</a:t>
            </a:r>
            <a:endParaRPr lang="zh-CN" altLang="en-US" sz="2800">
              <a:solidFill>
                <a:schemeClr val="bg2"/>
              </a:solidFill>
              <a:latin typeface="Microsoft YaHei UI" panose="020B0503020204020204" charset="-122"/>
              <a:ea typeface="Microsoft YaHei UI"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组合 25"/>
          <p:cNvGrpSpPr/>
          <p:nvPr/>
        </p:nvGrpSpPr>
        <p:grpSpPr>
          <a:xfrm>
            <a:off x="0" y="19560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flipV="1">
            <a:off x="1278795" y="1123940"/>
            <a:ext cx="10851515" cy="571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349500" y="170815"/>
            <a:ext cx="8525510" cy="953135"/>
          </a:xfrm>
          <a:prstGeom prst="rect">
            <a:avLst/>
          </a:prstGeom>
          <a:noFill/>
        </p:spPr>
        <p:txBody>
          <a:bodyPr wrap="square" rtlCol="0">
            <a:spAutoFit/>
          </a:bodyPr>
          <a:p>
            <a:r>
              <a:rPr lang="zh-CN" altLang="en-US" sz="2800" b="1">
                <a:solidFill>
                  <a:schemeClr val="bg2"/>
                </a:solidFill>
                <a:latin typeface="Microsoft YaHei UI" panose="020B0503020204020204" charset="-122"/>
                <a:ea typeface="Microsoft YaHei UI" panose="020B0503020204020204" charset="-122"/>
              </a:rPr>
              <a:t>Effects of Compassion Induction on Outgroup Emotions, Attitudes, and Behaviors</a:t>
            </a:r>
            <a:endParaRPr lang="zh-CN" altLang="en-US" sz="2800" b="1">
              <a:solidFill>
                <a:schemeClr val="bg2"/>
              </a:solidFill>
              <a:latin typeface="Microsoft YaHei UI" panose="020B0503020204020204" charset="-122"/>
              <a:ea typeface="Microsoft YaHei UI" panose="020B0503020204020204" charset="-122"/>
            </a:endParaRPr>
          </a:p>
        </p:txBody>
      </p:sp>
      <p:sp>
        <p:nvSpPr>
          <p:cNvPr id="3" name="文本框 2"/>
          <p:cNvSpPr txBox="1"/>
          <p:nvPr/>
        </p:nvSpPr>
        <p:spPr>
          <a:xfrm>
            <a:off x="-635" y="1299845"/>
            <a:ext cx="12130405" cy="2686050"/>
          </a:xfrm>
          <a:prstGeom prst="rect">
            <a:avLst/>
          </a:prstGeom>
          <a:noFill/>
        </p:spPr>
        <p:txBody>
          <a:bodyPr wrap="square" rtlCol="0">
            <a:noAutofit/>
          </a:bodyPr>
          <a:p>
            <a:r>
              <a:rPr lang="zh-CN" altLang="en-US" sz="3200" b="1">
                <a:solidFill>
                  <a:schemeClr val="bg2"/>
                </a:solidFill>
                <a:latin typeface="Microsoft YaHei UI" panose="020B0503020204020204" charset="-122"/>
                <a:ea typeface="Microsoft YaHei UI" panose="020B0503020204020204" charset="-122"/>
              </a:rPr>
              <a:t>Mainland immigrants：</a:t>
            </a:r>
            <a:r>
              <a:rPr lang="zh-CN" altLang="en-US" sz="2800">
                <a:solidFill>
                  <a:schemeClr val="bg2"/>
                </a:solidFill>
                <a:latin typeface="Microsoft YaHei UI" panose="020B0503020204020204" charset="-122"/>
                <a:ea typeface="Microsoft YaHei UI" panose="020B0503020204020204" charset="-122"/>
              </a:rPr>
              <a:t>a significant experimental conditions × timepoint interaction was found for negative outgroup emotions (F(1,223) = 6.20, p = 0.01, d = 0.26), negative outgroup attitudes (F(1,173) = 12.60, p &lt; 0.001, d = 0.40), and social distance (F(1,223) = 7.07, p = 0.01, d = 0.28). </a:t>
            </a:r>
            <a:endParaRPr lang="zh-CN" altLang="en-US" sz="2800">
              <a:solidFill>
                <a:schemeClr val="bg2"/>
              </a:solidFill>
              <a:latin typeface="Microsoft YaHei UI" panose="020B0503020204020204" charset="-122"/>
              <a:ea typeface="Microsoft YaHei UI" panose="020B0503020204020204" charset="-122"/>
            </a:endParaRPr>
          </a:p>
          <a:p>
            <a:endParaRPr lang="zh-CN" altLang="en-US" sz="2800">
              <a:solidFill>
                <a:schemeClr val="bg2"/>
              </a:solidFill>
              <a:latin typeface="Microsoft YaHei UI" panose="020B0503020204020204" charset="-122"/>
              <a:ea typeface="Microsoft YaHei UI" panose="020B0503020204020204" charset="-122"/>
            </a:endParaRPr>
          </a:p>
        </p:txBody>
      </p:sp>
      <p:pic>
        <p:nvPicPr>
          <p:cNvPr id="4" name="图片 3"/>
          <p:cNvPicPr>
            <a:picLocks noChangeAspect="1"/>
          </p:cNvPicPr>
          <p:nvPr/>
        </p:nvPicPr>
        <p:blipFill>
          <a:blip r:embed="rId1">
            <a:clrChange>
              <a:clrFrom>
                <a:srgbClr val="FFFFFF">
                  <a:alpha val="100000"/>
                </a:srgbClr>
              </a:clrFrom>
              <a:clrTo>
                <a:srgbClr val="FFFFFF">
                  <a:alpha val="100000"/>
                  <a:alpha val="0"/>
                </a:srgbClr>
              </a:clrTo>
            </a:clrChange>
          </a:blip>
          <a:srcRect l="24852" t="51426" r="25355" b="38660"/>
          <a:stretch>
            <a:fillRect/>
          </a:stretch>
        </p:blipFill>
        <p:spPr>
          <a:xfrm>
            <a:off x="0" y="3799205"/>
            <a:ext cx="12114530" cy="18091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组合 25"/>
          <p:cNvGrpSpPr/>
          <p:nvPr/>
        </p:nvGrpSpPr>
        <p:grpSpPr>
          <a:xfrm>
            <a:off x="0" y="19560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flipV="1">
            <a:off x="1278795" y="1123940"/>
            <a:ext cx="10851515" cy="571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349500" y="170815"/>
            <a:ext cx="8525510" cy="953135"/>
          </a:xfrm>
          <a:prstGeom prst="rect">
            <a:avLst/>
          </a:prstGeom>
          <a:noFill/>
        </p:spPr>
        <p:txBody>
          <a:bodyPr wrap="square" rtlCol="0">
            <a:spAutoFit/>
          </a:bodyPr>
          <a:p>
            <a:r>
              <a:rPr lang="zh-CN" altLang="en-US" sz="2800" b="1">
                <a:solidFill>
                  <a:schemeClr val="bg2"/>
                </a:solidFill>
                <a:latin typeface="Microsoft YaHei UI" panose="020B0503020204020204" charset="-122"/>
                <a:ea typeface="Microsoft YaHei UI" panose="020B0503020204020204" charset="-122"/>
              </a:rPr>
              <a:t>Effects of Compassion Induction on Outgroup Emotions, Attitudes, and Behaviors</a:t>
            </a:r>
            <a:endParaRPr lang="zh-CN" altLang="en-US" sz="2800" b="1">
              <a:solidFill>
                <a:schemeClr val="bg2"/>
              </a:solidFill>
              <a:latin typeface="Microsoft YaHei UI" panose="020B0503020204020204" charset="-122"/>
              <a:ea typeface="Microsoft YaHei UI" panose="020B0503020204020204" charset="-122"/>
            </a:endParaRPr>
          </a:p>
        </p:txBody>
      </p:sp>
      <p:sp>
        <p:nvSpPr>
          <p:cNvPr id="3" name="文本框 2"/>
          <p:cNvSpPr txBox="1"/>
          <p:nvPr/>
        </p:nvSpPr>
        <p:spPr>
          <a:xfrm>
            <a:off x="-635" y="1299845"/>
            <a:ext cx="12130405" cy="5558155"/>
          </a:xfrm>
          <a:prstGeom prst="rect">
            <a:avLst/>
          </a:prstGeom>
          <a:noFill/>
        </p:spPr>
        <p:txBody>
          <a:bodyPr wrap="square" rtlCol="0">
            <a:noAutofit/>
          </a:bodyPr>
          <a:p>
            <a:r>
              <a:rPr lang="zh-CN" altLang="en-US" sz="3200" b="1">
                <a:solidFill>
                  <a:schemeClr val="bg2"/>
                </a:solidFill>
                <a:latin typeface="Microsoft YaHei UI" panose="020B0503020204020204" charset="-122"/>
                <a:ea typeface="Microsoft YaHei UI" panose="020B0503020204020204" charset="-122"/>
              </a:rPr>
              <a:t>Mainland immigrants：</a:t>
            </a:r>
            <a:r>
              <a:rPr lang="zh-CN" altLang="en-US" sz="3200">
                <a:solidFill>
                  <a:schemeClr val="bg2"/>
                </a:solidFill>
                <a:latin typeface="Microsoft YaHei UI" panose="020B0503020204020204" charset="-122"/>
                <a:ea typeface="Microsoft YaHei UI" panose="020B0503020204020204" charset="-122"/>
              </a:rPr>
              <a:t> </a:t>
            </a:r>
            <a:endParaRPr lang="zh-CN" altLang="en-US" sz="3200">
              <a:solidFill>
                <a:schemeClr val="bg2"/>
              </a:solidFill>
              <a:latin typeface="Microsoft YaHei UI" panose="020B0503020204020204" charset="-122"/>
              <a:ea typeface="Microsoft YaHei UI" panose="020B0503020204020204" charset="-122"/>
            </a:endParaRPr>
          </a:p>
          <a:p>
            <a:r>
              <a:rPr lang="zh-CN" altLang="en-US" sz="2800">
                <a:solidFill>
                  <a:schemeClr val="bg2"/>
                </a:solidFill>
                <a:latin typeface="Microsoft YaHei UI" panose="020B0503020204020204" charset="-122"/>
                <a:ea typeface="Microsoft YaHei UI" panose="020B0503020204020204" charset="-122"/>
              </a:rPr>
              <a:t>Post-hoc analysis：</a:t>
            </a:r>
            <a:endParaRPr lang="zh-CN" altLang="en-US" sz="2800">
              <a:solidFill>
                <a:schemeClr val="bg2"/>
              </a:solidFill>
              <a:latin typeface="Microsoft YaHei UI" panose="020B0503020204020204" charset="-122"/>
              <a:ea typeface="Microsoft YaHei UI" panose="020B0503020204020204" charset="-122"/>
            </a:endParaRPr>
          </a:p>
          <a:p>
            <a:r>
              <a:rPr lang="zh-CN" altLang="en-US" sz="2800">
                <a:solidFill>
                  <a:srgbClr val="FF0000"/>
                </a:solidFill>
                <a:latin typeface="Microsoft YaHei UI" panose="020B0503020204020204" charset="-122"/>
                <a:ea typeface="Microsoft YaHei UI" panose="020B0503020204020204" charset="-122"/>
              </a:rPr>
              <a:t>compassion condition</a:t>
            </a:r>
            <a:r>
              <a:rPr lang="en-US" altLang="zh-CN" sz="2800">
                <a:solidFill>
                  <a:schemeClr val="bg2"/>
                </a:solidFill>
                <a:latin typeface="Microsoft YaHei UI" panose="020B0503020204020204" charset="-122"/>
                <a:ea typeface="Microsoft YaHei UI" panose="020B0503020204020204" charset="-122"/>
              </a:rPr>
              <a:t> </a:t>
            </a:r>
            <a:r>
              <a:rPr lang="zh-CN" altLang="en-US" sz="2800">
                <a:solidFill>
                  <a:schemeClr val="bg2"/>
                </a:solidFill>
                <a:latin typeface="Microsoft YaHei UI" panose="020B0503020204020204" charset="-122"/>
                <a:ea typeface="Microsoft YaHei UI" panose="020B0503020204020204" charset="-122"/>
              </a:rPr>
              <a:t>showed a significant reduction of negative outgroup emotions (mean difference = −0.22, p = 0.02), negative outgroup attitudes (mean difference = −0.29, p = 0.03), and social distance (mean difference = −0.30, p &lt; .001) towards immigrants, but the change in donation behavior was nonsignificant. </a:t>
            </a:r>
            <a:endParaRPr lang="zh-CN" altLang="en-US" sz="2800">
              <a:solidFill>
                <a:schemeClr val="bg2"/>
              </a:solidFill>
              <a:latin typeface="Microsoft YaHei UI" panose="020B0503020204020204" charset="-122"/>
              <a:ea typeface="Microsoft YaHei UI" panose="020B0503020204020204" charset="-122"/>
            </a:endParaRPr>
          </a:p>
          <a:p>
            <a:r>
              <a:rPr lang="zh-CN" altLang="en-US" sz="2800">
                <a:solidFill>
                  <a:srgbClr val="FF0000"/>
                </a:solidFill>
                <a:latin typeface="Microsoft YaHei UI" panose="020B0503020204020204" charset="-122"/>
                <a:ea typeface="Microsoft YaHei UI" panose="020B0503020204020204" charset="-122"/>
              </a:rPr>
              <a:t>control condition</a:t>
            </a:r>
            <a:r>
              <a:rPr lang="zh-CN" altLang="en-US" sz="2800">
                <a:solidFill>
                  <a:schemeClr val="bg2"/>
                </a:solidFill>
                <a:latin typeface="Microsoft YaHei UI" panose="020B0503020204020204" charset="-122"/>
                <a:ea typeface="Microsoft YaHei UI" panose="020B0503020204020204" charset="-122"/>
              </a:rPr>
              <a:t> showed an increase in negative outgroup attitudes (mean difference = 0.38, p = 0.004) towards immigrants. This result could contribute to a relatively larger effect size of the attitudinal outcome when compared with the emotional and behavioral outcomes.</a:t>
            </a:r>
            <a:endParaRPr lang="zh-CN" altLang="en-US" sz="2800">
              <a:solidFill>
                <a:schemeClr val="bg2"/>
              </a:solidFill>
              <a:latin typeface="Microsoft YaHei UI" panose="020B0503020204020204" charset="-122"/>
              <a:ea typeface="Microsoft YaHei UI" panose="020B0503020204020204" charset="-122"/>
            </a:endParaRPr>
          </a:p>
          <a:p>
            <a:endParaRPr lang="zh-CN" altLang="en-US" sz="2800">
              <a:solidFill>
                <a:schemeClr val="bg2"/>
              </a:solidFill>
              <a:latin typeface="Microsoft YaHei UI" panose="020B0503020204020204" charset="-122"/>
              <a:ea typeface="Microsoft YaHei UI"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15035" y="1444625"/>
            <a:ext cx="11276965" cy="2245360"/>
          </a:xfrm>
          <a:prstGeom prst="rect">
            <a:avLst/>
          </a:prstGeom>
          <a:noFill/>
        </p:spPr>
        <p:txBody>
          <a:bodyPr wrap="square" rtlCol="0">
            <a:spAutoFit/>
          </a:bodyPr>
          <a:lstStyle/>
          <a:p>
            <a:r>
              <a:rPr lang="zh-CN" altLang="en-US" sz="2800" dirty="0">
                <a:solidFill>
                  <a:srgbClr val="EDAC5D"/>
                </a:solidFill>
                <a:latin typeface="+mj-ea"/>
                <a:ea typeface="+mj-ea"/>
              </a:rPr>
              <a:t>The intergroup emotions theory</a:t>
            </a:r>
            <a:r>
              <a:rPr lang="en-US" altLang="zh-CN" sz="2800" dirty="0">
                <a:solidFill>
                  <a:srgbClr val="EDAC5D"/>
                </a:solidFill>
                <a:latin typeface="+mj-ea"/>
                <a:ea typeface="+mj-ea"/>
              </a:rPr>
              <a:t>→</a:t>
            </a:r>
            <a:r>
              <a:rPr lang="zh-CN" altLang="en-US" sz="2800" dirty="0">
                <a:solidFill>
                  <a:srgbClr val="EDAC5D"/>
                </a:solidFill>
                <a:latin typeface="+mj-ea"/>
                <a:ea typeface="+mj-ea"/>
              </a:rPr>
              <a:t>negative intergroup emotions and attitudes were often the results of negative outgroup appraisals, which could lead to avoidance or aggressive behaviors towards outgroup members, perpetuating intergroup conflicts. </a:t>
            </a:r>
            <a:endParaRPr lang="zh-CN" altLang="en-US" sz="2800" dirty="0">
              <a:solidFill>
                <a:srgbClr val="EDAC5D"/>
              </a:solidFill>
              <a:latin typeface="+mj-ea"/>
              <a:ea typeface="+mj-ea"/>
            </a:endParaRPr>
          </a:p>
        </p:txBody>
      </p:sp>
      <p:cxnSp>
        <p:nvCxnSpPr>
          <p:cNvPr id="16" name="直接连接符 15"/>
          <p:cNvCxnSpPr/>
          <p:nvPr/>
        </p:nvCxnSpPr>
        <p:spPr>
          <a:xfrm>
            <a:off x="153670" y="1696403"/>
            <a:ext cx="69373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049655" y="3923030"/>
            <a:ext cx="11075035" cy="1814830"/>
          </a:xfrm>
          <a:prstGeom prst="rect">
            <a:avLst/>
          </a:prstGeom>
          <a:noFill/>
        </p:spPr>
        <p:txBody>
          <a:bodyPr wrap="square" rtlCol="0">
            <a:spAutoFit/>
          </a:bodyPr>
          <a:lstStyle/>
          <a:p>
            <a:r>
              <a:rPr lang="zh-CN" altLang="en-US" sz="2800" dirty="0">
                <a:solidFill>
                  <a:schemeClr val="accent2"/>
                </a:solidFill>
                <a:latin typeface="+mj-ea"/>
                <a:ea typeface="+mj-ea"/>
              </a:rPr>
              <a:t>compassion was positively associated with prosocial emotions (e.g., warmth, empathy, sympathy), attitudes (e.g., reduce prejudice, increase acceptance), and behaviors (e.g., helpfulness, volunteerism)</a:t>
            </a:r>
            <a:endParaRPr lang="zh-CN" altLang="en-US" sz="2800" dirty="0">
              <a:solidFill>
                <a:schemeClr val="accent2"/>
              </a:solidFill>
              <a:latin typeface="+mj-ea"/>
              <a:ea typeface="+mj-ea"/>
            </a:endParaRPr>
          </a:p>
        </p:txBody>
      </p:sp>
      <p:cxnSp>
        <p:nvCxnSpPr>
          <p:cNvPr id="30" name="直接连接符 29"/>
          <p:cNvCxnSpPr/>
          <p:nvPr/>
        </p:nvCxnSpPr>
        <p:spPr>
          <a:xfrm>
            <a:off x="153741" y="4181158"/>
            <a:ext cx="69373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4413250" y="128270"/>
            <a:ext cx="3624580" cy="583565"/>
          </a:xfrm>
          <a:prstGeom prst="rect">
            <a:avLst/>
          </a:prstGeom>
          <a:noFill/>
        </p:spPr>
        <p:txBody>
          <a:bodyPr wrap="square" rtlCol="0">
            <a:spAutoFit/>
          </a:bodyPr>
          <a:lstStyle/>
          <a:p>
            <a:pPr algn="ctr"/>
            <a:r>
              <a:rPr lang="en-US" altLang="zh-CN" sz="3200" b="1" dirty="0">
                <a:solidFill>
                  <a:schemeClr val="bg2"/>
                </a:solidFill>
                <a:latin typeface="+mj-ea"/>
                <a:ea typeface="+mj-ea"/>
              </a:rPr>
              <a:t>Prior researches</a:t>
            </a:r>
            <a:endParaRPr lang="en-US" altLang="zh-CN" sz="3200" b="1" dirty="0">
              <a:solidFill>
                <a:schemeClr val="bg2"/>
              </a:solidFill>
              <a:latin typeface="+mj-ea"/>
              <a:ea typeface="+mj-ea"/>
            </a:endParaRPr>
          </a:p>
        </p:txBody>
      </p:sp>
      <p:grpSp>
        <p:nvGrpSpPr>
          <p:cNvPr id="68" name="组合 67"/>
          <p:cNvGrpSpPr/>
          <p:nvPr/>
        </p:nvGrpSpPr>
        <p:grpSpPr>
          <a:xfrm flipV="1">
            <a:off x="4592955" y="635635"/>
            <a:ext cx="3328670" cy="76200"/>
            <a:chOff x="5512406" y="946363"/>
            <a:chExt cx="1625132" cy="0"/>
          </a:xfrm>
        </p:grpSpPr>
        <p:cxnSp>
          <p:nvCxnSpPr>
            <p:cNvPr id="49" name="直接连接符 48"/>
            <p:cNvCxnSpPr/>
            <p:nvPr/>
          </p:nvCxnSpPr>
          <p:spPr>
            <a:xfrm>
              <a:off x="5512406" y="946363"/>
              <a:ext cx="406283"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918689" y="946363"/>
              <a:ext cx="406283" cy="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324972" y="946363"/>
              <a:ext cx="406283"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731255" y="946363"/>
              <a:ext cx="406283" cy="0"/>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custDataLst>
              <p:tags r:id="rId1"/>
            </p:custDataLst>
          </p:nvPr>
        </p:nvSpPr>
        <p:spPr>
          <a:xfrm>
            <a:off x="1068070" y="128270"/>
            <a:ext cx="3345180" cy="706755"/>
          </a:xfrm>
          <a:prstGeom prst="rect">
            <a:avLst/>
          </a:prstGeom>
          <a:noFill/>
        </p:spPr>
        <p:txBody>
          <a:bodyPr wrap="square" rtlCol="0">
            <a:spAutoFit/>
          </a:bodyPr>
          <a:p>
            <a:pPr algn="l"/>
            <a:r>
              <a:rPr lang="en-US" altLang="zh-CN" sz="4000" dirty="0">
                <a:solidFill>
                  <a:srgbClr val="F7C17F"/>
                </a:solidFill>
                <a:latin typeface="+mj-ea"/>
                <a:ea typeface="+mj-ea"/>
              </a:rPr>
              <a:t>Introduction</a:t>
            </a:r>
            <a:endParaRPr lang="en-US" altLang="zh-CN" sz="4000" dirty="0">
              <a:solidFill>
                <a:srgbClr val="F7C17F"/>
              </a:solidFill>
              <a:latin typeface="+mj-ea"/>
              <a:ea typeface="+mj-ea"/>
            </a:endParaRPr>
          </a:p>
        </p:txBody>
      </p:sp>
      <p:grpSp>
        <p:nvGrpSpPr>
          <p:cNvPr id="2" name="组合 1"/>
          <p:cNvGrpSpPr/>
          <p:nvPr/>
        </p:nvGrpSpPr>
        <p:grpSpPr>
          <a:xfrm>
            <a:off x="0" y="19079"/>
            <a:ext cx="1132115" cy="931705"/>
            <a:chOff x="-23530" y="2881356"/>
            <a:chExt cx="3348000" cy="931705"/>
          </a:xfrm>
        </p:grpSpPr>
        <p:sp>
          <p:nvSpPr>
            <p:cNvPr id="3" name="矩形 2"/>
            <p:cNvSpPr/>
            <p:nvPr>
              <p:custDataLst>
                <p:tags r:id="rId2"/>
              </p:custDataLst>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矩形 28"/>
            <p:cNvSpPr/>
            <p:nvPr>
              <p:custDataLst>
                <p:tags r:id="rId3"/>
              </p:custDataLst>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custDataLst>
                <p:tags r:id="rId4"/>
              </p:custDataLst>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custDataLst>
                <p:tags r:id="rId5"/>
              </p:custDataLst>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left)">
                                      <p:cBhvr>
                                        <p:cTn id="12" dur="250"/>
                                        <p:tgtEl>
                                          <p:spTgt spid="68"/>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anim calcmode="lin" valueType="num">
                                      <p:cBhvr>
                                        <p:cTn id="16" dur="250" fill="hold"/>
                                        <p:tgtEl>
                                          <p:spTgt spid="12"/>
                                        </p:tgtEl>
                                        <p:attrNameLst>
                                          <p:attrName>ppt_x</p:attrName>
                                        </p:attrNameLst>
                                      </p:cBhvr>
                                      <p:tavLst>
                                        <p:tav tm="0">
                                          <p:val>
                                            <p:strVal val="#ppt_x"/>
                                          </p:val>
                                        </p:tav>
                                        <p:tav tm="100000">
                                          <p:val>
                                            <p:strVal val="#ppt_x"/>
                                          </p:val>
                                        </p:tav>
                                      </p:tavLst>
                                    </p:anim>
                                    <p:anim calcmode="lin" valueType="num">
                                      <p:cBhvr>
                                        <p:cTn id="17" dur="25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decel="10000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250" fill="hold"/>
                                        <p:tgtEl>
                                          <p:spTgt spid="16"/>
                                        </p:tgtEl>
                                        <p:attrNameLst>
                                          <p:attrName>ppt_x</p:attrName>
                                        </p:attrNameLst>
                                      </p:cBhvr>
                                      <p:tavLst>
                                        <p:tav tm="0">
                                          <p:val>
                                            <p:strVal val="#ppt_x"/>
                                          </p:val>
                                        </p:tav>
                                        <p:tav tm="100000">
                                          <p:val>
                                            <p:strVal val="#ppt_x"/>
                                          </p:val>
                                        </p:tav>
                                      </p:tavLst>
                                    </p:anim>
                                    <p:anim calcmode="lin" valueType="num">
                                      <p:cBhvr additive="base">
                                        <p:cTn id="22" dur="250" fill="hold"/>
                                        <p:tgtEl>
                                          <p:spTgt spid="16"/>
                                        </p:tgtEl>
                                        <p:attrNameLst>
                                          <p:attrName>ppt_y</p:attrName>
                                        </p:attrNameLst>
                                      </p:cBhvr>
                                      <p:tavLst>
                                        <p:tav tm="0">
                                          <p:val>
                                            <p:strVal val="1+#ppt_h/2"/>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50"/>
                                        <p:tgtEl>
                                          <p:spTgt spid="28"/>
                                        </p:tgtEl>
                                      </p:cBhvr>
                                    </p:animEffect>
                                    <p:anim calcmode="lin" valueType="num">
                                      <p:cBhvr>
                                        <p:cTn id="26" dur="250" fill="hold"/>
                                        <p:tgtEl>
                                          <p:spTgt spid="28"/>
                                        </p:tgtEl>
                                        <p:attrNameLst>
                                          <p:attrName>ppt_x</p:attrName>
                                        </p:attrNameLst>
                                      </p:cBhvr>
                                      <p:tavLst>
                                        <p:tav tm="0">
                                          <p:val>
                                            <p:strVal val="#ppt_x"/>
                                          </p:val>
                                        </p:tav>
                                        <p:tav tm="100000">
                                          <p:val>
                                            <p:strVal val="#ppt_x"/>
                                          </p:val>
                                        </p:tav>
                                      </p:tavLst>
                                    </p:anim>
                                    <p:anim calcmode="lin" valueType="num">
                                      <p:cBhvr>
                                        <p:cTn id="27" dur="25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2" presetClass="entr" presetSubtype="4" decel="10000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250" fill="hold"/>
                                        <p:tgtEl>
                                          <p:spTgt spid="30"/>
                                        </p:tgtEl>
                                        <p:attrNameLst>
                                          <p:attrName>ppt_x</p:attrName>
                                        </p:attrNameLst>
                                      </p:cBhvr>
                                      <p:tavLst>
                                        <p:tav tm="0">
                                          <p:val>
                                            <p:strVal val="#ppt_x"/>
                                          </p:val>
                                        </p:tav>
                                        <p:tav tm="100000">
                                          <p:val>
                                            <p:strVal val="#ppt_x"/>
                                          </p:val>
                                        </p:tav>
                                      </p:tavLst>
                                    </p:anim>
                                    <p:anim calcmode="lin" valueType="num">
                                      <p:cBhvr additive="base">
                                        <p:cTn id="32" dur="250" fill="hold"/>
                                        <p:tgtEl>
                                          <p:spTgt spid="30"/>
                                        </p:tgtEl>
                                        <p:attrNameLst>
                                          <p:attrName>ppt_y</p:attrName>
                                        </p:attrNameLst>
                                      </p:cBhvr>
                                      <p:tavLst>
                                        <p:tav tm="0">
                                          <p:val>
                                            <p:strVal val="1+#ppt_h/2"/>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50"/>
                                        <p:tgtEl>
                                          <p:spTgt spid="18"/>
                                        </p:tgtEl>
                                      </p:cBhvr>
                                    </p:animEffect>
                                    <p:anim calcmode="lin" valueType="num">
                                      <p:cBhvr>
                                        <p:cTn id="36" dur="250" fill="hold"/>
                                        <p:tgtEl>
                                          <p:spTgt spid="18"/>
                                        </p:tgtEl>
                                        <p:attrNameLst>
                                          <p:attrName>ppt_x</p:attrName>
                                        </p:attrNameLst>
                                      </p:cBhvr>
                                      <p:tavLst>
                                        <p:tav tm="0">
                                          <p:val>
                                            <p:strVal val="#ppt_x"/>
                                          </p:val>
                                        </p:tav>
                                        <p:tav tm="100000">
                                          <p:val>
                                            <p:strVal val="#ppt_x"/>
                                          </p:val>
                                        </p:tav>
                                      </p:tavLst>
                                    </p:anim>
                                    <p:anim calcmode="lin" valueType="num">
                                      <p:cBhvr>
                                        <p:cTn id="37"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4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nvSpPr>
        <p:spPr>
          <a:xfrm>
            <a:off x="1022350" y="316230"/>
            <a:ext cx="3361055" cy="829945"/>
          </a:xfrm>
          <a:prstGeom prst="rect">
            <a:avLst/>
          </a:prstGeom>
          <a:noFill/>
        </p:spPr>
        <p:txBody>
          <a:bodyPr wrap="square" rtlCol="0">
            <a:spAutoFit/>
          </a:bodyPr>
          <a:lstStyle/>
          <a:p>
            <a:pPr algn="r"/>
            <a:r>
              <a:rPr lang="en-US" altLang="zh-CN" sz="4800" dirty="0">
                <a:solidFill>
                  <a:schemeClr val="accent4"/>
                </a:solidFill>
                <a:latin typeface="+mj-ea"/>
                <a:ea typeface="+mj-ea"/>
              </a:rPr>
              <a:t>Discussion</a:t>
            </a:r>
            <a:endParaRPr lang="en-US" altLang="zh-CN" sz="4800" dirty="0">
              <a:solidFill>
                <a:schemeClr val="accent4"/>
              </a:solidFill>
              <a:latin typeface="+mj-ea"/>
              <a:ea typeface="+mj-ea"/>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325228" y="654542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3" name="文本框 2"/>
          <p:cNvSpPr txBox="1"/>
          <p:nvPr/>
        </p:nvSpPr>
        <p:spPr>
          <a:xfrm>
            <a:off x="0" y="1288415"/>
            <a:ext cx="12202795" cy="4205605"/>
          </a:xfrm>
          <a:prstGeom prst="rect">
            <a:avLst/>
          </a:prstGeom>
          <a:noFill/>
        </p:spPr>
        <p:txBody>
          <a:bodyPr wrap="square" rtlCol="0">
            <a:noAutofit/>
          </a:bodyPr>
          <a:p>
            <a:r>
              <a:rPr lang="en-US" altLang="zh-CN" sz="3200" b="1">
                <a:solidFill>
                  <a:schemeClr val="bg2"/>
                </a:solidFill>
                <a:latin typeface="Microsoft JhengHei UI" panose="020B0604030504040204" charset="-120"/>
                <a:ea typeface="Microsoft JhengHei UI" panose="020B0604030504040204" charset="-120"/>
                <a:cs typeface="Microsoft YaHei UI" panose="020B0503020204020204" charset="-122"/>
              </a:rPr>
              <a:t>1.</a:t>
            </a:r>
            <a:r>
              <a:rPr lang="zh-CN" altLang="en-US" sz="3200" b="1">
                <a:solidFill>
                  <a:schemeClr val="bg2"/>
                </a:solidFill>
                <a:latin typeface="Microsoft JhengHei UI" panose="020B0604030504040204" charset="-120"/>
                <a:ea typeface="Microsoft JhengHei UI" panose="020B0604030504040204" charset="-120"/>
                <a:cs typeface="Microsoft YaHei UI" panose="020B0503020204020204" charset="-122"/>
              </a:rPr>
              <a:t>Brief online compassion induction could reduce negative emotions, attitudes, and social distance, but </a:t>
            </a:r>
            <a:r>
              <a:rPr lang="zh-CN" altLang="en-US" sz="3200" b="1">
                <a:solidFill>
                  <a:srgbClr val="FF0000"/>
                </a:solidFill>
                <a:latin typeface="Microsoft JhengHei UI" panose="020B0604030504040204" charset="-120"/>
                <a:ea typeface="Microsoft JhengHei UI" panose="020B0604030504040204" charset="-120"/>
                <a:cs typeface="Microsoft YaHei UI" panose="020B0503020204020204" charset="-122"/>
              </a:rPr>
              <a:t>not donation behavior</a:t>
            </a:r>
            <a:r>
              <a:rPr lang="zh-CN" altLang="en-US" sz="3200" b="1">
                <a:solidFill>
                  <a:schemeClr val="bg2"/>
                </a:solidFill>
                <a:latin typeface="Microsoft JhengHei UI" panose="020B0604030504040204" charset="-120"/>
                <a:ea typeface="Microsoft JhengHei UI" panose="020B0604030504040204" charset="-120"/>
                <a:cs typeface="Microsoft YaHei UI" panose="020B0503020204020204" charset="-122"/>
              </a:rPr>
              <a:t> towards outgroups. The results of intergroup responses towards specific outgroups were inconsistent.</a:t>
            </a:r>
            <a:endParaRPr lang="zh-CN" altLang="en-US" sz="3200" b="1">
              <a:solidFill>
                <a:schemeClr val="bg2"/>
              </a:solidFill>
              <a:latin typeface="Microsoft JhengHei UI" panose="020B0604030504040204" charset="-120"/>
              <a:ea typeface="Microsoft JhengHei UI" panose="020B0604030504040204" charset="-120"/>
              <a:cs typeface="Microsoft YaHei UI" panose="020B0503020204020204" charset="-122"/>
            </a:endParaRPr>
          </a:p>
          <a:p>
            <a:endParaRPr lang="en-US" altLang="zh-CN" sz="3200" b="1">
              <a:solidFill>
                <a:schemeClr val="bg2"/>
              </a:solidFill>
              <a:latin typeface="Microsoft JhengHei UI" panose="020B0604030504040204" charset="-120"/>
              <a:ea typeface="Microsoft JhengHei UI" panose="020B0604030504040204" charset="-120"/>
              <a:cs typeface="Microsoft YaHei UI" panose="020B0503020204020204" charset="-122"/>
            </a:endParaRPr>
          </a:p>
          <a:p>
            <a:r>
              <a:rPr lang="en-US" altLang="zh-CN" sz="3200" b="1">
                <a:solidFill>
                  <a:schemeClr val="bg2"/>
                </a:solidFill>
                <a:latin typeface="Microsoft JhengHei UI" panose="020B0604030504040204" charset="-120"/>
                <a:ea typeface="Microsoft JhengHei UI" panose="020B0604030504040204" charset="-120"/>
                <a:cs typeface="Microsoft YaHei UI" panose="020B0503020204020204" charset="-122"/>
              </a:rPr>
              <a:t>2.A small reduction in negative emotions towards people holding opposite political views. No effect was found in intergroup responses towards ethnic minorities.</a:t>
            </a:r>
            <a:endParaRPr lang="en-US" altLang="zh-CN" sz="3200" b="1">
              <a:solidFill>
                <a:schemeClr val="bg2"/>
              </a:solidFill>
              <a:latin typeface="Microsoft JhengHei UI" panose="020B0604030504040204" charset="-120"/>
              <a:ea typeface="Microsoft JhengHei UI" panose="020B0604030504040204" charset="-120"/>
              <a:cs typeface="Microsoft YaHei UI" panose="020B0503020204020204" charset="-122"/>
            </a:endParaRPr>
          </a:p>
          <a:p>
            <a:endParaRPr lang="en-US" altLang="zh-CN" sz="3200" b="1">
              <a:solidFill>
                <a:schemeClr val="bg2"/>
              </a:solidFill>
              <a:latin typeface="Microsoft JhengHei UI" panose="020B0604030504040204" charset="-120"/>
              <a:ea typeface="Microsoft JhengHei UI" panose="020B0604030504040204" charset="-120"/>
              <a:cs typeface="Microsoft YaHei UI"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nvSpPr>
        <p:spPr>
          <a:xfrm>
            <a:off x="1022350" y="316230"/>
            <a:ext cx="3361055" cy="829945"/>
          </a:xfrm>
          <a:prstGeom prst="rect">
            <a:avLst/>
          </a:prstGeom>
          <a:noFill/>
        </p:spPr>
        <p:txBody>
          <a:bodyPr wrap="square" rtlCol="0">
            <a:spAutoFit/>
          </a:bodyPr>
          <a:lstStyle/>
          <a:p>
            <a:pPr algn="r"/>
            <a:r>
              <a:rPr lang="en-US" altLang="zh-CN" sz="4800" dirty="0">
                <a:solidFill>
                  <a:schemeClr val="accent4"/>
                </a:solidFill>
                <a:latin typeface="+mj-ea"/>
                <a:ea typeface="+mj-ea"/>
              </a:rPr>
              <a:t>Discussion</a:t>
            </a:r>
            <a:endParaRPr lang="en-US" altLang="zh-CN" sz="4800" dirty="0">
              <a:solidFill>
                <a:schemeClr val="accent4"/>
              </a:solidFill>
              <a:latin typeface="+mj-ea"/>
              <a:ea typeface="+mj-ea"/>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325228" y="654542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3" name="文本框 2"/>
          <p:cNvSpPr txBox="1"/>
          <p:nvPr/>
        </p:nvSpPr>
        <p:spPr>
          <a:xfrm>
            <a:off x="0" y="1288415"/>
            <a:ext cx="12202795" cy="5521325"/>
          </a:xfrm>
          <a:prstGeom prst="rect">
            <a:avLst/>
          </a:prstGeom>
          <a:noFill/>
        </p:spPr>
        <p:txBody>
          <a:bodyPr wrap="square" rtlCol="0">
            <a:noAutofit/>
          </a:bodyPr>
          <a:p>
            <a:endParaRPr lang="en-US" altLang="zh-CN" sz="2800" b="1">
              <a:solidFill>
                <a:schemeClr val="bg2"/>
              </a:solidFill>
              <a:latin typeface="Microsoft YaHei UI" panose="020B0503020204020204" charset="-122"/>
              <a:ea typeface="Microsoft YaHei UI" panose="020B0503020204020204" charset="-122"/>
              <a:cs typeface="Microsoft YaHei UI" panose="020B0503020204020204" charset="-122"/>
            </a:endParaRPr>
          </a:p>
          <a:p>
            <a:r>
              <a:rPr lang="en-US" altLang="zh-CN" sz="3200" b="1">
                <a:solidFill>
                  <a:schemeClr val="bg2"/>
                </a:solidFill>
                <a:latin typeface="Microsoft JhengHei UI" panose="020B0604030504040204" charset="-120"/>
                <a:ea typeface="Microsoft JhengHei UI" panose="020B0604030504040204" charset="-120"/>
                <a:cs typeface="Microsoft JhengHei UI" panose="020B0604030504040204" charset="-120"/>
              </a:rPr>
              <a:t>3.20-min online compassion induction is effective in increasing participants’ level of compassion→ total compassion score</a:t>
            </a:r>
            <a:r>
              <a:rPr lang="zh-CN" altLang="en-US" sz="3200" b="1">
                <a:solidFill>
                  <a:schemeClr val="bg2"/>
                </a:solidFill>
                <a:latin typeface="Microsoft JhengHei UI" panose="020B0604030504040204" charset="-120"/>
                <a:ea typeface="Microsoft JhengHei UI" panose="020B0604030504040204" charset="-120"/>
                <a:cs typeface="Microsoft JhengHei UI" panose="020B0604030504040204" charset="-120"/>
              </a:rPr>
              <a:t>（可以从</a:t>
            </a:r>
            <a:r>
              <a:rPr lang="en-US" altLang="zh-CN" sz="3200" b="1">
                <a:solidFill>
                  <a:schemeClr val="bg2"/>
                </a:solidFill>
                <a:latin typeface="Microsoft JhengHei UI" panose="020B0604030504040204" charset="-120"/>
                <a:ea typeface="Microsoft JhengHei UI" panose="020B0604030504040204" charset="-120"/>
                <a:cs typeface="Microsoft JhengHei UI" panose="020B0604030504040204" charset="-120"/>
              </a:rPr>
              <a:t>table2</a:t>
            </a:r>
            <a:r>
              <a:rPr lang="zh-CN" altLang="en-US" sz="3200" b="1">
                <a:solidFill>
                  <a:schemeClr val="bg2"/>
                </a:solidFill>
                <a:latin typeface="Microsoft JhengHei UI" panose="020B0604030504040204" charset="-120"/>
                <a:ea typeface="Microsoft JhengHei UI" panose="020B0604030504040204" charset="-120"/>
                <a:cs typeface="Microsoft JhengHei UI" panose="020B0604030504040204" charset="-120"/>
              </a:rPr>
              <a:t>看出）</a:t>
            </a:r>
            <a:endParaRPr lang="zh-CN" altLang="en-US" sz="32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a:p>
            <a:endParaRPr lang="en-US" altLang="zh-CN" sz="32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a:p>
            <a:r>
              <a:rPr lang="en-US" altLang="zh-CN" sz="3200" b="1">
                <a:solidFill>
                  <a:schemeClr val="bg2"/>
                </a:solidFill>
                <a:latin typeface="Microsoft JhengHei UI" panose="020B0604030504040204" charset="-120"/>
                <a:ea typeface="Microsoft JhengHei UI" panose="020B0604030504040204" charset="-120"/>
                <a:cs typeface="Microsoft JhengHei UI" panose="020B0604030504040204" charset="-120"/>
              </a:rPr>
              <a:t>4.could not empirically measure how cognitive appraisals influence intergroup emotions, as we did not assess participants’ cognitive appraisals of specific outgroups.</a:t>
            </a:r>
            <a:endParaRPr lang="en-US" altLang="zh-CN" sz="32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p:txBody>
      </p:sp>
      <p:sp>
        <p:nvSpPr>
          <p:cNvPr id="2" name="上箭头 1"/>
          <p:cNvSpPr/>
          <p:nvPr/>
        </p:nvSpPr>
        <p:spPr>
          <a:xfrm>
            <a:off x="10631805" y="2189480"/>
            <a:ext cx="127000" cy="309880"/>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nvSpPr>
        <p:spPr>
          <a:xfrm>
            <a:off x="1022350" y="316230"/>
            <a:ext cx="3361055" cy="829945"/>
          </a:xfrm>
          <a:prstGeom prst="rect">
            <a:avLst/>
          </a:prstGeom>
          <a:noFill/>
        </p:spPr>
        <p:txBody>
          <a:bodyPr wrap="square" rtlCol="0">
            <a:spAutoFit/>
          </a:bodyPr>
          <a:lstStyle/>
          <a:p>
            <a:pPr algn="r"/>
            <a:r>
              <a:rPr lang="en-US" altLang="zh-CN" sz="4800" dirty="0">
                <a:solidFill>
                  <a:schemeClr val="accent4"/>
                </a:solidFill>
                <a:latin typeface="+mj-ea"/>
                <a:ea typeface="+mj-ea"/>
              </a:rPr>
              <a:t>Discussion</a:t>
            </a:r>
            <a:endParaRPr lang="en-US" altLang="zh-CN" sz="4800" dirty="0">
              <a:solidFill>
                <a:schemeClr val="accent4"/>
              </a:solidFill>
              <a:latin typeface="+mj-ea"/>
              <a:ea typeface="+mj-ea"/>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325228" y="654542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3" name="文本框 2"/>
          <p:cNvSpPr txBox="1"/>
          <p:nvPr/>
        </p:nvSpPr>
        <p:spPr>
          <a:xfrm>
            <a:off x="0" y="1288415"/>
            <a:ext cx="12202795" cy="5523230"/>
          </a:xfrm>
          <a:prstGeom prst="rect">
            <a:avLst/>
          </a:prstGeom>
          <a:noFill/>
        </p:spPr>
        <p:txBody>
          <a:bodyPr wrap="square" rtlCol="0">
            <a:noAutofit/>
          </a:bodyPr>
          <a:p>
            <a:r>
              <a:rPr lang="en-US" altLang="zh-CN" sz="2800" b="1">
                <a:solidFill>
                  <a:schemeClr val="bg2"/>
                </a:solidFill>
                <a:latin typeface="Microsoft JhengHei UI" panose="020B0604030504040204" charset="-120"/>
                <a:ea typeface="Microsoft JhengHei UI" panose="020B0604030504040204" charset="-120"/>
                <a:cs typeface="Microsoft JhengHei UI" panose="020B0604030504040204" charset="-120"/>
              </a:rPr>
              <a:t>5. </a:t>
            </a:r>
            <a:r>
              <a:rPr lang="en-US" altLang="zh-CN" sz="3600" b="1">
                <a:solidFill>
                  <a:schemeClr val="accent3"/>
                </a:solidFill>
                <a:latin typeface="Microsoft JhengHei UI" panose="020B0604030504040204" charset="-120"/>
                <a:ea typeface="Microsoft JhengHei UI" panose="020B0604030504040204" charset="-120"/>
                <a:cs typeface="Microsoft JhengHei UI" panose="020B0604030504040204" charset="-120"/>
                <a:sym typeface="+mn-ea"/>
              </a:rPr>
              <a:t>ethnic minorities</a:t>
            </a:r>
            <a:r>
              <a:rPr lang="zh-CN" altLang="en-US" sz="3600" b="1">
                <a:solidFill>
                  <a:schemeClr val="accent3"/>
                </a:solidFill>
                <a:latin typeface="Microsoft JhengHei UI" panose="020B0604030504040204" charset="-120"/>
                <a:ea typeface="宋体" panose="02010600030101010101" pitchFamily="2" charset="-122"/>
                <a:cs typeface="Microsoft JhengHei UI" panose="020B0604030504040204" charset="-120"/>
                <a:sym typeface="+mn-ea"/>
              </a:rPr>
              <a:t>：</a:t>
            </a:r>
            <a:r>
              <a:rPr lang="en-US" altLang="zh-CN" sz="2800" b="1">
                <a:solidFill>
                  <a:schemeClr val="bg2"/>
                </a:solidFill>
                <a:latin typeface="Microsoft JhengHei UI" panose="020B0604030504040204" charset="-120"/>
                <a:ea typeface="Microsoft JhengHei UI" panose="020B0604030504040204" charset="-120"/>
                <a:cs typeface="Microsoft JhengHei UI" panose="020B0604030504040204" charset="-120"/>
              </a:rPr>
              <a:t>The non-significant effect observed →participants’lower prejudice towards ethnic minorities. </a:t>
            </a:r>
            <a:endParaRPr lang="en-US" altLang="zh-CN" sz="28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a:p>
            <a:r>
              <a:rPr lang="en-US" altLang="zh-CN" sz="2800" b="1">
                <a:solidFill>
                  <a:schemeClr val="bg2"/>
                </a:solidFill>
                <a:latin typeface="Microsoft JhengHei UI" panose="020B0604030504040204" charset="-120"/>
                <a:ea typeface="Microsoft JhengHei UI" panose="020B0604030504040204" charset="-120"/>
                <a:cs typeface="Microsoft JhengHei UI" panose="020B0604030504040204" charset="-120"/>
              </a:rPr>
              <a:t>lowest baseline scores</a:t>
            </a:r>
            <a:endParaRPr lang="en-US" altLang="zh-CN" sz="28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a:p>
            <a:r>
              <a:rPr lang="en-US" altLang="zh-CN" sz="2800" b="1">
                <a:solidFill>
                  <a:schemeClr val="bg2"/>
                </a:solidFill>
                <a:latin typeface="Microsoft JhengHei UI" panose="020B0604030504040204" charset="-120"/>
                <a:ea typeface="Microsoft JhengHei UI" panose="020B0604030504040204" charset="-120"/>
                <a:cs typeface="Microsoft JhengHei UI" panose="020B0604030504040204" charset="-120"/>
              </a:rPr>
              <a:t>lower socioeconomic status in HK </a:t>
            </a:r>
            <a:endParaRPr lang="en-US" altLang="zh-CN" sz="28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a:p>
            <a:r>
              <a:rPr lang="en-US" altLang="zh-CN" sz="2800" b="1">
                <a:solidFill>
                  <a:schemeClr val="bg2"/>
                </a:solidFill>
                <a:latin typeface="Microsoft JhengHei UI" panose="020B0604030504040204" charset="-120"/>
                <a:ea typeface="Microsoft JhengHei UI" panose="020B0604030504040204" charset="-120"/>
                <a:cs typeface="Microsoft JhengHei UI" panose="020B0604030504040204" charset="-120"/>
              </a:rPr>
              <a:t>a higher perceived deservingness to help, rendering lower negative intergroup emotions and attitudes towards them</a:t>
            </a:r>
            <a:r>
              <a:rPr lang="zh-CN" altLang="en-US" sz="2800" b="1">
                <a:solidFill>
                  <a:schemeClr val="bg2"/>
                </a:solidFill>
                <a:latin typeface="Microsoft JhengHei UI" panose="020B0604030504040204" charset="-120"/>
                <a:ea typeface="Microsoft JhengHei UI" panose="020B0604030504040204" charset="-120"/>
                <a:cs typeface="Microsoft JhengHei UI" panose="020B0604030504040204" charset="-120"/>
              </a:rPr>
              <a:t>。</a:t>
            </a:r>
            <a:endParaRPr lang="zh-CN" altLang="en-US" sz="28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a:p>
            <a:endParaRPr lang="en-US" altLang="zh-CN" sz="28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a:p>
            <a:r>
              <a:rPr lang="en-US" altLang="zh-CN" sz="2800" b="1">
                <a:solidFill>
                  <a:schemeClr val="bg2"/>
                </a:solidFill>
                <a:latin typeface="Microsoft JhengHei UI" panose="020B0604030504040204" charset="-120"/>
                <a:ea typeface="Microsoft JhengHei UI" panose="020B0604030504040204" charset="-120"/>
                <a:cs typeface="Microsoft JhengHei UI" panose="020B0604030504040204" charset="-120"/>
              </a:rPr>
              <a:t>6.</a:t>
            </a:r>
            <a:r>
              <a:rPr lang="en-US" altLang="zh-CN" sz="3600" b="1">
                <a:solidFill>
                  <a:schemeClr val="accent1"/>
                </a:solidFill>
                <a:latin typeface="Microsoft JhengHei UI" panose="020B0604030504040204" charset="-120"/>
                <a:ea typeface="Microsoft JhengHei UI" panose="020B0604030504040204" charset="-120"/>
                <a:cs typeface="Microsoft JhengHei UI" panose="020B0604030504040204" charset="-120"/>
              </a:rPr>
              <a:t>People with opposite political views</a:t>
            </a:r>
            <a:r>
              <a:rPr lang="en-US" altLang="zh-CN" sz="2800" b="1">
                <a:solidFill>
                  <a:schemeClr val="bg2"/>
                </a:solidFill>
                <a:latin typeface="Microsoft JhengHei UI" panose="020B0604030504040204" charset="-120"/>
                <a:ea typeface="Microsoft JhengHei UI" panose="020B0604030504040204" charset="-120"/>
                <a:cs typeface="Microsoft JhengHei UI" panose="020B0604030504040204" charset="-120"/>
              </a:rPr>
              <a:t>:reducing negative outgroup emotions, we further analyzed the emotional attributes. Results revealed that the reductions in fear and disgust towards political partisans were significant, whereas anger was not.</a:t>
            </a:r>
            <a:endParaRPr lang="en-US" altLang="zh-CN" sz="28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a:p>
            <a:endParaRPr lang="en-US" altLang="zh-CN" sz="2800" b="1">
              <a:solidFill>
                <a:schemeClr val="bg2"/>
              </a:solidFill>
              <a:latin typeface="Microsoft JhengHei UI" panose="020B0604030504040204" charset="-120"/>
              <a:ea typeface="Microsoft JhengHei UI" panose="020B0604030504040204" charset="-120"/>
              <a:cs typeface="Microsoft JhengHei UI" panose="020B0604030504040204" charset="-12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nvSpPr>
        <p:spPr>
          <a:xfrm>
            <a:off x="1022350" y="316230"/>
            <a:ext cx="3361055" cy="829945"/>
          </a:xfrm>
          <a:prstGeom prst="rect">
            <a:avLst/>
          </a:prstGeom>
          <a:noFill/>
        </p:spPr>
        <p:txBody>
          <a:bodyPr wrap="square" rtlCol="0">
            <a:spAutoFit/>
          </a:bodyPr>
          <a:lstStyle/>
          <a:p>
            <a:pPr algn="r"/>
            <a:r>
              <a:rPr lang="en-US" altLang="zh-CN" sz="4800" dirty="0">
                <a:solidFill>
                  <a:schemeClr val="accent4"/>
                </a:solidFill>
                <a:latin typeface="+mj-ea"/>
                <a:ea typeface="+mj-ea"/>
              </a:rPr>
              <a:t>Discussion</a:t>
            </a:r>
            <a:endParaRPr lang="en-US" altLang="zh-CN" sz="4800" dirty="0">
              <a:solidFill>
                <a:schemeClr val="accent4"/>
              </a:solidFill>
              <a:latin typeface="+mj-ea"/>
              <a:ea typeface="+mj-ea"/>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325228" y="654542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3" name="文本框 2"/>
          <p:cNvSpPr txBox="1"/>
          <p:nvPr/>
        </p:nvSpPr>
        <p:spPr>
          <a:xfrm>
            <a:off x="0" y="1288415"/>
            <a:ext cx="12202795" cy="4092575"/>
          </a:xfrm>
          <a:prstGeom prst="rect">
            <a:avLst/>
          </a:prstGeom>
          <a:noFill/>
        </p:spPr>
        <p:txBody>
          <a:bodyPr wrap="square" rtlCol="0">
            <a:spAutoFit/>
          </a:bodyPr>
          <a:p>
            <a:endParaRPr lang="en-US" altLang="zh-CN" sz="3200" b="1">
              <a:solidFill>
                <a:schemeClr val="bg2"/>
              </a:solidFill>
              <a:latin typeface="Microsoft JhengHei UI" panose="020B0604030504040204" charset="-120"/>
              <a:ea typeface="Microsoft JhengHei UI" panose="020B0604030504040204" charset="-120"/>
            </a:endParaRPr>
          </a:p>
          <a:p>
            <a:r>
              <a:rPr lang="en-US" altLang="zh-CN" sz="3200" b="1">
                <a:solidFill>
                  <a:schemeClr val="bg2"/>
                </a:solidFill>
                <a:latin typeface="Microsoft JhengHei UI" panose="020B0604030504040204" charset="-120"/>
                <a:ea typeface="Microsoft JhengHei UI" panose="020B0604030504040204" charset="-120"/>
              </a:rPr>
              <a:t>7.</a:t>
            </a:r>
            <a:r>
              <a:rPr lang="en-US" altLang="zh-CN" sz="3600" b="1">
                <a:solidFill>
                  <a:schemeClr val="accent4"/>
                </a:solidFill>
                <a:latin typeface="Microsoft JhengHei UI" panose="020B0604030504040204" charset="-120"/>
                <a:ea typeface="Microsoft JhengHei UI" panose="020B0604030504040204" charset="-120"/>
              </a:rPr>
              <a:t>Mainland immigrants:</a:t>
            </a:r>
            <a:r>
              <a:rPr lang="en-US" altLang="zh-CN" sz="3600" b="1">
                <a:solidFill>
                  <a:schemeClr val="bg2"/>
                </a:solidFill>
                <a:latin typeface="Microsoft JhengHei UI" panose="020B0604030504040204" charset="-120"/>
                <a:ea typeface="Microsoft JhengHei UI" panose="020B0604030504040204" charset="-120"/>
              </a:rPr>
              <a:t>s</a:t>
            </a:r>
            <a:r>
              <a:rPr lang="en-US" altLang="zh-CN" sz="3200" b="1">
                <a:solidFill>
                  <a:schemeClr val="bg2"/>
                </a:solidFill>
                <a:latin typeface="Microsoft JhengHei UI" panose="020B0604030504040204" charset="-120"/>
                <a:ea typeface="Microsoft JhengHei UI" panose="020B0604030504040204" charset="-120"/>
              </a:rPr>
              <a:t>mall improvements in outgroup emotions, attitudes, and social distance were observed, but not for donation behavior.</a:t>
            </a:r>
            <a:endParaRPr lang="en-US" altLang="zh-CN" sz="3200" b="1">
              <a:solidFill>
                <a:schemeClr val="bg2"/>
              </a:solidFill>
              <a:latin typeface="Microsoft JhengHei UI" panose="020B0604030504040204" charset="-120"/>
              <a:ea typeface="Microsoft JhengHei UI" panose="020B0604030504040204" charset="-120"/>
            </a:endParaRPr>
          </a:p>
          <a:p>
            <a:endParaRPr lang="en-US" altLang="zh-CN" sz="3200" b="1">
              <a:solidFill>
                <a:schemeClr val="bg2"/>
              </a:solidFill>
              <a:latin typeface="Microsoft JhengHei UI" panose="020B0604030504040204" charset="-120"/>
              <a:ea typeface="Microsoft JhengHei UI" panose="020B0604030504040204" charset="-120"/>
            </a:endParaRPr>
          </a:p>
          <a:p>
            <a:r>
              <a:rPr lang="en-US" altLang="zh-CN" sz="3200" b="1">
                <a:solidFill>
                  <a:schemeClr val="bg2"/>
                </a:solidFill>
                <a:latin typeface="Microsoft JhengHei UI" panose="020B0604030504040204" charset="-120"/>
                <a:ea typeface="Microsoft JhengHei UI" panose="020B0604030504040204" charset="-120"/>
              </a:rPr>
              <a:t>8.a generic and brief compassion induction could reduce prejudice towards multiple outgroups with different characteristics and levels of prejudice.</a:t>
            </a:r>
            <a:endParaRPr lang="en-US" altLang="zh-CN" sz="3200" b="1">
              <a:solidFill>
                <a:schemeClr val="bg2"/>
              </a:solidFill>
              <a:latin typeface="Microsoft JhengHei UI" panose="020B0604030504040204" charset="-120"/>
              <a:ea typeface="Microsoft JhengHei UI" panose="020B0604030504040204" charset="-12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nvSpPr>
        <p:spPr>
          <a:xfrm>
            <a:off x="1022350" y="316230"/>
            <a:ext cx="10812145" cy="829945"/>
          </a:xfrm>
          <a:prstGeom prst="rect">
            <a:avLst/>
          </a:prstGeom>
          <a:noFill/>
        </p:spPr>
        <p:txBody>
          <a:bodyPr wrap="square" rtlCol="0">
            <a:spAutoFit/>
          </a:bodyPr>
          <a:lstStyle/>
          <a:p>
            <a:pPr algn="l"/>
            <a:r>
              <a:rPr lang="en-US" altLang="zh-CN" sz="4800" dirty="0">
                <a:solidFill>
                  <a:srgbClr val="00B0F0"/>
                </a:solidFill>
                <a:latin typeface="+mj-ea"/>
                <a:ea typeface="+mj-ea"/>
              </a:rPr>
              <a:t>Limitations and Future Research</a:t>
            </a:r>
            <a:endParaRPr lang="en-US" altLang="zh-CN" sz="4800" dirty="0">
              <a:solidFill>
                <a:srgbClr val="00B0F0"/>
              </a:solidFill>
              <a:latin typeface="+mj-ea"/>
              <a:ea typeface="+mj-ea"/>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8325228" y="654542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3" name="文本框 2"/>
          <p:cNvSpPr txBox="1"/>
          <p:nvPr/>
        </p:nvSpPr>
        <p:spPr>
          <a:xfrm>
            <a:off x="0" y="1288415"/>
            <a:ext cx="12202795" cy="4523105"/>
          </a:xfrm>
          <a:prstGeom prst="rect">
            <a:avLst/>
          </a:prstGeom>
          <a:noFill/>
        </p:spPr>
        <p:txBody>
          <a:bodyPr wrap="square" rtlCol="0">
            <a:spAutoFit/>
          </a:bodyPr>
          <a:p>
            <a:r>
              <a:rPr lang="en-US" altLang="zh-CN" sz="3200" b="1">
                <a:solidFill>
                  <a:schemeClr val="bg2"/>
                </a:solidFill>
                <a:latin typeface="Microsoft JhengHei UI" panose="020B0604030504040204" charset="-120"/>
                <a:ea typeface="Microsoft JhengHei UI" panose="020B0604030504040204" charset="-120"/>
              </a:rPr>
              <a:t>1.in the total compassion score, only one of the five compassion components showed a significant increase. </a:t>
            </a:r>
            <a:r>
              <a:rPr lang="en-US" altLang="zh-CN" sz="3200" b="1">
                <a:solidFill>
                  <a:srgbClr val="FF0000"/>
                </a:solidFill>
                <a:latin typeface="Microsoft JhengHei UI" panose="020B0604030504040204" charset="-120"/>
                <a:ea typeface="Microsoft JhengHei UI" panose="020B0604030504040204" charset="-120"/>
              </a:rPr>
              <a:t>a metaphorical story </a:t>
            </a:r>
            <a:r>
              <a:rPr lang="en-US" altLang="zh-CN" sz="3200" b="1">
                <a:solidFill>
                  <a:schemeClr val="bg2"/>
                </a:solidFill>
                <a:latin typeface="Microsoft JhengHei UI" panose="020B0604030504040204" charset="-120"/>
                <a:ea typeface="Microsoft JhengHei UI" panose="020B0604030504040204" charset="-120"/>
              </a:rPr>
              <a:t>to teach the concept of awareness of suffering.</a:t>
            </a:r>
            <a:endParaRPr lang="en-US" altLang="zh-CN" sz="3200" b="1">
              <a:solidFill>
                <a:schemeClr val="bg2"/>
              </a:solidFill>
              <a:latin typeface="Microsoft JhengHei UI" panose="020B0604030504040204" charset="-120"/>
              <a:ea typeface="Microsoft JhengHei UI" panose="020B0604030504040204" charset="-120"/>
            </a:endParaRPr>
          </a:p>
          <a:p>
            <a:endParaRPr lang="en-US" altLang="zh-CN" sz="3200" b="1">
              <a:solidFill>
                <a:schemeClr val="bg2"/>
              </a:solidFill>
              <a:latin typeface="Microsoft JhengHei UI" panose="020B0604030504040204" charset="-120"/>
              <a:ea typeface="Microsoft JhengHei UI" panose="020B0604030504040204" charset="-120"/>
            </a:endParaRPr>
          </a:p>
          <a:p>
            <a:r>
              <a:rPr lang="en-US" altLang="zh-CN" sz="3200" b="1">
                <a:solidFill>
                  <a:schemeClr val="bg2"/>
                </a:solidFill>
                <a:latin typeface="Microsoft JhengHei UI" panose="020B0604030504040204" charset="-120"/>
                <a:ea typeface="Microsoft JhengHei UI" panose="020B0604030504040204" charset="-120"/>
              </a:rPr>
              <a:t>2. use a Caucasian character in the attention control condition video may have unintentionally elicited negative implicit bias towards ethnic minorities→minimize the potential implicit biases in research design.</a:t>
            </a:r>
            <a:endParaRPr lang="en-US" altLang="zh-CN" sz="3200" b="1">
              <a:solidFill>
                <a:schemeClr val="bg2"/>
              </a:solidFill>
              <a:latin typeface="Microsoft JhengHei UI" panose="020B0604030504040204" charset="-120"/>
              <a:ea typeface="Microsoft JhengHei UI" panose="020B0604030504040204" charset="-12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nvSpPr>
        <p:spPr>
          <a:xfrm>
            <a:off x="1022350" y="316230"/>
            <a:ext cx="10812145" cy="829945"/>
          </a:xfrm>
          <a:prstGeom prst="rect">
            <a:avLst/>
          </a:prstGeom>
          <a:noFill/>
        </p:spPr>
        <p:txBody>
          <a:bodyPr wrap="square" rtlCol="0">
            <a:spAutoFit/>
          </a:bodyPr>
          <a:lstStyle/>
          <a:p>
            <a:pPr algn="l"/>
            <a:r>
              <a:rPr lang="en-US" altLang="zh-CN" sz="4800" dirty="0">
                <a:solidFill>
                  <a:srgbClr val="00B0F0"/>
                </a:solidFill>
                <a:latin typeface="+mj-ea"/>
                <a:ea typeface="+mj-ea"/>
              </a:rPr>
              <a:t>Limitations and Future Research</a:t>
            </a:r>
            <a:endParaRPr lang="en-US" altLang="zh-CN" sz="4800" dirty="0">
              <a:solidFill>
                <a:srgbClr val="00B0F0"/>
              </a:solidFill>
              <a:latin typeface="+mj-ea"/>
              <a:ea typeface="+mj-ea"/>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8325228" y="654542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3" name="文本框 2"/>
          <p:cNvSpPr txBox="1"/>
          <p:nvPr/>
        </p:nvSpPr>
        <p:spPr>
          <a:xfrm>
            <a:off x="0" y="1288415"/>
            <a:ext cx="12202795" cy="5169535"/>
          </a:xfrm>
          <a:prstGeom prst="rect">
            <a:avLst/>
          </a:prstGeom>
          <a:noFill/>
        </p:spPr>
        <p:txBody>
          <a:bodyPr wrap="square" rtlCol="0">
            <a:spAutoFit/>
          </a:bodyPr>
          <a:p>
            <a:r>
              <a:rPr lang="en-US" altLang="zh-CN" sz="3000" b="1">
                <a:solidFill>
                  <a:schemeClr val="bg2"/>
                </a:solidFill>
                <a:latin typeface="Microsoft JhengHei UI" panose="020B0604030504040204" charset="-120"/>
                <a:ea typeface="Microsoft JhengHei UI" panose="020B0604030504040204" charset="-120"/>
              </a:rPr>
              <a:t>3.sustain attention for a 20-min brief compassion practice→reducing outgroup prejudice in naturalistic settings.</a:t>
            </a:r>
            <a:endParaRPr lang="en-US" altLang="zh-CN" sz="3000" b="1">
              <a:solidFill>
                <a:schemeClr val="bg2"/>
              </a:solidFill>
              <a:latin typeface="Microsoft JhengHei UI" panose="020B0604030504040204" charset="-120"/>
              <a:ea typeface="Microsoft JhengHei UI" panose="020B0604030504040204" charset="-120"/>
            </a:endParaRPr>
          </a:p>
          <a:p>
            <a:endParaRPr lang="en-US" altLang="zh-CN" sz="3000" b="1">
              <a:solidFill>
                <a:schemeClr val="bg2"/>
              </a:solidFill>
              <a:latin typeface="Microsoft JhengHei UI" panose="020B0604030504040204" charset="-120"/>
              <a:ea typeface="Microsoft JhengHei UI" panose="020B0604030504040204" charset="-120"/>
            </a:endParaRPr>
          </a:p>
          <a:p>
            <a:r>
              <a:rPr lang="en-US" altLang="zh-CN" sz="3000" b="1">
                <a:solidFill>
                  <a:schemeClr val="bg2"/>
                </a:solidFill>
                <a:latin typeface="Microsoft JhengHei UI" panose="020B0604030504040204" charset="-120"/>
                <a:ea typeface="Microsoft JhengHei UI" panose="020B0604030504040204" charset="-120"/>
              </a:rPr>
              <a:t>4.no significant differences in donation behavior→investigate intergroup behavioral responses in other contexts, e.g.helping behavior.</a:t>
            </a:r>
            <a:endParaRPr lang="en-US" altLang="zh-CN" sz="3000" b="1">
              <a:solidFill>
                <a:schemeClr val="bg2"/>
              </a:solidFill>
              <a:latin typeface="Microsoft JhengHei UI" panose="020B0604030504040204" charset="-120"/>
              <a:ea typeface="Microsoft JhengHei UI" panose="020B0604030504040204" charset="-120"/>
            </a:endParaRPr>
          </a:p>
          <a:p>
            <a:endParaRPr lang="en-US" altLang="zh-CN" sz="3000" b="1">
              <a:solidFill>
                <a:schemeClr val="bg2"/>
              </a:solidFill>
              <a:latin typeface="Microsoft JhengHei UI" panose="020B0604030504040204" charset="-120"/>
              <a:ea typeface="Microsoft JhengHei UI" panose="020B0604030504040204" charset="-120"/>
            </a:endParaRPr>
          </a:p>
          <a:p>
            <a:r>
              <a:rPr lang="en-US" altLang="zh-CN" sz="3000" b="1">
                <a:solidFill>
                  <a:schemeClr val="bg2"/>
                </a:solidFill>
                <a:latin typeface="Microsoft JhengHei UI" panose="020B0604030504040204" charset="-120"/>
                <a:ea typeface="Microsoft JhengHei UI" panose="020B0604030504040204" charset="-120"/>
              </a:rPr>
              <a:t>5.in a quiet location→wear headphones.</a:t>
            </a:r>
            <a:endParaRPr lang="en-US" altLang="zh-CN" sz="3000" b="1">
              <a:solidFill>
                <a:schemeClr val="bg2"/>
              </a:solidFill>
              <a:latin typeface="Microsoft JhengHei UI" panose="020B0604030504040204" charset="-120"/>
              <a:ea typeface="Microsoft JhengHei UI" panose="020B0604030504040204" charset="-120"/>
            </a:endParaRPr>
          </a:p>
          <a:p>
            <a:endParaRPr lang="en-US" altLang="zh-CN" sz="3000" b="1">
              <a:solidFill>
                <a:schemeClr val="bg2"/>
              </a:solidFill>
              <a:latin typeface="Microsoft JhengHei UI" panose="020B0604030504040204" charset="-120"/>
              <a:ea typeface="Microsoft JhengHei UI" panose="020B0604030504040204" charset="-120"/>
            </a:endParaRPr>
          </a:p>
          <a:p>
            <a:r>
              <a:rPr lang="en-US" altLang="zh-CN" sz="3000" b="1">
                <a:solidFill>
                  <a:schemeClr val="bg2"/>
                </a:solidFill>
                <a:latin typeface="Microsoft JhengHei UI" panose="020B0604030504040204" charset="-120"/>
                <a:ea typeface="Microsoft JhengHei UI" panose="020B0604030504040204" charset="-120"/>
              </a:rPr>
              <a:t>6. participants holding different political ideologies may have predisposing traits that moderate the effects of compassion.</a:t>
            </a:r>
            <a:endParaRPr lang="en-US" altLang="zh-CN" sz="3000" b="1">
              <a:solidFill>
                <a:schemeClr val="bg2"/>
              </a:solidFill>
              <a:latin typeface="Microsoft JhengHei UI" panose="020B0604030504040204" charset="-120"/>
              <a:ea typeface="Microsoft JhengHei UI" panose="020B0604030504040204" charset="-12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4074160" y="2824480"/>
            <a:ext cx="5936615" cy="1198880"/>
          </a:xfrm>
          <a:prstGeom prst="rect">
            <a:avLst/>
          </a:prstGeom>
          <a:noFill/>
        </p:spPr>
        <p:txBody>
          <a:bodyPr wrap="square" rtlCol="0">
            <a:spAutoFit/>
          </a:bodyPr>
          <a:lstStyle/>
          <a:p>
            <a:pPr algn="ctr"/>
            <a:r>
              <a:rPr lang="en-US" altLang="zh-CN" sz="7200" dirty="0">
                <a:solidFill>
                  <a:schemeClr val="tx1">
                    <a:lumMod val="50000"/>
                  </a:schemeClr>
                </a:solidFill>
                <a:latin typeface="微软雅黑" panose="020B0503020204020204" pitchFamily="34" charset="-122"/>
                <a:ea typeface="微软雅黑" panose="020B0503020204020204" pitchFamily="34" charset="-122"/>
              </a:rPr>
              <a:t>THANK YOU</a:t>
            </a:r>
            <a:endParaRPr lang="en-US" altLang="zh-CN" sz="7200" dirty="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0" y="2962910"/>
            <a:ext cx="4035425" cy="931545"/>
            <a:chOff x="-23530" y="2881356"/>
            <a:chExt cx="3348000" cy="931705"/>
          </a:xfrm>
        </p:grpSpPr>
        <p:sp>
          <p:nvSpPr>
            <p:cNvPr id="36" name="矩形 35"/>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16200000">
            <a:off x="6898280" y="2921997"/>
            <a:ext cx="6775703" cy="931705"/>
            <a:chOff x="-23530" y="2881356"/>
            <a:chExt cx="3348000" cy="931705"/>
          </a:xfrm>
        </p:grpSpPr>
        <p:sp>
          <p:nvSpPr>
            <p:cNvPr id="46" name="矩形 45"/>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900">
        <p14:warp/>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848360" y="3278505"/>
            <a:ext cx="11181080" cy="2245360"/>
          </a:xfrm>
          <a:prstGeom prst="rect">
            <a:avLst/>
          </a:prstGeom>
          <a:noFill/>
        </p:spPr>
        <p:txBody>
          <a:bodyPr wrap="square" rtlCol="0">
            <a:spAutoFit/>
          </a:bodyPr>
          <a:lstStyle/>
          <a:p>
            <a:r>
              <a:rPr lang="zh-CN" altLang="en-US" sz="2800" dirty="0">
                <a:solidFill>
                  <a:schemeClr val="accent4"/>
                </a:solidFill>
                <a:latin typeface="+mj-ea"/>
                <a:ea typeface="+mj-ea"/>
              </a:rPr>
              <a:t>brief compassion training has been found to be effective in improving feelings and attitudes towards political partisans in the USA, reducing prejudice towards people experiencing homelessness, and inducing altruistic behaviors towards victims of a redistribution game</a:t>
            </a:r>
            <a:endParaRPr lang="zh-CN" altLang="en-US" sz="2800" dirty="0">
              <a:solidFill>
                <a:schemeClr val="accent4"/>
              </a:solidFill>
              <a:latin typeface="+mj-ea"/>
              <a:ea typeface="+mj-ea"/>
            </a:endParaRPr>
          </a:p>
        </p:txBody>
      </p:sp>
      <p:cxnSp>
        <p:nvCxnSpPr>
          <p:cNvPr id="22" name="直接连接符 21"/>
          <p:cNvCxnSpPr/>
          <p:nvPr/>
        </p:nvCxnSpPr>
        <p:spPr>
          <a:xfrm>
            <a:off x="154519" y="3828098"/>
            <a:ext cx="69373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848360" y="1026795"/>
            <a:ext cx="11276330" cy="1383665"/>
          </a:xfrm>
          <a:prstGeom prst="rect">
            <a:avLst/>
          </a:prstGeom>
          <a:noFill/>
        </p:spPr>
        <p:txBody>
          <a:bodyPr wrap="square" rtlCol="0">
            <a:spAutoFit/>
          </a:bodyPr>
          <a:lstStyle/>
          <a:p>
            <a:r>
              <a:rPr lang="zh-CN" altLang="en-US" sz="2800" dirty="0">
                <a:solidFill>
                  <a:schemeClr val="accent1"/>
                </a:solidFill>
                <a:latin typeface="+mj-ea"/>
                <a:ea typeface="+mj-ea"/>
              </a:rPr>
              <a:t>compassion could be conditional</a:t>
            </a:r>
            <a:r>
              <a:rPr lang="en-US" altLang="zh-CN" sz="2800" dirty="0">
                <a:solidFill>
                  <a:schemeClr val="accent1"/>
                </a:solidFill>
                <a:latin typeface="+mj-ea"/>
                <a:ea typeface="+mj-ea"/>
              </a:rPr>
              <a:t>→</a:t>
            </a:r>
            <a:r>
              <a:rPr lang="zh-CN" altLang="en-US" sz="2800" dirty="0">
                <a:solidFill>
                  <a:schemeClr val="accent1"/>
                </a:solidFill>
                <a:latin typeface="+mj-ea"/>
                <a:ea typeface="+mj-ea"/>
              </a:rPr>
              <a:t>compassionate feelings and responses were often minimized towards outgroups or people with salient value differences</a:t>
            </a:r>
            <a:endParaRPr lang="zh-CN" altLang="en-US" sz="2800" dirty="0">
              <a:solidFill>
                <a:schemeClr val="accent1"/>
              </a:solidFill>
              <a:latin typeface="+mj-ea"/>
              <a:ea typeface="+mj-ea"/>
            </a:endParaRPr>
          </a:p>
        </p:txBody>
      </p:sp>
      <p:cxnSp>
        <p:nvCxnSpPr>
          <p:cNvPr id="26" name="直接连接符 25"/>
          <p:cNvCxnSpPr/>
          <p:nvPr/>
        </p:nvCxnSpPr>
        <p:spPr>
          <a:xfrm>
            <a:off x="154447" y="1328738"/>
            <a:ext cx="6937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4413250" y="128270"/>
            <a:ext cx="3624580" cy="583565"/>
          </a:xfrm>
          <a:prstGeom prst="rect">
            <a:avLst/>
          </a:prstGeom>
          <a:noFill/>
        </p:spPr>
        <p:txBody>
          <a:bodyPr wrap="square" rtlCol="0">
            <a:spAutoFit/>
          </a:bodyPr>
          <a:lstStyle/>
          <a:p>
            <a:pPr algn="ctr"/>
            <a:r>
              <a:rPr lang="en-US" altLang="zh-CN" sz="3200" b="1" dirty="0">
                <a:solidFill>
                  <a:schemeClr val="bg2"/>
                </a:solidFill>
                <a:latin typeface="+mj-ea"/>
                <a:ea typeface="+mj-ea"/>
              </a:rPr>
              <a:t>Prior researches</a:t>
            </a:r>
            <a:endParaRPr lang="en-US" altLang="zh-CN" sz="3200" b="1" dirty="0">
              <a:solidFill>
                <a:schemeClr val="bg2"/>
              </a:solidFill>
              <a:latin typeface="+mj-ea"/>
              <a:ea typeface="+mj-ea"/>
            </a:endParaRPr>
          </a:p>
        </p:txBody>
      </p:sp>
      <p:grpSp>
        <p:nvGrpSpPr>
          <p:cNvPr id="68" name="组合 67"/>
          <p:cNvGrpSpPr/>
          <p:nvPr/>
        </p:nvGrpSpPr>
        <p:grpSpPr>
          <a:xfrm flipV="1">
            <a:off x="4664710" y="635635"/>
            <a:ext cx="3132455" cy="76200"/>
            <a:chOff x="5512406" y="946363"/>
            <a:chExt cx="1625132" cy="0"/>
          </a:xfrm>
        </p:grpSpPr>
        <p:cxnSp>
          <p:nvCxnSpPr>
            <p:cNvPr id="49" name="直接连接符 48"/>
            <p:cNvCxnSpPr/>
            <p:nvPr/>
          </p:nvCxnSpPr>
          <p:spPr>
            <a:xfrm>
              <a:off x="5512406" y="946363"/>
              <a:ext cx="406283"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918689" y="946363"/>
              <a:ext cx="406283" cy="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324972" y="946363"/>
              <a:ext cx="406283"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731255" y="946363"/>
              <a:ext cx="406283" cy="0"/>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0" y="7649"/>
            <a:ext cx="1132115" cy="931705"/>
            <a:chOff x="-23530" y="2881356"/>
            <a:chExt cx="3348000" cy="931705"/>
          </a:xfrm>
        </p:grpSpPr>
        <p:sp>
          <p:nvSpPr>
            <p:cNvPr id="3" name="矩形 2"/>
            <p:cNvSpPr/>
            <p:nvPr>
              <p:custDataLst>
                <p:tags r:id="rId1"/>
              </p:custDataLst>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custDataLst>
                <p:tags r:id="rId2"/>
              </p:custDataLst>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3"/>
              </p:custDataLst>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4"/>
              </p:custDataLst>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custDataLst>
              <p:tags r:id="rId5"/>
            </p:custDataLst>
          </p:nvPr>
        </p:nvSpPr>
        <p:spPr>
          <a:xfrm>
            <a:off x="1068070" y="128270"/>
            <a:ext cx="3345180" cy="706755"/>
          </a:xfrm>
          <a:prstGeom prst="rect">
            <a:avLst/>
          </a:prstGeom>
          <a:noFill/>
        </p:spPr>
        <p:txBody>
          <a:bodyPr wrap="square" rtlCol="0">
            <a:spAutoFit/>
          </a:bodyPr>
          <a:p>
            <a:pPr algn="l"/>
            <a:r>
              <a:rPr lang="en-US" altLang="zh-CN" sz="4000" dirty="0">
                <a:solidFill>
                  <a:srgbClr val="F7C17F"/>
                </a:solidFill>
                <a:latin typeface="+mj-ea"/>
                <a:ea typeface="+mj-ea"/>
              </a:rPr>
              <a:t>Introduction</a:t>
            </a:r>
            <a:endParaRPr lang="en-US" altLang="zh-CN" sz="4000" dirty="0">
              <a:solidFill>
                <a:srgbClr val="F7C17F"/>
              </a:solidFill>
              <a:latin typeface="+mj-ea"/>
              <a:ea typeface="+mj-ea"/>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left)">
                                      <p:cBhvr>
                                        <p:cTn id="12" dur="250"/>
                                        <p:tgtEl>
                                          <p:spTgt spid="68"/>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50"/>
                                        <p:tgtEl>
                                          <p:spTgt spid="24"/>
                                        </p:tgtEl>
                                      </p:cBhvr>
                                    </p:animEffect>
                                    <p:anim calcmode="lin" valueType="num">
                                      <p:cBhvr>
                                        <p:cTn id="16" dur="250" fill="hold"/>
                                        <p:tgtEl>
                                          <p:spTgt spid="24"/>
                                        </p:tgtEl>
                                        <p:attrNameLst>
                                          <p:attrName>ppt_x</p:attrName>
                                        </p:attrNameLst>
                                      </p:cBhvr>
                                      <p:tavLst>
                                        <p:tav tm="0">
                                          <p:val>
                                            <p:strVal val="#ppt_x"/>
                                          </p:val>
                                        </p:tav>
                                        <p:tav tm="100000">
                                          <p:val>
                                            <p:strVal val="#ppt_x"/>
                                          </p:val>
                                        </p:tav>
                                      </p:tavLst>
                                    </p:anim>
                                    <p:anim calcmode="lin" valueType="num">
                                      <p:cBhvr>
                                        <p:cTn id="17" dur="250" fill="hold"/>
                                        <p:tgtEl>
                                          <p:spTgt spid="2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decel="10000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250" fill="hold"/>
                                        <p:tgtEl>
                                          <p:spTgt spid="26"/>
                                        </p:tgtEl>
                                        <p:attrNameLst>
                                          <p:attrName>ppt_x</p:attrName>
                                        </p:attrNameLst>
                                      </p:cBhvr>
                                      <p:tavLst>
                                        <p:tav tm="0">
                                          <p:val>
                                            <p:strVal val="#ppt_x"/>
                                          </p:val>
                                        </p:tav>
                                        <p:tav tm="100000">
                                          <p:val>
                                            <p:strVal val="#ppt_x"/>
                                          </p:val>
                                        </p:tav>
                                      </p:tavLst>
                                    </p:anim>
                                    <p:anim calcmode="lin" valueType="num">
                                      <p:cBhvr additive="base">
                                        <p:cTn id="22" dur="250" fill="hold"/>
                                        <p:tgtEl>
                                          <p:spTgt spid="26"/>
                                        </p:tgtEl>
                                        <p:attrNameLst>
                                          <p:attrName>ppt_y</p:attrName>
                                        </p:attrNameLst>
                                      </p:cBhvr>
                                      <p:tavLst>
                                        <p:tav tm="0">
                                          <p:val>
                                            <p:strVal val="1+#ppt_h/2"/>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anim calcmode="lin" valueType="num">
                                      <p:cBhvr>
                                        <p:cTn id="26" dur="250" fill="hold"/>
                                        <p:tgtEl>
                                          <p:spTgt spid="20"/>
                                        </p:tgtEl>
                                        <p:attrNameLst>
                                          <p:attrName>ppt_x</p:attrName>
                                        </p:attrNameLst>
                                      </p:cBhvr>
                                      <p:tavLst>
                                        <p:tav tm="0">
                                          <p:val>
                                            <p:strVal val="#ppt_x"/>
                                          </p:val>
                                        </p:tav>
                                        <p:tav tm="100000">
                                          <p:val>
                                            <p:strVal val="#ppt_x"/>
                                          </p:val>
                                        </p:tav>
                                      </p:tavLst>
                                    </p:anim>
                                    <p:anim calcmode="lin" valueType="num">
                                      <p:cBhvr>
                                        <p:cTn id="27" dur="25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2" presetClass="entr" presetSubtype="4" decel="10000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250" fill="hold"/>
                                        <p:tgtEl>
                                          <p:spTgt spid="22"/>
                                        </p:tgtEl>
                                        <p:attrNameLst>
                                          <p:attrName>ppt_x</p:attrName>
                                        </p:attrNameLst>
                                      </p:cBhvr>
                                      <p:tavLst>
                                        <p:tav tm="0">
                                          <p:val>
                                            <p:strVal val="#ppt_x"/>
                                          </p:val>
                                        </p:tav>
                                        <p:tav tm="100000">
                                          <p:val>
                                            <p:strVal val="#ppt_x"/>
                                          </p:val>
                                        </p:tav>
                                      </p:tavLst>
                                    </p:anim>
                                    <p:anim calcmode="lin" valueType="num">
                                      <p:cBhvr additive="base">
                                        <p:cTn id="32" dur="250" fill="hold"/>
                                        <p:tgtEl>
                                          <p:spTgt spid="22"/>
                                        </p:tgtEl>
                                        <p:attrNameLst>
                                          <p:attrName>ppt_y</p:attrName>
                                        </p:attrNameLst>
                                      </p:cBhvr>
                                      <p:tavLst>
                                        <p:tav tm="0">
                                          <p:val>
                                            <p:strVal val="1+#ppt_h/2"/>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50"/>
                                        <p:tgtEl>
                                          <p:spTgt spid="18"/>
                                        </p:tgtEl>
                                      </p:cBhvr>
                                    </p:animEffect>
                                    <p:anim calcmode="lin" valueType="num">
                                      <p:cBhvr>
                                        <p:cTn id="36" dur="250" fill="hold"/>
                                        <p:tgtEl>
                                          <p:spTgt spid="18"/>
                                        </p:tgtEl>
                                        <p:attrNameLst>
                                          <p:attrName>ppt_x</p:attrName>
                                        </p:attrNameLst>
                                      </p:cBhvr>
                                      <p:tavLst>
                                        <p:tav tm="0">
                                          <p:val>
                                            <p:strVal val="#ppt_x"/>
                                          </p:val>
                                        </p:tav>
                                        <p:tav tm="100000">
                                          <p:val>
                                            <p:strVal val="#ppt_x"/>
                                          </p:val>
                                        </p:tav>
                                      </p:tavLst>
                                    </p:anim>
                                    <p:anim calcmode="lin" valueType="num">
                                      <p:cBhvr>
                                        <p:cTn id="37"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4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nvSpPr>
        <p:spPr>
          <a:xfrm>
            <a:off x="1132486" y="316187"/>
            <a:ext cx="4491458" cy="706755"/>
          </a:xfrm>
          <a:prstGeom prst="rect">
            <a:avLst/>
          </a:prstGeom>
          <a:noFill/>
        </p:spPr>
        <p:txBody>
          <a:bodyPr wrap="square" rtlCol="0">
            <a:spAutoFit/>
          </a:bodyPr>
          <a:lstStyle/>
          <a:p>
            <a:pPr algn="l"/>
            <a:r>
              <a:rPr lang="en-US" altLang="zh-CN" sz="4000" dirty="0">
                <a:solidFill>
                  <a:srgbClr val="F7C17F"/>
                </a:solidFill>
                <a:latin typeface="+mj-ea"/>
                <a:ea typeface="+mj-ea"/>
              </a:rPr>
              <a:t>Introduction</a:t>
            </a:r>
            <a:endParaRPr lang="en-US" altLang="zh-CN" sz="4000" dirty="0">
              <a:solidFill>
                <a:srgbClr val="F7C17F"/>
              </a:solidFill>
              <a:latin typeface="+mj-ea"/>
              <a:ea typeface="+mj-ea"/>
            </a:endParaRPr>
          </a:p>
        </p:txBody>
      </p:sp>
      <p:sp>
        <p:nvSpPr>
          <p:cNvPr id="19" name="文本框 18"/>
          <p:cNvSpPr txBox="1"/>
          <p:nvPr/>
        </p:nvSpPr>
        <p:spPr>
          <a:xfrm>
            <a:off x="0" y="1270635"/>
            <a:ext cx="12195175" cy="5559425"/>
          </a:xfrm>
          <a:prstGeom prst="rect">
            <a:avLst/>
          </a:prstGeom>
          <a:noFill/>
        </p:spPr>
        <p:txBody>
          <a:bodyPr wrap="square" rtlCol="0">
            <a:noAutofit/>
          </a:bodyPr>
          <a:lstStyle/>
          <a:p>
            <a:pPr algn="l">
              <a:lnSpc>
                <a:spcPct val="150000"/>
              </a:lnSpc>
            </a:pPr>
            <a:r>
              <a:rPr lang="en-US" altLang="zh-CN" sz="3600" b="1" dirty="0">
                <a:solidFill>
                  <a:schemeClr val="bg2"/>
                </a:solidFill>
                <a:latin typeface="Microsoft JhengHei UI" panose="020B0604030504040204" charset="-120"/>
                <a:ea typeface="Microsoft JhengHei UI" panose="020B0604030504040204" charset="-120"/>
                <a:cs typeface="Microsoft JhengHei UI" panose="020B0604030504040204" charset="-120"/>
              </a:rPr>
              <a:t>objective:</a:t>
            </a:r>
            <a:r>
              <a:rPr lang="zh-CN" altLang="en-US" sz="2800" b="1" dirty="0">
                <a:solidFill>
                  <a:schemeClr val="bg2"/>
                </a:solidFill>
                <a:latin typeface="Microsoft JhengHei UI" panose="020B0604030504040204" charset="-120"/>
                <a:ea typeface="Microsoft JhengHei UI" panose="020B0604030504040204" charset="-120"/>
                <a:cs typeface="Microsoft JhengHei UI" panose="020B0604030504040204" charset="-120"/>
              </a:rPr>
              <a:t>investigate whether an online brief compassion training could reduce emotional and attitudinal psychological barriers to engage with outgroups, and facilitate more favorable behavioral responses towards multiple outgroups </a:t>
            </a:r>
            <a:r>
              <a:rPr lang="zh-CN" altLang="en-US" sz="2800" b="1" dirty="0">
                <a:solidFill>
                  <a:schemeClr val="bg2"/>
                </a:solidFill>
                <a:latin typeface="Microsoft JhengHei UI" panose="020B0604030504040204" charset="-120"/>
                <a:ea typeface="Microsoft JhengHei UI" panose="020B0604030504040204" charset="-120"/>
                <a:cs typeface="Microsoft JhengHei UI" panose="020B0604030504040204" charset="-120"/>
                <a:sym typeface="+mn-ea"/>
              </a:rPr>
              <a:t>in HK</a:t>
            </a:r>
            <a:r>
              <a:rPr lang="en-US" altLang="zh-CN" sz="2800" b="1" dirty="0">
                <a:solidFill>
                  <a:schemeClr val="bg2"/>
                </a:solidFill>
                <a:latin typeface="Microsoft JhengHei UI" panose="020B0604030504040204" charset="-120"/>
                <a:ea typeface="Microsoft JhengHei UI" panose="020B0604030504040204" charset="-120"/>
                <a:cs typeface="Microsoft JhengHei UI" panose="020B0604030504040204" charset="-120"/>
                <a:sym typeface="+mn-ea"/>
              </a:rPr>
              <a:t>.</a:t>
            </a:r>
            <a:endParaRPr lang="zh-CN" altLang="en-US" sz="2800" b="1" dirty="0">
              <a:solidFill>
                <a:schemeClr val="bg2"/>
              </a:solidFill>
              <a:latin typeface="Microsoft JhengHei UI" panose="020B0604030504040204" charset="-120"/>
              <a:ea typeface="Microsoft JhengHei UI" panose="020B0604030504040204" charset="-120"/>
              <a:cs typeface="Microsoft JhengHei UI" panose="020B0604030504040204" charset="-120"/>
              <a:sym typeface="+mn-ea"/>
            </a:endParaRPr>
          </a:p>
          <a:p>
            <a:pPr algn="l">
              <a:lnSpc>
                <a:spcPct val="150000"/>
              </a:lnSpc>
            </a:pPr>
            <a:r>
              <a:rPr lang="zh-CN" altLang="en-US" sz="2800" b="1" dirty="0">
                <a:solidFill>
                  <a:schemeClr val="bg2"/>
                </a:solidFill>
                <a:latin typeface="Microsoft JhengHei UI" panose="020B0604030504040204" charset="-120"/>
                <a:ea typeface="Microsoft JhengHei UI" panose="020B0604030504040204" charset="-120"/>
                <a:cs typeface="Microsoft JhengHei UI" panose="020B0604030504040204" charset="-120"/>
              </a:rPr>
              <a:t>①ethnic minorities,</a:t>
            </a:r>
            <a:endParaRPr lang="zh-CN" altLang="en-US" sz="2800" b="1" dirty="0">
              <a:solidFill>
                <a:schemeClr val="bg2"/>
              </a:solidFill>
              <a:latin typeface="Microsoft JhengHei UI" panose="020B0604030504040204" charset="-120"/>
              <a:ea typeface="Microsoft JhengHei UI" panose="020B0604030504040204" charset="-120"/>
              <a:cs typeface="Microsoft JhengHei UI" panose="020B0604030504040204" charset="-120"/>
            </a:endParaRPr>
          </a:p>
          <a:p>
            <a:pPr algn="l">
              <a:lnSpc>
                <a:spcPct val="150000"/>
              </a:lnSpc>
            </a:pPr>
            <a:r>
              <a:rPr lang="zh-CN" altLang="en-US" sz="2800" b="1" dirty="0">
                <a:solidFill>
                  <a:schemeClr val="bg2"/>
                </a:solidFill>
                <a:latin typeface="Microsoft JhengHei UI" panose="020B0604030504040204" charset="-120"/>
                <a:ea typeface="Microsoft JhengHei UI" panose="020B0604030504040204" charset="-120"/>
                <a:cs typeface="Microsoft JhengHei UI" panose="020B0604030504040204" charset="-120"/>
                <a:sym typeface="+mn-ea"/>
              </a:rPr>
              <a:t>②</a:t>
            </a:r>
            <a:r>
              <a:rPr lang="zh-CN" altLang="en-US" sz="2800" b="1" dirty="0">
                <a:solidFill>
                  <a:schemeClr val="bg2"/>
                </a:solidFill>
                <a:latin typeface="Microsoft JhengHei UI" panose="020B0604030504040204" charset="-120"/>
                <a:ea typeface="Microsoft JhengHei UI" panose="020B0604030504040204" charset="-120"/>
                <a:cs typeface="Microsoft JhengHei UI" panose="020B0604030504040204" charset="-120"/>
              </a:rPr>
              <a:t>Mainland immigrants,</a:t>
            </a:r>
            <a:endParaRPr lang="zh-CN" altLang="en-US" sz="2800" b="1" dirty="0">
              <a:solidFill>
                <a:schemeClr val="bg2"/>
              </a:solidFill>
              <a:latin typeface="Microsoft JhengHei UI" panose="020B0604030504040204" charset="-120"/>
              <a:ea typeface="Microsoft JhengHei UI" panose="020B0604030504040204" charset="-120"/>
              <a:cs typeface="Microsoft JhengHei UI" panose="020B0604030504040204" charset="-120"/>
            </a:endParaRPr>
          </a:p>
          <a:p>
            <a:pPr algn="l">
              <a:lnSpc>
                <a:spcPct val="150000"/>
              </a:lnSpc>
            </a:pPr>
            <a:r>
              <a:rPr lang="zh-CN" altLang="en-US" sz="2800" b="1" dirty="0">
                <a:solidFill>
                  <a:schemeClr val="bg2"/>
                </a:solidFill>
                <a:latin typeface="Microsoft JhengHei UI" panose="020B0604030504040204" charset="-120"/>
                <a:ea typeface="Microsoft JhengHei UI" panose="020B0604030504040204" charset="-120"/>
                <a:cs typeface="Microsoft JhengHei UI" panose="020B0604030504040204" charset="-120"/>
                <a:sym typeface="+mn-ea"/>
              </a:rPr>
              <a:t>③</a:t>
            </a:r>
            <a:r>
              <a:rPr lang="zh-CN" altLang="en-US" sz="2800" b="1" dirty="0">
                <a:solidFill>
                  <a:schemeClr val="bg2"/>
                </a:solidFill>
                <a:latin typeface="Microsoft JhengHei UI" panose="020B0604030504040204" charset="-120"/>
                <a:ea typeface="Microsoft JhengHei UI" panose="020B0604030504040204" charset="-120"/>
                <a:cs typeface="Microsoft JhengHei UI" panose="020B0604030504040204" charset="-120"/>
              </a:rPr>
              <a:t>people with opposite political views</a:t>
            </a:r>
            <a:endParaRPr lang="zh-CN" altLang="en-US" sz="2400" b="1" dirty="0">
              <a:solidFill>
                <a:schemeClr val="bg1">
                  <a:lumMod val="50000"/>
                </a:schemeClr>
              </a:solidFill>
              <a:latin typeface="Microsoft JhengHei UI" panose="020B0604030504040204" charset="-120"/>
              <a:ea typeface="Microsoft JhengHei UI" panose="020B0604030504040204" charset="-120"/>
              <a:cs typeface="Microsoft JhengHei UI" panose="020B0604030504040204" charset="-120"/>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iterate type="wd">
                                    <p:tmPct val="10000"/>
                                  </p:iterate>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nvSpPr>
        <p:spPr>
          <a:xfrm>
            <a:off x="1132486" y="316187"/>
            <a:ext cx="4491458" cy="706755"/>
          </a:xfrm>
          <a:prstGeom prst="rect">
            <a:avLst/>
          </a:prstGeom>
          <a:noFill/>
        </p:spPr>
        <p:txBody>
          <a:bodyPr wrap="square" rtlCol="0">
            <a:spAutoFit/>
          </a:bodyPr>
          <a:lstStyle/>
          <a:p>
            <a:pPr algn="l"/>
            <a:r>
              <a:rPr lang="en-US" altLang="zh-CN" sz="4000" dirty="0">
                <a:solidFill>
                  <a:srgbClr val="F7C17F"/>
                </a:solidFill>
                <a:latin typeface="+mj-ea"/>
                <a:ea typeface="+mj-ea"/>
              </a:rPr>
              <a:t>Introduction</a:t>
            </a:r>
            <a:endParaRPr lang="en-US" altLang="zh-CN" sz="4000" dirty="0">
              <a:solidFill>
                <a:srgbClr val="F7C17F"/>
              </a:solidFill>
              <a:latin typeface="+mj-ea"/>
              <a:ea typeface="+mj-ea"/>
            </a:endParaRPr>
          </a:p>
        </p:txBody>
      </p:sp>
      <p:sp>
        <p:nvSpPr>
          <p:cNvPr id="19" name="文本框 18"/>
          <p:cNvSpPr txBox="1"/>
          <p:nvPr/>
        </p:nvSpPr>
        <p:spPr>
          <a:xfrm>
            <a:off x="0" y="1270635"/>
            <a:ext cx="12195175" cy="5559425"/>
          </a:xfrm>
          <a:prstGeom prst="rect">
            <a:avLst/>
          </a:prstGeom>
          <a:noFill/>
        </p:spPr>
        <p:txBody>
          <a:bodyPr wrap="square" rtlCol="0">
            <a:noAutofit/>
          </a:bodyPr>
          <a:lstStyle/>
          <a:p>
            <a:pPr algn="l">
              <a:lnSpc>
                <a:spcPct val="150000"/>
              </a:lnSpc>
            </a:pPr>
            <a:r>
              <a:rPr lang="zh-CN" altLang="en-US" sz="3600" b="1" dirty="0">
                <a:solidFill>
                  <a:schemeClr val="bg2"/>
                </a:solidFill>
                <a:latin typeface="Microsoft JhengHei UI" panose="020B0604030504040204" charset="-120"/>
                <a:ea typeface="Microsoft JhengHei UI" panose="020B0604030504040204" charset="-120"/>
              </a:rPr>
              <a:t>hypothesi</a:t>
            </a:r>
            <a:r>
              <a:rPr lang="en-US" altLang="zh-CN" sz="3600" b="1" dirty="0">
                <a:solidFill>
                  <a:schemeClr val="bg2"/>
                </a:solidFill>
                <a:latin typeface="Microsoft JhengHei UI" panose="020B0604030504040204" charset="-120"/>
                <a:ea typeface="Microsoft JhengHei UI" panose="020B0604030504040204" charset="-120"/>
              </a:rPr>
              <a:t>es:</a:t>
            </a:r>
            <a:endParaRPr lang="en-US" altLang="zh-CN" sz="3600" b="1" dirty="0">
              <a:solidFill>
                <a:schemeClr val="bg2"/>
              </a:solidFill>
              <a:latin typeface="Microsoft JhengHei UI" panose="020B0604030504040204" charset="-120"/>
              <a:ea typeface="Microsoft JhengHei UI" panose="020B0604030504040204" charset="-120"/>
            </a:endParaRPr>
          </a:p>
          <a:p>
            <a:pPr algn="l">
              <a:lnSpc>
                <a:spcPct val="150000"/>
              </a:lnSpc>
            </a:pPr>
            <a:r>
              <a:rPr lang="zh-CN" altLang="en-US" sz="3200" b="1" dirty="0">
                <a:solidFill>
                  <a:schemeClr val="bg2"/>
                </a:solidFill>
                <a:latin typeface="Microsoft JhengHei UI" panose="020B0604030504040204" charset="-120"/>
                <a:ea typeface="Microsoft JhengHei UI" panose="020B0604030504040204" charset="-120"/>
              </a:rPr>
              <a:t>participants who receive a brief compassion training would have:</a:t>
            </a:r>
            <a:endParaRPr lang="zh-CN" altLang="en-US" sz="3200" b="1" dirty="0">
              <a:solidFill>
                <a:schemeClr val="bg2"/>
              </a:solidFill>
              <a:latin typeface="Microsoft JhengHei UI" panose="020B0604030504040204" charset="-120"/>
              <a:ea typeface="Microsoft JhengHei UI" panose="020B0604030504040204" charset="-120"/>
            </a:endParaRPr>
          </a:p>
          <a:p>
            <a:pPr algn="l">
              <a:lnSpc>
                <a:spcPct val="150000"/>
              </a:lnSpc>
            </a:pPr>
            <a:r>
              <a:rPr lang="zh-CN" altLang="en-US" sz="3200" b="1" dirty="0">
                <a:solidFill>
                  <a:schemeClr val="bg2"/>
                </a:solidFill>
                <a:latin typeface="Microsoft JhengHei UI" panose="020B0604030504040204" charset="-120"/>
                <a:ea typeface="Microsoft JhengHei UI" panose="020B0604030504040204" charset="-120"/>
              </a:rPr>
              <a:t>1. more favorable outgroup emotions, attitudes, social distance, and donation behavior;and</a:t>
            </a:r>
            <a:endParaRPr lang="zh-CN" altLang="en-US" sz="3200" b="1" dirty="0">
              <a:solidFill>
                <a:schemeClr val="bg2"/>
              </a:solidFill>
              <a:latin typeface="Microsoft JhengHei UI" panose="020B0604030504040204" charset="-120"/>
              <a:ea typeface="Microsoft JhengHei UI" panose="020B0604030504040204" charset="-120"/>
            </a:endParaRPr>
          </a:p>
          <a:p>
            <a:pPr algn="l">
              <a:lnSpc>
                <a:spcPct val="150000"/>
              </a:lnSpc>
            </a:pPr>
            <a:r>
              <a:rPr lang="zh-CN" altLang="en-US" sz="3200" b="1" dirty="0">
                <a:solidFill>
                  <a:schemeClr val="bg2"/>
                </a:solidFill>
                <a:latin typeface="Microsoft JhengHei UI" panose="020B0604030504040204" charset="-120"/>
                <a:ea typeface="Microsoft JhengHei UI" panose="020B0604030504040204" charset="-120"/>
              </a:rPr>
              <a:t>2. similar emotional, attitudinal, and behavioral changes towards three</a:t>
            </a:r>
            <a:r>
              <a:rPr lang="en-US" altLang="zh-CN" sz="3200" b="1" dirty="0">
                <a:solidFill>
                  <a:schemeClr val="bg2"/>
                </a:solidFill>
                <a:latin typeface="Microsoft JhengHei UI" panose="020B0604030504040204" charset="-120"/>
                <a:ea typeface="Microsoft JhengHei UI" panose="020B0604030504040204" charset="-120"/>
              </a:rPr>
              <a:t> </a:t>
            </a:r>
            <a:r>
              <a:rPr lang="zh-CN" altLang="en-US" sz="3200" b="1" dirty="0">
                <a:solidFill>
                  <a:schemeClr val="bg2"/>
                </a:solidFill>
                <a:latin typeface="Microsoft JhengHei UI" panose="020B0604030504040204" charset="-120"/>
                <a:ea typeface="Microsoft JhengHei UI" panose="020B0604030504040204" charset="-120"/>
              </a:rPr>
              <a:t>outgroups.</a:t>
            </a:r>
            <a:endParaRPr lang="zh-CN" altLang="en-US" sz="3200" b="1" dirty="0">
              <a:solidFill>
                <a:schemeClr val="bg2"/>
              </a:solidFill>
              <a:latin typeface="Microsoft JhengHei UI" panose="020B0604030504040204" charset="-120"/>
              <a:ea typeface="Microsoft JhengHei UI" panose="020B0604030504040204" charset="-120"/>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iterate type="wd">
                                    <p:tmPct val="10000"/>
                                  </p:iterate>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nvSpPr>
        <p:spPr>
          <a:xfrm>
            <a:off x="1220470" y="316230"/>
            <a:ext cx="2715895" cy="829945"/>
          </a:xfrm>
          <a:prstGeom prst="rect">
            <a:avLst/>
          </a:prstGeom>
          <a:noFill/>
        </p:spPr>
        <p:txBody>
          <a:bodyPr wrap="square" rtlCol="0">
            <a:spAutoFit/>
          </a:bodyPr>
          <a:lstStyle/>
          <a:p>
            <a:pPr algn="r"/>
            <a:r>
              <a:rPr lang="en-US" altLang="zh-CN" sz="4800" dirty="0">
                <a:solidFill>
                  <a:schemeClr val="accent2"/>
                </a:solidFill>
                <a:latin typeface="+mj-ea"/>
                <a:ea typeface="+mj-ea"/>
              </a:rPr>
              <a:t>Method</a:t>
            </a:r>
            <a:endParaRPr lang="en-US" altLang="zh-CN" sz="4800" dirty="0">
              <a:solidFill>
                <a:schemeClr val="accent2"/>
              </a:solidFill>
              <a:latin typeface="+mj-ea"/>
              <a:ea typeface="+mj-ea"/>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4072160" y="774055"/>
            <a:ext cx="8122920" cy="1905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5084445" y="770890"/>
            <a:ext cx="3698240" cy="645160"/>
          </a:xfrm>
          <a:prstGeom prst="rect">
            <a:avLst/>
          </a:prstGeom>
          <a:noFill/>
        </p:spPr>
        <p:txBody>
          <a:bodyPr wrap="square" rtlCol="0">
            <a:spAutoFit/>
          </a:bodyPr>
          <a:p>
            <a:r>
              <a:rPr lang="zh-CN" altLang="en-US" sz="3600" b="1">
                <a:solidFill>
                  <a:schemeClr val="bg2"/>
                </a:solidFill>
                <a:latin typeface="Microsoft YaHei UI" panose="020B0503020204020204" charset="-122"/>
                <a:ea typeface="Microsoft YaHei UI" panose="020B0503020204020204" charset="-122"/>
              </a:rPr>
              <a:t>Participants</a:t>
            </a:r>
            <a:endParaRPr lang="zh-CN" altLang="en-US" sz="3600" b="1">
              <a:solidFill>
                <a:schemeClr val="bg2"/>
              </a:solidFill>
              <a:latin typeface="Microsoft YaHei UI" panose="020B0503020204020204" charset="-122"/>
              <a:ea typeface="Microsoft YaHei UI" panose="020B0503020204020204" charset="-122"/>
            </a:endParaRPr>
          </a:p>
        </p:txBody>
      </p:sp>
      <p:sp>
        <p:nvSpPr>
          <p:cNvPr id="4" name="文本框 3"/>
          <p:cNvSpPr txBox="1"/>
          <p:nvPr/>
        </p:nvSpPr>
        <p:spPr>
          <a:xfrm>
            <a:off x="0" y="1270635"/>
            <a:ext cx="12192000" cy="5592445"/>
          </a:xfrm>
          <a:prstGeom prst="rect">
            <a:avLst/>
          </a:prstGeom>
          <a:noFill/>
        </p:spPr>
        <p:txBody>
          <a:bodyPr wrap="square" rtlCol="0">
            <a:noAutofit/>
          </a:bodyPr>
          <a:p>
            <a:r>
              <a:rPr lang="zh-CN" altLang="en-US" sz="2800" b="1">
                <a:solidFill>
                  <a:schemeClr val="accent2"/>
                </a:solidFill>
                <a:latin typeface="Microsoft JhengHei UI" panose="020B0604030504040204" charset="-120"/>
                <a:ea typeface="Microsoft JhengHei UI" panose="020B0604030504040204" charset="-120"/>
              </a:rPr>
              <a:t>criteria:</a:t>
            </a:r>
            <a:endParaRPr lang="zh-CN" altLang="en-US" sz="2800" b="1">
              <a:solidFill>
                <a:schemeClr val="accent2"/>
              </a:solidFill>
              <a:latin typeface="Microsoft JhengHei UI" panose="020B0604030504040204" charset="-120"/>
              <a:ea typeface="Microsoft JhengHei UI" panose="020B0604030504040204" charset="-120"/>
            </a:endParaRPr>
          </a:p>
          <a:p>
            <a:r>
              <a:rPr lang="zh-CN" altLang="en-US" sz="2800" b="1">
                <a:solidFill>
                  <a:schemeClr val="bg2"/>
                </a:solidFill>
                <a:latin typeface="Microsoft JhengHei UI" panose="020B0604030504040204" charset="-120"/>
                <a:ea typeface="Microsoft JhengHei UI" panose="020B0604030504040204" charset="-120"/>
              </a:rPr>
              <a:t>(1) could read Chinese and understand Cantonese; </a:t>
            </a:r>
            <a:endParaRPr lang="zh-CN" altLang="en-US" sz="2800" b="1">
              <a:solidFill>
                <a:schemeClr val="bg2"/>
              </a:solidFill>
              <a:latin typeface="Microsoft JhengHei UI" panose="020B0604030504040204" charset="-120"/>
              <a:ea typeface="Microsoft JhengHei UI" panose="020B0604030504040204" charset="-120"/>
            </a:endParaRPr>
          </a:p>
          <a:p>
            <a:r>
              <a:rPr lang="zh-CN" altLang="en-US" sz="2800" b="1">
                <a:solidFill>
                  <a:schemeClr val="bg2"/>
                </a:solidFill>
                <a:latin typeface="Microsoft JhengHei UI" panose="020B0604030504040204" charset="-120"/>
                <a:ea typeface="Microsoft JhengHei UI" panose="020B0604030504040204" charset="-120"/>
              </a:rPr>
              <a:t>(2) were 18 years of age or older; </a:t>
            </a:r>
            <a:endParaRPr lang="zh-CN" altLang="en-US" sz="2800" b="1">
              <a:solidFill>
                <a:schemeClr val="bg2"/>
              </a:solidFill>
              <a:latin typeface="Microsoft JhengHei UI" panose="020B0604030504040204" charset="-120"/>
              <a:ea typeface="Microsoft JhengHei UI" panose="020B0604030504040204" charset="-120"/>
            </a:endParaRPr>
          </a:p>
          <a:p>
            <a:r>
              <a:rPr lang="zh-CN" altLang="en-US" sz="2800" b="1">
                <a:solidFill>
                  <a:schemeClr val="bg2"/>
                </a:solidFill>
                <a:latin typeface="Microsoft JhengHei UI" panose="020B0604030504040204" charset="-120"/>
                <a:ea typeface="Microsoft JhengHei UI" panose="020B0604030504040204" charset="-120"/>
              </a:rPr>
              <a:t>(3) had no vision or hearing impairment;</a:t>
            </a:r>
            <a:endParaRPr lang="zh-CN" altLang="en-US" sz="2800" b="1">
              <a:solidFill>
                <a:schemeClr val="bg2"/>
              </a:solidFill>
              <a:latin typeface="Microsoft JhengHei UI" panose="020B0604030504040204" charset="-120"/>
              <a:ea typeface="Microsoft JhengHei UI" panose="020B0604030504040204" charset="-120"/>
            </a:endParaRPr>
          </a:p>
          <a:p>
            <a:r>
              <a:rPr lang="zh-CN" altLang="en-US" sz="2800" b="1">
                <a:solidFill>
                  <a:schemeClr val="bg2"/>
                </a:solidFill>
                <a:latin typeface="Microsoft JhengHei UI" panose="020B0604030504040204" charset="-120"/>
                <a:ea typeface="Microsoft JhengHei UI" panose="020B0604030504040204" charset="-120"/>
              </a:rPr>
              <a:t>(4) had no technical or Internet connection problem during the</a:t>
            </a:r>
            <a:r>
              <a:rPr lang="en-US" altLang="zh-CN" sz="2800" b="1">
                <a:solidFill>
                  <a:schemeClr val="bg2"/>
                </a:solidFill>
                <a:latin typeface="Microsoft JhengHei UI" panose="020B0604030504040204" charset="-120"/>
                <a:ea typeface="Microsoft JhengHei UI" panose="020B0604030504040204" charset="-120"/>
              </a:rPr>
              <a:t> </a:t>
            </a:r>
            <a:r>
              <a:rPr lang="zh-CN" altLang="en-US" sz="2800" b="1">
                <a:solidFill>
                  <a:schemeClr val="bg2"/>
                </a:solidFill>
                <a:latin typeface="Microsoft JhengHei UI" panose="020B0604030504040204" charset="-120"/>
                <a:ea typeface="Microsoft JhengHei UI" panose="020B0604030504040204" charset="-120"/>
              </a:rPr>
              <a:t>experiment; </a:t>
            </a:r>
            <a:endParaRPr lang="zh-CN" altLang="en-US" sz="2800" b="1">
              <a:solidFill>
                <a:schemeClr val="bg2"/>
              </a:solidFill>
              <a:latin typeface="Microsoft JhengHei UI" panose="020B0604030504040204" charset="-120"/>
              <a:ea typeface="Microsoft JhengHei UI" panose="020B0604030504040204" charset="-120"/>
            </a:endParaRPr>
          </a:p>
          <a:p>
            <a:r>
              <a:rPr lang="zh-CN" altLang="en-US" sz="2800" b="1">
                <a:solidFill>
                  <a:schemeClr val="bg2"/>
                </a:solidFill>
                <a:latin typeface="Microsoft JhengHei UI" panose="020B0604030504040204" charset="-120"/>
                <a:ea typeface="Microsoft JhengHei UI" panose="020B0604030504040204" charset="-120"/>
              </a:rPr>
              <a:t>(5) agreed to the informed consent and debriefing provided, </a:t>
            </a:r>
            <a:endParaRPr lang="zh-CN" altLang="en-US" sz="2800" b="1">
              <a:solidFill>
                <a:schemeClr val="bg2"/>
              </a:solidFill>
              <a:latin typeface="Microsoft JhengHei UI" panose="020B0604030504040204" charset="-120"/>
              <a:ea typeface="Microsoft JhengHei UI" panose="020B0604030504040204" charset="-120"/>
            </a:endParaRPr>
          </a:p>
          <a:p>
            <a:r>
              <a:rPr lang="zh-CN" altLang="en-US" sz="2800" b="1">
                <a:solidFill>
                  <a:schemeClr val="bg2"/>
                </a:solidFill>
                <a:latin typeface="Microsoft JhengHei UI" panose="020B0604030504040204" charset="-120"/>
                <a:ea typeface="Microsoft JhengHei UI" panose="020B0604030504040204" charset="-120"/>
              </a:rPr>
              <a:t>(6) passed the validity check on attentiveness.</a:t>
            </a:r>
            <a:endParaRPr lang="zh-CN" altLang="en-US" sz="2800" b="1">
              <a:solidFill>
                <a:schemeClr val="bg2"/>
              </a:solidFill>
              <a:latin typeface="Microsoft JhengHei UI" panose="020B0604030504040204" charset="-120"/>
              <a:ea typeface="Microsoft JhengHei UI" panose="020B0604030504040204" charset="-120"/>
            </a:endParaRPr>
          </a:p>
          <a:p>
            <a:r>
              <a:rPr lang="zh-CN" altLang="en-US" sz="2800" b="1">
                <a:solidFill>
                  <a:schemeClr val="accent2"/>
                </a:solidFill>
                <a:latin typeface="Microsoft JhengHei UI" panose="020B0604030504040204" charset="-120"/>
                <a:ea typeface="Microsoft JhengHei UI" panose="020B0604030504040204" charset="-120"/>
              </a:rPr>
              <a:t>exclusion criteria </a:t>
            </a:r>
            <a:r>
              <a:rPr lang="en-US" altLang="zh-CN" sz="2800" b="1">
                <a:solidFill>
                  <a:schemeClr val="accent2"/>
                </a:solidFill>
                <a:latin typeface="Microsoft JhengHei UI" panose="020B0604030504040204" charset="-120"/>
                <a:ea typeface="Microsoft JhengHei UI" panose="020B0604030504040204" charset="-120"/>
              </a:rPr>
              <a:t>:</a:t>
            </a:r>
            <a:endParaRPr lang="zh-CN" altLang="en-US" sz="2800" b="1">
              <a:solidFill>
                <a:schemeClr val="accent2"/>
              </a:solidFill>
              <a:latin typeface="Microsoft JhengHei UI" panose="020B0604030504040204" charset="-120"/>
              <a:ea typeface="Microsoft JhengHei UI" panose="020B0604030504040204" charset="-120"/>
            </a:endParaRPr>
          </a:p>
          <a:p>
            <a:r>
              <a:rPr lang="zh-CN" altLang="en-US" sz="2800" b="1">
                <a:solidFill>
                  <a:schemeClr val="bg2"/>
                </a:solidFill>
                <a:latin typeface="Microsoft JhengHei UI" panose="020B0604030504040204" charset="-120"/>
                <a:ea typeface="Microsoft JhengHei UI" panose="020B0604030504040204" charset="-120"/>
              </a:rPr>
              <a:t>(1) individuals who indicated no political stance;</a:t>
            </a:r>
            <a:endParaRPr lang="zh-CN" altLang="en-US" sz="2800" b="1">
              <a:solidFill>
                <a:schemeClr val="bg2"/>
              </a:solidFill>
              <a:latin typeface="Microsoft JhengHei UI" panose="020B0604030504040204" charset="-120"/>
              <a:ea typeface="Microsoft JhengHei UI" panose="020B0604030504040204" charset="-120"/>
            </a:endParaRPr>
          </a:p>
          <a:p>
            <a:r>
              <a:rPr lang="zh-CN" altLang="en-US" sz="2800" b="1">
                <a:solidFill>
                  <a:schemeClr val="bg2"/>
                </a:solidFill>
                <a:latin typeface="Microsoft JhengHei UI" panose="020B0604030504040204" charset="-120"/>
                <a:ea typeface="Microsoft JhengHei UI" panose="020B0604030504040204" charset="-120"/>
              </a:rPr>
              <a:t>(2) individuals who self</a:t>
            </a:r>
            <a:r>
              <a:rPr lang="en-US" altLang="zh-CN" sz="2800" b="1">
                <a:solidFill>
                  <a:schemeClr val="bg2"/>
                </a:solidFill>
                <a:latin typeface="Microsoft JhengHei UI" panose="020B0604030504040204" charset="-120"/>
                <a:ea typeface="Microsoft JhengHei UI" panose="020B0604030504040204" charset="-120"/>
              </a:rPr>
              <a:t>-</a:t>
            </a:r>
            <a:r>
              <a:rPr lang="zh-CN" altLang="en-US" sz="2800" b="1">
                <a:solidFill>
                  <a:schemeClr val="bg2"/>
                </a:solidFill>
                <a:latin typeface="Microsoft JhengHei UI" panose="020B0604030504040204" charset="-120"/>
                <a:ea typeface="Microsoft JhengHei UI" panose="020B0604030504040204" charset="-120"/>
              </a:rPr>
              <a:t>reported as an ethnic minority or a Mainland immigrant</a:t>
            </a:r>
            <a:endParaRPr lang="zh-CN" altLang="en-US" sz="2800" b="1">
              <a:solidFill>
                <a:schemeClr val="bg2"/>
              </a:solidFill>
              <a:latin typeface="Microsoft JhengHei UI" panose="020B0604030504040204" charset="-120"/>
              <a:ea typeface="Microsoft JhengHei UI" panose="020B0604030504040204" charset="-12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nvSpPr>
        <p:spPr>
          <a:xfrm>
            <a:off x="1220470" y="316230"/>
            <a:ext cx="2715895" cy="829945"/>
          </a:xfrm>
          <a:prstGeom prst="rect">
            <a:avLst/>
          </a:prstGeom>
          <a:noFill/>
        </p:spPr>
        <p:txBody>
          <a:bodyPr wrap="square" rtlCol="0">
            <a:spAutoFit/>
          </a:bodyPr>
          <a:lstStyle/>
          <a:p>
            <a:pPr algn="r"/>
            <a:r>
              <a:rPr lang="en-US" altLang="zh-CN" sz="4800" dirty="0">
                <a:solidFill>
                  <a:schemeClr val="accent2"/>
                </a:solidFill>
                <a:latin typeface="+mj-ea"/>
                <a:ea typeface="+mj-ea"/>
              </a:rPr>
              <a:t>Method</a:t>
            </a:r>
            <a:endParaRPr lang="en-US" altLang="zh-CN" sz="4800" dirty="0">
              <a:solidFill>
                <a:schemeClr val="accent2"/>
              </a:solidFill>
              <a:latin typeface="+mj-ea"/>
              <a:ea typeface="+mj-ea"/>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4072160" y="774055"/>
            <a:ext cx="8122920" cy="1905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5084445" y="770890"/>
            <a:ext cx="3698240" cy="645160"/>
          </a:xfrm>
          <a:prstGeom prst="rect">
            <a:avLst/>
          </a:prstGeom>
          <a:noFill/>
        </p:spPr>
        <p:txBody>
          <a:bodyPr wrap="square" rtlCol="0">
            <a:spAutoFit/>
          </a:bodyPr>
          <a:p>
            <a:r>
              <a:rPr lang="zh-CN" altLang="en-US" sz="3600" b="1">
                <a:solidFill>
                  <a:schemeClr val="bg2"/>
                </a:solidFill>
                <a:latin typeface="Microsoft YaHei UI" panose="020B0503020204020204" charset="-122"/>
                <a:ea typeface="Microsoft YaHei UI" panose="020B0503020204020204" charset="-122"/>
              </a:rPr>
              <a:t>Participants</a:t>
            </a:r>
            <a:endParaRPr lang="zh-CN" altLang="en-US" sz="3600" b="1">
              <a:solidFill>
                <a:schemeClr val="bg2"/>
              </a:solidFill>
              <a:latin typeface="Microsoft YaHei UI" panose="020B0503020204020204" charset="-122"/>
              <a:ea typeface="Microsoft YaHei UI" panose="020B0503020204020204" charset="-122"/>
            </a:endParaRPr>
          </a:p>
        </p:txBody>
      </p:sp>
      <p:sp>
        <p:nvSpPr>
          <p:cNvPr id="4" name="文本框 3"/>
          <p:cNvSpPr txBox="1"/>
          <p:nvPr/>
        </p:nvSpPr>
        <p:spPr>
          <a:xfrm>
            <a:off x="0" y="1270635"/>
            <a:ext cx="12192000" cy="5592445"/>
          </a:xfrm>
          <a:prstGeom prst="rect">
            <a:avLst/>
          </a:prstGeom>
          <a:noFill/>
        </p:spPr>
        <p:txBody>
          <a:bodyPr wrap="square" rtlCol="0">
            <a:noAutofit/>
          </a:bodyPr>
          <a:p>
            <a:r>
              <a:rPr lang="en-US" altLang="zh-CN" sz="2800" b="1">
                <a:solidFill>
                  <a:schemeClr val="bg2"/>
                </a:solidFill>
                <a:latin typeface="Microsoft JhengHei UI" panose="020B0604030504040204" charset="-120"/>
                <a:ea typeface="Microsoft JhengHei UI" panose="020B0604030504040204" charset="-120"/>
              </a:rPr>
              <a:t>T</a:t>
            </a:r>
            <a:r>
              <a:rPr lang="zh-CN" altLang="en-US" sz="2800" b="1">
                <a:solidFill>
                  <a:schemeClr val="bg2"/>
                </a:solidFill>
                <a:latin typeface="Microsoft JhengHei UI" panose="020B0604030504040204" charset="-120"/>
                <a:ea typeface="Microsoft JhengHei UI" panose="020B0604030504040204" charset="-120"/>
              </a:rPr>
              <a:t>hree social groups in Hong Kong</a:t>
            </a:r>
            <a:r>
              <a:rPr lang="en-US" altLang="zh-CN" sz="2800" b="1">
                <a:solidFill>
                  <a:schemeClr val="bg2"/>
                </a:solidFill>
                <a:latin typeface="Microsoft JhengHei UI" panose="020B0604030504040204" charset="-120"/>
                <a:ea typeface="Microsoft JhengHei UI" panose="020B0604030504040204" charset="-120"/>
              </a:rPr>
              <a:t>:</a:t>
            </a:r>
            <a:endParaRPr lang="en-US" altLang="zh-CN" sz="2800" b="1">
              <a:solidFill>
                <a:schemeClr val="bg2"/>
              </a:solidFill>
              <a:latin typeface="Microsoft JhengHei UI" panose="020B0604030504040204" charset="-120"/>
              <a:ea typeface="Microsoft JhengHei UI" panose="020B0604030504040204" charset="-120"/>
            </a:endParaRPr>
          </a:p>
          <a:p>
            <a:r>
              <a:rPr lang="en-US" altLang="zh-CN" sz="2800" b="1">
                <a:solidFill>
                  <a:schemeClr val="bg2"/>
                </a:solidFill>
                <a:latin typeface="Microsoft JhengHei UI" panose="020B0604030504040204" charset="-120"/>
                <a:ea typeface="Microsoft JhengHei UI" panose="020B0604030504040204" charset="-120"/>
              </a:rPr>
              <a:t>(1)</a:t>
            </a:r>
            <a:r>
              <a:rPr lang="zh-CN" altLang="en-US" sz="2800" b="1">
                <a:solidFill>
                  <a:schemeClr val="bg2"/>
                </a:solidFill>
                <a:latin typeface="Microsoft JhengHei UI" panose="020B0604030504040204" charset="-120"/>
                <a:ea typeface="Microsoft JhengHei UI" panose="020B0604030504040204" charset="-120"/>
              </a:rPr>
              <a:t>ethnic minorities</a:t>
            </a:r>
            <a:endParaRPr lang="zh-CN" altLang="en-US" sz="2800" b="1">
              <a:solidFill>
                <a:schemeClr val="bg2"/>
              </a:solidFill>
              <a:latin typeface="Microsoft JhengHei UI" panose="020B0604030504040204" charset="-120"/>
              <a:ea typeface="Microsoft JhengHei UI" panose="020B0604030504040204" charset="-120"/>
            </a:endParaRPr>
          </a:p>
          <a:p>
            <a:r>
              <a:rPr lang="en-US" altLang="zh-CN" sz="2800" b="1">
                <a:solidFill>
                  <a:schemeClr val="bg2"/>
                </a:solidFill>
                <a:latin typeface="Microsoft JhengHei UI" panose="020B0604030504040204" charset="-120"/>
                <a:ea typeface="Microsoft JhengHei UI" panose="020B0604030504040204" charset="-120"/>
              </a:rPr>
              <a:t>(2)</a:t>
            </a:r>
            <a:r>
              <a:rPr lang="zh-CN" altLang="en-US" sz="2800" b="1">
                <a:solidFill>
                  <a:schemeClr val="bg2"/>
                </a:solidFill>
                <a:latin typeface="Microsoft JhengHei UI" panose="020B0604030504040204" charset="-120"/>
                <a:ea typeface="Microsoft JhengHei UI" panose="020B0604030504040204" charset="-120"/>
              </a:rPr>
              <a:t>Mainland immigrants</a:t>
            </a:r>
            <a:endParaRPr lang="zh-CN" altLang="en-US" sz="2800" b="1">
              <a:solidFill>
                <a:schemeClr val="bg2"/>
              </a:solidFill>
              <a:latin typeface="Microsoft JhengHei UI" panose="020B0604030504040204" charset="-120"/>
              <a:ea typeface="Microsoft JhengHei UI" panose="020B0604030504040204" charset="-120"/>
            </a:endParaRPr>
          </a:p>
          <a:p>
            <a:r>
              <a:rPr lang="en-US" altLang="zh-CN" sz="2800" b="1">
                <a:solidFill>
                  <a:schemeClr val="bg2"/>
                </a:solidFill>
                <a:latin typeface="Microsoft JhengHei UI" panose="020B0604030504040204" charset="-120"/>
                <a:ea typeface="Microsoft JhengHei UI" panose="020B0604030504040204" charset="-120"/>
              </a:rPr>
              <a:t>(3)</a:t>
            </a:r>
            <a:r>
              <a:rPr lang="zh-CN" altLang="en-US" sz="2800" b="1">
                <a:solidFill>
                  <a:schemeClr val="bg2"/>
                </a:solidFill>
                <a:latin typeface="Microsoft JhengHei UI" panose="020B0604030504040204" charset="-120"/>
                <a:ea typeface="Microsoft JhengHei UI" panose="020B0604030504040204" charset="-120"/>
              </a:rPr>
              <a:t>people with opposing political views. </a:t>
            </a:r>
            <a:endParaRPr lang="zh-CN" altLang="en-US" sz="2800" b="1">
              <a:solidFill>
                <a:schemeClr val="bg2"/>
              </a:solidFill>
              <a:latin typeface="Microsoft JhengHei UI" panose="020B0604030504040204" charset="-120"/>
              <a:ea typeface="Microsoft JhengHei UI" panose="020B0604030504040204" charset="-120"/>
            </a:endParaRPr>
          </a:p>
          <a:p>
            <a:endParaRPr lang="zh-CN" altLang="en-US" sz="2800" b="1">
              <a:solidFill>
                <a:schemeClr val="bg2"/>
              </a:solidFill>
              <a:latin typeface="Microsoft JhengHei UI" panose="020B0604030504040204" charset="-120"/>
              <a:ea typeface="Microsoft JhengHei UI" panose="020B0604030504040204" charset="-120"/>
            </a:endParaRPr>
          </a:p>
          <a:p>
            <a:r>
              <a:rPr lang="zh-CN" altLang="en-US" sz="2800" b="1">
                <a:solidFill>
                  <a:schemeClr val="bg2"/>
                </a:solidFill>
                <a:latin typeface="Microsoft JhengHei UI" panose="020B0604030504040204" charset="-120"/>
                <a:ea typeface="Microsoft JhengHei UI" panose="020B0604030504040204" charset="-120"/>
              </a:rPr>
              <a:t>These groups face discrimination due to visible differences in physical characteristics, less obvious but noticeable differences in mother tongue , and ideological differences respectively</a:t>
            </a:r>
            <a:r>
              <a:rPr lang="en-US" altLang="zh-CN" sz="2800" b="1">
                <a:solidFill>
                  <a:schemeClr val="bg2"/>
                </a:solidFill>
                <a:latin typeface="Microsoft JhengHei UI" panose="020B0604030504040204" charset="-120"/>
                <a:ea typeface="Microsoft JhengHei UI" panose="020B0604030504040204" charset="-120"/>
              </a:rPr>
              <a:t>.</a:t>
            </a:r>
            <a:endParaRPr lang="en-US" altLang="zh-CN" sz="2800" b="1">
              <a:solidFill>
                <a:schemeClr val="bg2"/>
              </a:solidFill>
              <a:latin typeface="Microsoft JhengHei UI" panose="020B0604030504040204" charset="-120"/>
              <a:ea typeface="Microsoft JhengHei UI" panose="020B0604030504040204" charset="-12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nvSpPr>
        <p:spPr>
          <a:xfrm>
            <a:off x="1220470" y="316230"/>
            <a:ext cx="2715895" cy="829945"/>
          </a:xfrm>
          <a:prstGeom prst="rect">
            <a:avLst/>
          </a:prstGeom>
          <a:noFill/>
        </p:spPr>
        <p:txBody>
          <a:bodyPr wrap="square" rtlCol="0">
            <a:spAutoFit/>
          </a:bodyPr>
          <a:lstStyle/>
          <a:p>
            <a:pPr algn="r"/>
            <a:r>
              <a:rPr lang="en-US" altLang="zh-CN" sz="4800" dirty="0">
                <a:solidFill>
                  <a:schemeClr val="accent2"/>
                </a:solidFill>
                <a:latin typeface="+mj-ea"/>
                <a:ea typeface="+mj-ea"/>
              </a:rPr>
              <a:t>Method</a:t>
            </a:r>
            <a:endParaRPr lang="en-US" altLang="zh-CN" sz="4800" dirty="0">
              <a:solidFill>
                <a:schemeClr val="accent2"/>
              </a:solidFill>
              <a:latin typeface="+mj-ea"/>
              <a:ea typeface="+mj-ea"/>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4072160" y="774055"/>
            <a:ext cx="8122920" cy="1905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5084445" y="770890"/>
            <a:ext cx="3698240" cy="645160"/>
          </a:xfrm>
          <a:prstGeom prst="rect">
            <a:avLst/>
          </a:prstGeom>
          <a:noFill/>
        </p:spPr>
        <p:txBody>
          <a:bodyPr wrap="square" rtlCol="0">
            <a:spAutoFit/>
          </a:bodyPr>
          <a:p>
            <a:r>
              <a:rPr lang="zh-CN" altLang="en-US" sz="3600" b="1">
                <a:solidFill>
                  <a:schemeClr val="bg2"/>
                </a:solidFill>
                <a:latin typeface="Microsoft YaHei UI" panose="020B0503020204020204" charset="-122"/>
                <a:ea typeface="Microsoft YaHei UI" panose="020B0503020204020204" charset="-122"/>
              </a:rPr>
              <a:t>Participants</a:t>
            </a:r>
            <a:endParaRPr lang="zh-CN" altLang="en-US" sz="3600" b="1">
              <a:solidFill>
                <a:schemeClr val="bg2"/>
              </a:solidFill>
              <a:latin typeface="Microsoft YaHei UI" panose="020B0503020204020204" charset="-122"/>
              <a:ea typeface="Microsoft YaHei UI" panose="020B0503020204020204" charset="-122"/>
            </a:endParaRPr>
          </a:p>
        </p:txBody>
      </p:sp>
      <p:sp>
        <p:nvSpPr>
          <p:cNvPr id="4" name="文本框 3"/>
          <p:cNvSpPr txBox="1"/>
          <p:nvPr/>
        </p:nvSpPr>
        <p:spPr>
          <a:xfrm>
            <a:off x="0" y="1270635"/>
            <a:ext cx="12192000" cy="5592445"/>
          </a:xfrm>
          <a:prstGeom prst="rect">
            <a:avLst/>
          </a:prstGeom>
          <a:noFill/>
        </p:spPr>
        <p:txBody>
          <a:bodyPr wrap="square" rtlCol="0">
            <a:noAutofit/>
          </a:bodyPr>
          <a:p>
            <a:r>
              <a:rPr lang="en-US" altLang="zh-CN" sz="3200" b="1">
                <a:solidFill>
                  <a:schemeClr val="bg2"/>
                </a:solidFill>
                <a:latin typeface="Microsoft JhengHei UI" panose="020B0604030504040204" charset="-120"/>
                <a:ea typeface="Microsoft JhengHei UI" panose="020B0604030504040204" charset="-120"/>
              </a:rPr>
              <a:t>255eligible participants →1:1 </a:t>
            </a:r>
            <a:endParaRPr lang="en-US" altLang="zh-CN" sz="3200" b="1">
              <a:solidFill>
                <a:schemeClr val="bg2"/>
              </a:solidFill>
              <a:latin typeface="Microsoft JhengHei UI" panose="020B0604030504040204" charset="-120"/>
              <a:ea typeface="Microsoft JhengHei UI" panose="020B0604030504040204" charset="-120"/>
            </a:endParaRPr>
          </a:p>
          <a:p>
            <a:r>
              <a:rPr lang="en-US" altLang="zh-CN" sz="3200" b="1">
                <a:solidFill>
                  <a:schemeClr val="bg2"/>
                </a:solidFill>
                <a:latin typeface="Microsoft JhengHei UI" panose="020B0604030504040204" charset="-120"/>
                <a:ea typeface="Microsoft JhengHei UI" panose="020B0604030504040204" charset="-120"/>
              </a:rPr>
              <a:t>32 participants were excluded due to </a:t>
            </a:r>
            <a:endParaRPr lang="en-US" altLang="zh-CN" sz="3200" b="1">
              <a:solidFill>
                <a:schemeClr val="bg2"/>
              </a:solidFill>
              <a:latin typeface="Microsoft JhengHei UI" panose="020B0604030504040204" charset="-120"/>
              <a:ea typeface="Microsoft JhengHei UI" panose="020B0604030504040204" charset="-120"/>
            </a:endParaRPr>
          </a:p>
          <a:p>
            <a:r>
              <a:rPr lang="en-US" altLang="zh-CN" sz="3200" b="1">
                <a:solidFill>
                  <a:schemeClr val="bg2"/>
                </a:solidFill>
                <a:latin typeface="Microsoft JhengHei UI" panose="020B0604030504040204" charset="-120"/>
                <a:ea typeface="Microsoft JhengHei UI" panose="020B0604030504040204" charset="-120"/>
              </a:rPr>
              <a:t>(1) withdrew from the study (n = 15)</a:t>
            </a:r>
            <a:endParaRPr lang="en-US" altLang="zh-CN" sz="3200" b="1">
              <a:solidFill>
                <a:schemeClr val="bg2"/>
              </a:solidFill>
              <a:latin typeface="Microsoft JhengHei UI" panose="020B0604030504040204" charset="-120"/>
              <a:ea typeface="Microsoft JhengHei UI" panose="020B0604030504040204" charset="-120"/>
            </a:endParaRPr>
          </a:p>
          <a:p>
            <a:r>
              <a:rPr lang="en-US" altLang="zh-CN" sz="3200" b="1">
                <a:solidFill>
                  <a:schemeClr val="bg2"/>
                </a:solidFill>
                <a:latin typeface="Microsoft JhengHei UI" panose="020B0604030504040204" charset="-120"/>
                <a:ea typeface="Microsoft JhengHei UI" panose="020B0604030504040204" charset="-120"/>
              </a:rPr>
              <a:t>(2) had technical or Internet connection problems (n = 5)</a:t>
            </a:r>
            <a:endParaRPr lang="en-US" altLang="zh-CN" sz="3200" b="1">
              <a:solidFill>
                <a:schemeClr val="bg2"/>
              </a:solidFill>
              <a:latin typeface="Microsoft JhengHei UI" panose="020B0604030504040204" charset="-120"/>
              <a:ea typeface="Microsoft JhengHei UI" panose="020B0604030504040204" charset="-120"/>
            </a:endParaRPr>
          </a:p>
          <a:p>
            <a:r>
              <a:rPr lang="en-US" altLang="zh-CN" sz="3200" b="1">
                <a:solidFill>
                  <a:schemeClr val="bg2"/>
                </a:solidFill>
                <a:latin typeface="Microsoft JhengHei UI" panose="020B0604030504040204" charset="-120"/>
                <a:ea typeface="Microsoft JhengHei UI" panose="020B0604030504040204" charset="-120"/>
              </a:rPr>
              <a:t>(3) failed validity check on attentiveness (n = 12). </a:t>
            </a:r>
            <a:endParaRPr lang="en-US" altLang="zh-CN" sz="3200" b="1">
              <a:solidFill>
                <a:schemeClr val="bg2"/>
              </a:solidFill>
              <a:latin typeface="Microsoft JhengHei UI" panose="020B0604030504040204" charset="-120"/>
              <a:ea typeface="Microsoft JhengHei UI" panose="020B0604030504040204" charset="-120"/>
            </a:endParaRPr>
          </a:p>
          <a:p>
            <a:r>
              <a:rPr lang="en-US" altLang="zh-CN" sz="3200" b="1">
                <a:solidFill>
                  <a:schemeClr val="bg2"/>
                </a:solidFill>
                <a:latin typeface="Microsoft JhengHei UI" panose="020B0604030504040204" charset="-120"/>
                <a:ea typeface="Microsoft JhengHei UI" panose="020B0604030504040204" charset="-120"/>
              </a:rPr>
              <a:t>finally: 223 participants.</a:t>
            </a:r>
            <a:endParaRPr lang="en-US" altLang="zh-CN" sz="3200" b="1">
              <a:solidFill>
                <a:schemeClr val="bg2"/>
              </a:solidFill>
              <a:latin typeface="Microsoft JhengHei UI" panose="020B0604030504040204" charset="-120"/>
              <a:ea typeface="Microsoft JhengHei UI" panose="020B0604030504040204" charset="-120"/>
            </a:endParaRPr>
          </a:p>
          <a:p>
            <a:endParaRPr lang="en-US" altLang="zh-CN" sz="3200" b="1">
              <a:solidFill>
                <a:schemeClr val="bg2"/>
              </a:solidFill>
              <a:latin typeface="Microsoft JhengHei UI" panose="020B0604030504040204" charset="-120"/>
              <a:ea typeface="Microsoft JhengHei UI" panose="020B0604030504040204" charset="-120"/>
            </a:endParaRPr>
          </a:p>
          <a:p>
            <a:r>
              <a:rPr lang="en-US" altLang="zh-CN" sz="3200" b="1">
                <a:solidFill>
                  <a:schemeClr val="bg2"/>
                </a:solidFill>
                <a:latin typeface="Microsoft JhengHei UI" panose="020B0604030504040204" charset="-120"/>
                <a:ea typeface="Microsoft JhengHei UI" panose="020B0604030504040204" charset="-120"/>
              </a:rPr>
              <a:t>technical issue in the platform→omit  26.50%  participants</a:t>
            </a:r>
            <a:r>
              <a:rPr lang="en-US" altLang="zh-CN" sz="3200" b="1">
                <a:solidFill>
                  <a:schemeClr val="bg2"/>
                </a:solidFill>
                <a:latin typeface="Microsoft JhengHei UI" panose="020B0604030504040204" charset="-120"/>
                <a:ea typeface="Microsoft JhengHei UI" panose="020B0604030504040204" charset="-120"/>
                <a:sym typeface="+mn-ea"/>
              </a:rPr>
              <a:t> in the pre-experiment questionnaire →</a:t>
            </a:r>
            <a:r>
              <a:rPr lang="en-US" altLang="zh-CN" sz="3200" b="1">
                <a:solidFill>
                  <a:schemeClr val="bg2"/>
                </a:solidFill>
                <a:latin typeface="Microsoft JhengHei UI" panose="020B0604030504040204" charset="-120"/>
                <a:ea typeface="Microsoft JhengHei UI" panose="020B0604030504040204" charset="-120"/>
              </a:rPr>
              <a:t>165 ethnic minorities, 166 Mainland immigrants, 165 people with opposite political views (Fig. 1).</a:t>
            </a:r>
            <a:endParaRPr lang="en-US" altLang="zh-CN" sz="3200" b="1">
              <a:solidFill>
                <a:schemeClr val="bg2"/>
              </a:solidFill>
              <a:latin typeface="Microsoft JhengHei UI" panose="020B0604030504040204" charset="-120"/>
              <a:ea typeface="Microsoft JhengHei UI" panose="020B0604030504040204" charset="-12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commondata" val="eyJoZGlkIjoiYzc4M2ExMWNmNWRjMzNlNzgzYjVjZDNjOTM4MzNiMGY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多彩系列02">
      <a:dk1>
        <a:srgbClr val="FFFFFF"/>
      </a:dk1>
      <a:lt1>
        <a:srgbClr val="F2F2F2"/>
      </a:lt1>
      <a:dk2>
        <a:srgbClr val="232226"/>
      </a:dk2>
      <a:lt2>
        <a:srgbClr val="E7E6E6"/>
      </a:lt2>
      <a:accent1>
        <a:srgbClr val="774F71"/>
      </a:accent1>
      <a:accent2>
        <a:srgbClr val="D1758E"/>
      </a:accent2>
      <a:accent3>
        <a:srgbClr val="F7C17F"/>
      </a:accent3>
      <a:accent4>
        <a:srgbClr val="55B2A0"/>
      </a:accent4>
      <a:accent5>
        <a:srgbClr val="8F608A"/>
      </a:accent5>
      <a:accent6>
        <a:srgbClr val="D58C2E"/>
      </a:accent6>
      <a:hlink>
        <a:srgbClr val="0563C1"/>
      </a:hlink>
      <a:folHlink>
        <a:srgbClr val="954F72"/>
      </a:folHlink>
    </a:clrScheme>
    <a:fontScheme name="自定义 1">
      <a:majorFont>
        <a:latin typeface="Nexa Bold"/>
        <a:ea typeface="方正大标宋简体"/>
        <a:cs typeface=""/>
      </a:majorFont>
      <a:minorFont>
        <a:latin typeface="Nexa Light"/>
        <a:ea typeface="方正兰亭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15771</Words>
  <Application>WPS 演示</Application>
  <PresentationFormat>自定义</PresentationFormat>
  <Paragraphs>370</Paragraphs>
  <Slides>36</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36</vt:i4>
      </vt:variant>
    </vt:vector>
  </HeadingPairs>
  <TitlesOfParts>
    <vt:vector size="53" baseType="lpstr">
      <vt:lpstr>Arial</vt:lpstr>
      <vt:lpstr>宋体</vt:lpstr>
      <vt:lpstr>Wingdings</vt:lpstr>
      <vt:lpstr>微软雅黑</vt:lpstr>
      <vt:lpstr>Microsoft YaHei UI</vt:lpstr>
      <vt:lpstr>汉仪雅酷黑 65W</vt:lpstr>
      <vt:lpstr>Microsoft JhengHei UI</vt:lpstr>
      <vt:lpstr>Nexa Light</vt:lpstr>
      <vt:lpstr>Segoe Print</vt:lpstr>
      <vt:lpstr>Arial Unicode MS</vt:lpstr>
      <vt:lpstr>方正大标宋简体</vt:lpstr>
      <vt:lpstr>Nexa Bold</vt:lpstr>
      <vt:lpstr>方正兰亭黑简体</vt:lpstr>
      <vt:lpstr>黑体</vt:lpstr>
      <vt:lpstr>Calibri</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彩色线条</dc:title>
  <dc:creator>第一PPT</dc:creator>
  <cp:keywords>www.1ppt.com</cp:keywords>
  <cp:lastModifiedBy>音痴</cp:lastModifiedBy>
  <cp:revision>300</cp:revision>
  <dcterms:created xsi:type="dcterms:W3CDTF">2016-10-10T06:25:00Z</dcterms:created>
  <dcterms:modified xsi:type="dcterms:W3CDTF">2023-10-27T14:11:13Z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C8D00940B0B54D1CAC99FC0E4F7D1A2C_13</vt:lpwstr>
  </property>
  <property fmtid="{D5CDD505-2E9C-101B-9397-08002B2CF9AE}" pid="3" name="KSOProductBuildVer">
    <vt:lpwstr>2052-12.1.0.15712</vt:lpwstr>
  </property>
</Properties>
</file>