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8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745"/>
    <p:restoredTop sz="95213"/>
  </p:normalViewPr>
  <p:slideViewPr>
    <p:cSldViewPr snapToGrid="0">
      <p:cViewPr varScale="1">
        <p:scale>
          <a:sx n="93" d="100"/>
          <a:sy n="93" d="100"/>
        </p:scale>
        <p:origin x="2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E45350-0244-0B4D-97A8-E41A03317A68}" type="doc">
      <dgm:prSet loTypeId="urn:microsoft.com/office/officeart/2008/layout/RadialCluster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9D65B772-34D0-4943-B6E2-105AB1E24154}">
      <dgm:prSet phldrT="[文本]"/>
      <dgm:spPr/>
      <dgm:t>
        <a:bodyPr/>
        <a:lstStyle/>
        <a:p>
          <a:r>
            <a:rPr lang="en-US" altLang="zh-CN" dirty="0"/>
            <a:t>public</a:t>
          </a:r>
          <a:r>
            <a:rPr lang="zh-CN" altLang="en-US" dirty="0"/>
            <a:t> </a:t>
          </a:r>
          <a:r>
            <a:rPr lang="en-US" altLang="zh-CN" dirty="0"/>
            <a:t>condition</a:t>
          </a:r>
          <a:endParaRPr lang="zh-CN" altLang="en-US" dirty="0"/>
        </a:p>
      </dgm:t>
    </dgm:pt>
    <dgm:pt modelId="{67430308-649F-904F-B31A-76A7A3E9CF6E}" type="parTrans" cxnId="{E274D598-3120-F04F-B00C-1D6BE3A66A88}">
      <dgm:prSet/>
      <dgm:spPr/>
      <dgm:t>
        <a:bodyPr/>
        <a:lstStyle/>
        <a:p>
          <a:endParaRPr lang="zh-CN" altLang="en-US"/>
        </a:p>
      </dgm:t>
    </dgm:pt>
    <dgm:pt modelId="{1554EC24-2CCA-F045-86CC-077FE4B660FD}" type="sibTrans" cxnId="{E274D598-3120-F04F-B00C-1D6BE3A66A88}">
      <dgm:prSet/>
      <dgm:spPr/>
      <dgm:t>
        <a:bodyPr/>
        <a:lstStyle/>
        <a:p>
          <a:endParaRPr lang="zh-CN" altLang="en-US"/>
        </a:p>
      </dgm:t>
    </dgm:pt>
    <dgm:pt modelId="{387ACFE9-D050-CC43-ADC7-2EEF07797DD8}">
      <dgm:prSet phldrT="[文本]"/>
      <dgm:spPr/>
      <dgm:t>
        <a:bodyPr/>
        <a:lstStyle/>
        <a:p>
          <a:r>
            <a:rPr lang="en-US" altLang="zh-CN" dirty="0"/>
            <a:t>private</a:t>
          </a:r>
          <a:r>
            <a:rPr lang="zh-CN" altLang="en-US" dirty="0"/>
            <a:t> </a:t>
          </a:r>
          <a:r>
            <a:rPr lang="en-US" altLang="zh-CN" dirty="0"/>
            <a:t>condition</a:t>
          </a:r>
          <a:endParaRPr lang="zh-CN" altLang="en-US" dirty="0"/>
        </a:p>
      </dgm:t>
    </dgm:pt>
    <dgm:pt modelId="{CD562CCA-0C03-BB4C-9225-8275508449D4}" type="parTrans" cxnId="{A02A8E50-BE3A-1D4E-A85B-7985A47BEBB2}">
      <dgm:prSet/>
      <dgm:spPr/>
      <dgm:t>
        <a:bodyPr/>
        <a:lstStyle/>
        <a:p>
          <a:endParaRPr lang="zh-CN" altLang="en-US"/>
        </a:p>
      </dgm:t>
    </dgm:pt>
    <dgm:pt modelId="{9279729D-8A54-6349-9233-B1ECA7B15443}" type="sibTrans" cxnId="{A02A8E50-BE3A-1D4E-A85B-7985A47BEBB2}">
      <dgm:prSet/>
      <dgm:spPr/>
      <dgm:t>
        <a:bodyPr/>
        <a:lstStyle/>
        <a:p>
          <a:endParaRPr lang="zh-CN" altLang="en-US"/>
        </a:p>
      </dgm:t>
    </dgm:pt>
    <dgm:pt modelId="{9E2BDA6A-F39B-2C4E-A0EC-6A296E3F1A9F}">
      <dgm:prSet phldrT="[文本]"/>
      <dgm:spPr/>
      <dgm:t>
        <a:bodyPr/>
        <a:lstStyle/>
        <a:p>
          <a:r>
            <a:rPr lang="en-US" altLang="zh-CN" dirty="0"/>
            <a:t>procedure</a:t>
          </a:r>
          <a:endParaRPr lang="zh-CN" altLang="en-US" dirty="0"/>
        </a:p>
      </dgm:t>
    </dgm:pt>
    <dgm:pt modelId="{380AAD4C-6F60-2E48-8642-A585365BEBA2}" type="sibTrans" cxnId="{91EF4CE3-D1A7-7341-8576-F67ED3E0AE69}">
      <dgm:prSet/>
      <dgm:spPr/>
      <dgm:t>
        <a:bodyPr/>
        <a:lstStyle/>
        <a:p>
          <a:endParaRPr lang="zh-CN" altLang="en-US"/>
        </a:p>
      </dgm:t>
    </dgm:pt>
    <dgm:pt modelId="{222C3FFC-BBC5-9E42-8D03-3EEF43D2FE34}" type="parTrans" cxnId="{91EF4CE3-D1A7-7341-8576-F67ED3E0AE69}">
      <dgm:prSet/>
      <dgm:spPr/>
      <dgm:t>
        <a:bodyPr/>
        <a:lstStyle/>
        <a:p>
          <a:endParaRPr lang="zh-CN" altLang="en-US"/>
        </a:p>
      </dgm:t>
    </dgm:pt>
    <dgm:pt modelId="{F9441132-D9F0-2249-8510-0A40746F0D95}" type="pres">
      <dgm:prSet presAssocID="{2DE45350-0244-0B4D-97A8-E41A03317A6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41BAEAB-3C34-CB41-8CAD-ED8B1D93B308}" type="pres">
      <dgm:prSet presAssocID="{9E2BDA6A-F39B-2C4E-A0EC-6A296E3F1A9F}" presName="singleCycle" presStyleCnt="0"/>
      <dgm:spPr/>
    </dgm:pt>
    <dgm:pt modelId="{8234FA8A-89CE-B149-AB45-20EE8C5655C1}" type="pres">
      <dgm:prSet presAssocID="{9E2BDA6A-F39B-2C4E-A0EC-6A296E3F1A9F}" presName="singleCenter" presStyleLbl="node1" presStyleIdx="0" presStyleCnt="3" custLinFactX="-8476" custLinFactNeighborX="-100000" custLinFactNeighborY="-15497">
        <dgm:presLayoutVars>
          <dgm:chMax val="7"/>
          <dgm:chPref val="7"/>
        </dgm:presLayoutVars>
      </dgm:prSet>
      <dgm:spPr/>
    </dgm:pt>
    <dgm:pt modelId="{04294951-C2FC-544E-B38B-4594EF1DDEBA}" type="pres">
      <dgm:prSet presAssocID="{67430308-649F-904F-B31A-76A7A3E9CF6E}" presName="Name56" presStyleLbl="parChTrans1D2" presStyleIdx="0" presStyleCnt="2"/>
      <dgm:spPr/>
    </dgm:pt>
    <dgm:pt modelId="{7736A7D6-0A33-704B-8E7D-B91079D664E0}" type="pres">
      <dgm:prSet presAssocID="{9D65B772-34D0-4943-B6E2-105AB1E24154}" presName="text0" presStyleLbl="node1" presStyleIdx="1" presStyleCnt="3" custScaleX="186688" custScaleY="180908">
        <dgm:presLayoutVars>
          <dgm:bulletEnabled val="1"/>
        </dgm:presLayoutVars>
      </dgm:prSet>
      <dgm:spPr/>
    </dgm:pt>
    <dgm:pt modelId="{5B8B7424-7C89-154B-B4A7-4B1A00195156}" type="pres">
      <dgm:prSet presAssocID="{CD562CCA-0C03-BB4C-9225-8275508449D4}" presName="Name56" presStyleLbl="parChTrans1D2" presStyleIdx="1" presStyleCnt="2"/>
      <dgm:spPr/>
    </dgm:pt>
    <dgm:pt modelId="{93E7B851-0A71-A149-9FB4-BB1C90CDC77B}" type="pres">
      <dgm:prSet presAssocID="{387ACFE9-D050-CC43-ADC7-2EEF07797DD8}" presName="text0" presStyleLbl="node1" presStyleIdx="2" presStyleCnt="3" custScaleX="167442" custScaleY="177096">
        <dgm:presLayoutVars>
          <dgm:bulletEnabled val="1"/>
        </dgm:presLayoutVars>
      </dgm:prSet>
      <dgm:spPr/>
    </dgm:pt>
  </dgm:ptLst>
  <dgm:cxnLst>
    <dgm:cxn modelId="{456E2A02-E01A-9449-9F2C-349623FE5334}" type="presOf" srcId="{67430308-649F-904F-B31A-76A7A3E9CF6E}" destId="{04294951-C2FC-544E-B38B-4594EF1DDEBA}" srcOrd="0" destOrd="0" presId="urn:microsoft.com/office/officeart/2008/layout/RadialCluster"/>
    <dgm:cxn modelId="{C0107A41-B04E-1B40-9A72-9F73AEAF20A9}" type="presOf" srcId="{387ACFE9-D050-CC43-ADC7-2EEF07797DD8}" destId="{93E7B851-0A71-A149-9FB4-BB1C90CDC77B}" srcOrd="0" destOrd="0" presId="urn:microsoft.com/office/officeart/2008/layout/RadialCluster"/>
    <dgm:cxn modelId="{A02A8E50-BE3A-1D4E-A85B-7985A47BEBB2}" srcId="{9E2BDA6A-F39B-2C4E-A0EC-6A296E3F1A9F}" destId="{387ACFE9-D050-CC43-ADC7-2EEF07797DD8}" srcOrd="1" destOrd="0" parTransId="{CD562CCA-0C03-BB4C-9225-8275508449D4}" sibTransId="{9279729D-8A54-6349-9233-B1ECA7B15443}"/>
    <dgm:cxn modelId="{B5EEB46A-956B-D14E-8AC8-534A7866E0DC}" type="presOf" srcId="{2DE45350-0244-0B4D-97A8-E41A03317A68}" destId="{F9441132-D9F0-2249-8510-0A40746F0D95}" srcOrd="0" destOrd="0" presId="urn:microsoft.com/office/officeart/2008/layout/RadialCluster"/>
    <dgm:cxn modelId="{38FA4D7A-081B-8E4B-883D-8E5688B1EB1C}" type="presOf" srcId="{9D65B772-34D0-4943-B6E2-105AB1E24154}" destId="{7736A7D6-0A33-704B-8E7D-B91079D664E0}" srcOrd="0" destOrd="0" presId="urn:microsoft.com/office/officeart/2008/layout/RadialCluster"/>
    <dgm:cxn modelId="{4A16F382-ED6A-B247-84BD-168E4F6E9330}" type="presOf" srcId="{9E2BDA6A-F39B-2C4E-A0EC-6A296E3F1A9F}" destId="{8234FA8A-89CE-B149-AB45-20EE8C5655C1}" srcOrd="0" destOrd="0" presId="urn:microsoft.com/office/officeart/2008/layout/RadialCluster"/>
    <dgm:cxn modelId="{E274D598-3120-F04F-B00C-1D6BE3A66A88}" srcId="{9E2BDA6A-F39B-2C4E-A0EC-6A296E3F1A9F}" destId="{9D65B772-34D0-4943-B6E2-105AB1E24154}" srcOrd="0" destOrd="0" parTransId="{67430308-649F-904F-B31A-76A7A3E9CF6E}" sibTransId="{1554EC24-2CCA-F045-86CC-077FE4B660FD}"/>
    <dgm:cxn modelId="{91EF4CE3-D1A7-7341-8576-F67ED3E0AE69}" srcId="{2DE45350-0244-0B4D-97A8-E41A03317A68}" destId="{9E2BDA6A-F39B-2C4E-A0EC-6A296E3F1A9F}" srcOrd="0" destOrd="0" parTransId="{222C3FFC-BBC5-9E42-8D03-3EEF43D2FE34}" sibTransId="{380AAD4C-6F60-2E48-8642-A585365BEBA2}"/>
    <dgm:cxn modelId="{D57EEDE4-EBFC-AB44-BD80-6F141859C3AE}" type="presOf" srcId="{CD562CCA-0C03-BB4C-9225-8275508449D4}" destId="{5B8B7424-7C89-154B-B4A7-4B1A00195156}" srcOrd="0" destOrd="0" presId="urn:microsoft.com/office/officeart/2008/layout/RadialCluster"/>
    <dgm:cxn modelId="{C167B69F-6CE3-0646-8D5C-30D11A1B2942}" type="presParOf" srcId="{F9441132-D9F0-2249-8510-0A40746F0D95}" destId="{441BAEAB-3C34-CB41-8CAD-ED8B1D93B308}" srcOrd="0" destOrd="0" presId="urn:microsoft.com/office/officeart/2008/layout/RadialCluster"/>
    <dgm:cxn modelId="{49224F71-0950-3243-9F2E-7CCFEF3C2658}" type="presParOf" srcId="{441BAEAB-3C34-CB41-8CAD-ED8B1D93B308}" destId="{8234FA8A-89CE-B149-AB45-20EE8C5655C1}" srcOrd="0" destOrd="0" presId="urn:microsoft.com/office/officeart/2008/layout/RadialCluster"/>
    <dgm:cxn modelId="{0E890148-487C-6F4A-B48B-44201F6F3680}" type="presParOf" srcId="{441BAEAB-3C34-CB41-8CAD-ED8B1D93B308}" destId="{04294951-C2FC-544E-B38B-4594EF1DDEBA}" srcOrd="1" destOrd="0" presId="urn:microsoft.com/office/officeart/2008/layout/RadialCluster"/>
    <dgm:cxn modelId="{C905A810-3D80-AF4B-A198-6E457A503487}" type="presParOf" srcId="{441BAEAB-3C34-CB41-8CAD-ED8B1D93B308}" destId="{7736A7D6-0A33-704B-8E7D-B91079D664E0}" srcOrd="2" destOrd="0" presId="urn:microsoft.com/office/officeart/2008/layout/RadialCluster"/>
    <dgm:cxn modelId="{9E8F92F5-87B8-DA49-82E2-73033D834DA3}" type="presParOf" srcId="{441BAEAB-3C34-CB41-8CAD-ED8B1D93B308}" destId="{5B8B7424-7C89-154B-B4A7-4B1A00195156}" srcOrd="3" destOrd="0" presId="urn:microsoft.com/office/officeart/2008/layout/RadialCluster"/>
    <dgm:cxn modelId="{81397E4A-E7BF-994A-B3A4-721468A3CB6A}" type="presParOf" srcId="{441BAEAB-3C34-CB41-8CAD-ED8B1D93B308}" destId="{93E7B851-0A71-A149-9FB4-BB1C90CDC77B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2FAF31-2D9E-CC4D-A3A0-B2204A60F195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A37B1F1-2DE6-AC40-A825-79EACAD26C40}">
      <dgm:prSet phldrT="[文本]" custT="1"/>
      <dgm:spPr/>
      <dgm:t>
        <a:bodyPr/>
        <a:lstStyle/>
        <a:p>
          <a:r>
            <a:rPr lang="en-US" altLang="zh-CN" sz="2000" dirty="0"/>
            <a:t>prosocial</a:t>
          </a:r>
          <a:r>
            <a:rPr lang="zh-CN" altLang="en-US" sz="2000" dirty="0"/>
            <a:t> </a:t>
          </a:r>
          <a:r>
            <a:rPr lang="en-US" altLang="zh-CN" sz="2000" dirty="0"/>
            <a:t>spending-narrower</a:t>
          </a:r>
          <a:r>
            <a:rPr lang="zh-CN" altLang="en-US" sz="2000" dirty="0"/>
            <a:t> </a:t>
          </a:r>
          <a:r>
            <a:rPr lang="en-US" altLang="zh-CN" sz="2000" dirty="0"/>
            <a:t>forms</a:t>
          </a:r>
          <a:endParaRPr lang="zh-CN" altLang="en-US" sz="2000" dirty="0"/>
        </a:p>
      </dgm:t>
    </dgm:pt>
    <dgm:pt modelId="{224B158E-0235-2041-B507-5067BDB36DAF}" type="parTrans" cxnId="{6C2623CE-D034-8246-8E76-7366566F7583}">
      <dgm:prSet/>
      <dgm:spPr/>
      <dgm:t>
        <a:bodyPr/>
        <a:lstStyle/>
        <a:p>
          <a:endParaRPr lang="zh-CN" altLang="en-US"/>
        </a:p>
      </dgm:t>
    </dgm:pt>
    <dgm:pt modelId="{A0CEEF97-CC70-3C46-9AF7-3D9BB9F9D1D1}" type="sibTrans" cxnId="{6C2623CE-D034-8246-8E76-7366566F7583}">
      <dgm:prSet/>
      <dgm:spPr/>
      <dgm:t>
        <a:bodyPr/>
        <a:lstStyle/>
        <a:p>
          <a:endParaRPr lang="zh-CN" altLang="en-US"/>
        </a:p>
      </dgm:t>
    </dgm:pt>
    <dgm:pt modelId="{152A512E-90E3-8B49-9085-6A219E656841}">
      <dgm:prSet phldrT="[文本]" custT="1"/>
      <dgm:spPr/>
      <dgm:t>
        <a:bodyPr/>
        <a:lstStyle/>
        <a:p>
          <a:r>
            <a:rPr lang="en-US" altLang="zh-CN" sz="2000" dirty="0"/>
            <a:t>manipulation</a:t>
          </a:r>
          <a:r>
            <a:rPr lang="zh-CN" altLang="en-US" sz="2000" dirty="0"/>
            <a:t> </a:t>
          </a:r>
          <a:r>
            <a:rPr lang="en-US" altLang="zh-CN" sz="2000" dirty="0"/>
            <a:t>check</a:t>
          </a:r>
          <a:r>
            <a:rPr lang="zh-CN" altLang="en-US" sz="2000" dirty="0"/>
            <a:t> </a:t>
          </a:r>
          <a:r>
            <a:rPr lang="en-US" altLang="zh-CN" sz="2000" dirty="0"/>
            <a:t>–what</a:t>
          </a:r>
          <a:r>
            <a:rPr lang="zh-CN" altLang="en-US" sz="2000" dirty="0"/>
            <a:t> </a:t>
          </a:r>
          <a:r>
            <a:rPr lang="en-US" altLang="zh-CN" sz="2000" dirty="0"/>
            <a:t>extent</a:t>
          </a:r>
          <a:r>
            <a:rPr lang="zh-CN" altLang="en-US" sz="2000" dirty="0"/>
            <a:t> </a:t>
          </a:r>
          <a:r>
            <a:rPr lang="en-US" altLang="zh-CN" sz="2000" dirty="0"/>
            <a:t>did</a:t>
          </a:r>
          <a:r>
            <a:rPr lang="zh-CN" altLang="en-US" sz="2000" dirty="0"/>
            <a:t> </a:t>
          </a:r>
          <a:r>
            <a:rPr lang="en-US" altLang="zh-CN" sz="2000" dirty="0"/>
            <a:t>the</a:t>
          </a:r>
          <a:r>
            <a:rPr lang="zh-CN" altLang="en-US" sz="2000" dirty="0"/>
            <a:t> </a:t>
          </a:r>
          <a:r>
            <a:rPr lang="en-US" altLang="zh-CN" sz="2000" dirty="0"/>
            <a:t>following</a:t>
          </a:r>
          <a:r>
            <a:rPr lang="zh-CN" altLang="en-US" sz="2000" dirty="0"/>
            <a:t> </a:t>
          </a:r>
          <a:r>
            <a:rPr lang="en-US" altLang="zh-CN" sz="2000" dirty="0"/>
            <a:t>impact</a:t>
          </a:r>
          <a:r>
            <a:rPr lang="zh-CN" altLang="en-US" sz="2000" dirty="0"/>
            <a:t> </a:t>
          </a:r>
          <a:r>
            <a:rPr lang="en-US" altLang="zh-CN" sz="2000" dirty="0"/>
            <a:t>your</a:t>
          </a:r>
          <a:r>
            <a:rPr lang="zh-CN" altLang="en-US" sz="2000" dirty="0"/>
            <a:t> </a:t>
          </a:r>
          <a:r>
            <a:rPr lang="en-US" altLang="zh-CN" sz="2000" dirty="0"/>
            <a:t>spending</a:t>
          </a:r>
          <a:r>
            <a:rPr lang="zh-CN" altLang="en-US" sz="2000" dirty="0"/>
            <a:t> </a:t>
          </a:r>
          <a:r>
            <a:rPr lang="en-US" altLang="zh-CN" sz="2000" dirty="0"/>
            <a:t>decision.</a:t>
          </a:r>
          <a:endParaRPr lang="zh-CN" altLang="en-US" sz="2000" dirty="0"/>
        </a:p>
      </dgm:t>
    </dgm:pt>
    <dgm:pt modelId="{E3BA4733-5A39-F346-9614-111041CD7C54}" type="parTrans" cxnId="{CACA238C-3BE0-A942-A380-F8ACEB370324}">
      <dgm:prSet/>
      <dgm:spPr/>
      <dgm:t>
        <a:bodyPr/>
        <a:lstStyle/>
        <a:p>
          <a:endParaRPr lang="zh-CN" altLang="en-US"/>
        </a:p>
      </dgm:t>
    </dgm:pt>
    <dgm:pt modelId="{0296AD13-E01C-B24A-B4F8-496E02289871}" type="sibTrans" cxnId="{CACA238C-3BE0-A942-A380-F8ACEB370324}">
      <dgm:prSet/>
      <dgm:spPr/>
      <dgm:t>
        <a:bodyPr/>
        <a:lstStyle/>
        <a:p>
          <a:endParaRPr lang="zh-CN" altLang="en-US"/>
        </a:p>
      </dgm:t>
    </dgm:pt>
    <dgm:pt modelId="{7496C672-E357-6B4E-A591-F765D5FC6489}">
      <dgm:prSet phldrT="[文本]" custT="1"/>
      <dgm:spPr/>
      <dgm:t>
        <a:bodyPr/>
        <a:lstStyle/>
        <a:p>
          <a:r>
            <a:rPr lang="en-US" altLang="zh-CN" sz="2000" dirty="0"/>
            <a:t>missing</a:t>
          </a:r>
          <a:r>
            <a:rPr lang="zh-CN" altLang="en-US" sz="2000" dirty="0"/>
            <a:t> </a:t>
          </a:r>
          <a:r>
            <a:rPr lang="en-US" altLang="zh-CN" sz="2000" dirty="0"/>
            <a:t>data-</a:t>
          </a:r>
          <a:r>
            <a:rPr lang="zh-CN" altLang="en-US" sz="2000" dirty="0"/>
            <a:t> </a:t>
          </a:r>
          <a:r>
            <a:rPr lang="en-US" altLang="zh-CN" sz="2000" dirty="0"/>
            <a:t>one</a:t>
          </a:r>
          <a:r>
            <a:rPr lang="zh-CN" altLang="en-US" sz="2000" dirty="0"/>
            <a:t> </a:t>
          </a:r>
          <a:r>
            <a:rPr lang="en-US" altLang="zh-CN" sz="2000" dirty="0"/>
            <a:t>participant</a:t>
          </a:r>
          <a:r>
            <a:rPr lang="zh-CN" altLang="en-US" sz="2000" dirty="0"/>
            <a:t> </a:t>
          </a:r>
          <a:r>
            <a:rPr lang="en-US" altLang="zh-CN" sz="2000" dirty="0"/>
            <a:t>failed</a:t>
          </a:r>
          <a:r>
            <a:rPr lang="zh-CN" altLang="en-US" sz="2000" dirty="0"/>
            <a:t> </a:t>
          </a:r>
          <a:r>
            <a:rPr lang="en-US" altLang="zh-CN" sz="2000" dirty="0"/>
            <a:t>to</a:t>
          </a:r>
          <a:r>
            <a:rPr lang="zh-CN" altLang="en-US" sz="2000" dirty="0"/>
            <a:t> </a:t>
          </a:r>
          <a:r>
            <a:rPr lang="en-US" altLang="zh-CN" sz="2000" dirty="0"/>
            <a:t>complete</a:t>
          </a:r>
          <a:r>
            <a:rPr lang="zh-CN" altLang="en-US" sz="2000" dirty="0"/>
            <a:t> </a:t>
          </a:r>
          <a:r>
            <a:rPr lang="en-US" altLang="zh-CN" sz="2000" dirty="0"/>
            <a:t>any</a:t>
          </a:r>
          <a:r>
            <a:rPr lang="zh-CN" altLang="en-US" sz="2000" dirty="0"/>
            <a:t> </a:t>
          </a:r>
          <a:r>
            <a:rPr lang="en-US" altLang="zh-CN" sz="2000" dirty="0"/>
            <a:t>surveys</a:t>
          </a:r>
          <a:endParaRPr lang="zh-CN" altLang="en-US" sz="2000" dirty="0"/>
        </a:p>
      </dgm:t>
    </dgm:pt>
    <dgm:pt modelId="{E060714D-1AC8-FA42-8999-38FCF4A829DC}" type="parTrans" cxnId="{0B4832F5-D237-9B4B-BB12-6FF41F9D0499}">
      <dgm:prSet/>
      <dgm:spPr/>
      <dgm:t>
        <a:bodyPr/>
        <a:lstStyle/>
        <a:p>
          <a:endParaRPr lang="zh-CN" altLang="en-US"/>
        </a:p>
      </dgm:t>
    </dgm:pt>
    <dgm:pt modelId="{99CA397E-BBAB-AA46-9956-E3E79FF1FD99}" type="sibTrans" cxnId="{0B4832F5-D237-9B4B-BB12-6FF41F9D0499}">
      <dgm:prSet/>
      <dgm:spPr/>
      <dgm:t>
        <a:bodyPr/>
        <a:lstStyle/>
        <a:p>
          <a:endParaRPr lang="zh-CN" altLang="en-US"/>
        </a:p>
      </dgm:t>
    </dgm:pt>
    <dgm:pt modelId="{5B624496-BC63-D746-B606-2C2B7DD2E130}" type="pres">
      <dgm:prSet presAssocID="{282FAF31-2D9E-CC4D-A3A0-B2204A60F195}" presName="Name0" presStyleCnt="0">
        <dgm:presLayoutVars>
          <dgm:chMax val="7"/>
          <dgm:chPref val="7"/>
          <dgm:dir/>
        </dgm:presLayoutVars>
      </dgm:prSet>
      <dgm:spPr/>
    </dgm:pt>
    <dgm:pt modelId="{7B875684-2ADA-844E-8EC0-BF9EA908A86D}" type="pres">
      <dgm:prSet presAssocID="{282FAF31-2D9E-CC4D-A3A0-B2204A60F195}" presName="Name1" presStyleCnt="0"/>
      <dgm:spPr/>
    </dgm:pt>
    <dgm:pt modelId="{2E3AAED7-CFCA-5A4E-B420-ABEF732DBF99}" type="pres">
      <dgm:prSet presAssocID="{282FAF31-2D9E-CC4D-A3A0-B2204A60F195}" presName="cycle" presStyleCnt="0"/>
      <dgm:spPr/>
    </dgm:pt>
    <dgm:pt modelId="{69A722F3-ED85-134E-B399-5EC1267225AE}" type="pres">
      <dgm:prSet presAssocID="{282FAF31-2D9E-CC4D-A3A0-B2204A60F195}" presName="srcNode" presStyleLbl="node1" presStyleIdx="0" presStyleCnt="3"/>
      <dgm:spPr/>
    </dgm:pt>
    <dgm:pt modelId="{0441581A-D573-6247-90EB-D15029DC8D1D}" type="pres">
      <dgm:prSet presAssocID="{282FAF31-2D9E-CC4D-A3A0-B2204A60F195}" presName="conn" presStyleLbl="parChTrans1D2" presStyleIdx="0" presStyleCnt="1"/>
      <dgm:spPr/>
    </dgm:pt>
    <dgm:pt modelId="{C760B257-8C48-7D45-B691-CDD07EDB2AEF}" type="pres">
      <dgm:prSet presAssocID="{282FAF31-2D9E-CC4D-A3A0-B2204A60F195}" presName="extraNode" presStyleLbl="node1" presStyleIdx="0" presStyleCnt="3"/>
      <dgm:spPr/>
    </dgm:pt>
    <dgm:pt modelId="{DCF481E7-4187-9E40-901A-30061D5477DE}" type="pres">
      <dgm:prSet presAssocID="{282FAF31-2D9E-CC4D-A3A0-B2204A60F195}" presName="dstNode" presStyleLbl="node1" presStyleIdx="0" presStyleCnt="3"/>
      <dgm:spPr/>
    </dgm:pt>
    <dgm:pt modelId="{2FF15726-835F-144A-B220-AFAB4D85CB30}" type="pres">
      <dgm:prSet presAssocID="{8A37B1F1-2DE6-AC40-A825-79EACAD26C40}" presName="text_1" presStyleLbl="node1" presStyleIdx="0" presStyleCnt="3">
        <dgm:presLayoutVars>
          <dgm:bulletEnabled val="1"/>
        </dgm:presLayoutVars>
      </dgm:prSet>
      <dgm:spPr/>
    </dgm:pt>
    <dgm:pt modelId="{7DCD0757-BE4F-544F-A5AE-58A7C25CD056}" type="pres">
      <dgm:prSet presAssocID="{8A37B1F1-2DE6-AC40-A825-79EACAD26C40}" presName="accent_1" presStyleCnt="0"/>
      <dgm:spPr/>
    </dgm:pt>
    <dgm:pt modelId="{95D23A07-72D5-C046-9453-B5C55F0AB7DB}" type="pres">
      <dgm:prSet presAssocID="{8A37B1F1-2DE6-AC40-A825-79EACAD26C40}" presName="accentRepeatNode" presStyleLbl="solidFgAcc1" presStyleIdx="0" presStyleCnt="3"/>
      <dgm:spPr/>
    </dgm:pt>
    <dgm:pt modelId="{46A0663E-4ADA-8C43-8447-219A5938D7C7}" type="pres">
      <dgm:prSet presAssocID="{152A512E-90E3-8B49-9085-6A219E656841}" presName="text_2" presStyleLbl="node1" presStyleIdx="1" presStyleCnt="3">
        <dgm:presLayoutVars>
          <dgm:bulletEnabled val="1"/>
        </dgm:presLayoutVars>
      </dgm:prSet>
      <dgm:spPr/>
    </dgm:pt>
    <dgm:pt modelId="{163C2F67-D6B9-DE48-AABF-C3DE2727C3B7}" type="pres">
      <dgm:prSet presAssocID="{152A512E-90E3-8B49-9085-6A219E656841}" presName="accent_2" presStyleCnt="0"/>
      <dgm:spPr/>
    </dgm:pt>
    <dgm:pt modelId="{125E1274-3683-4F4F-A42D-0756E452CC5E}" type="pres">
      <dgm:prSet presAssocID="{152A512E-90E3-8B49-9085-6A219E656841}" presName="accentRepeatNode" presStyleLbl="solidFgAcc1" presStyleIdx="1" presStyleCnt="3"/>
      <dgm:spPr/>
    </dgm:pt>
    <dgm:pt modelId="{70586580-F70D-5341-8E3B-D484820DC78D}" type="pres">
      <dgm:prSet presAssocID="{7496C672-E357-6B4E-A591-F765D5FC6489}" presName="text_3" presStyleLbl="node1" presStyleIdx="2" presStyleCnt="3">
        <dgm:presLayoutVars>
          <dgm:bulletEnabled val="1"/>
        </dgm:presLayoutVars>
      </dgm:prSet>
      <dgm:spPr/>
    </dgm:pt>
    <dgm:pt modelId="{0BAD9900-336D-4A4A-863A-3A3FC0300A7B}" type="pres">
      <dgm:prSet presAssocID="{7496C672-E357-6B4E-A591-F765D5FC6489}" presName="accent_3" presStyleCnt="0"/>
      <dgm:spPr/>
    </dgm:pt>
    <dgm:pt modelId="{DDF4D40C-6B25-C84D-B3D0-8B7FE8ADCA61}" type="pres">
      <dgm:prSet presAssocID="{7496C672-E357-6B4E-A591-F765D5FC6489}" presName="accentRepeatNode" presStyleLbl="solidFgAcc1" presStyleIdx="2" presStyleCnt="3"/>
      <dgm:spPr/>
    </dgm:pt>
  </dgm:ptLst>
  <dgm:cxnLst>
    <dgm:cxn modelId="{40F5EC03-8A08-0E4B-ABC0-5D6B123DC98F}" type="presOf" srcId="{282FAF31-2D9E-CC4D-A3A0-B2204A60F195}" destId="{5B624496-BC63-D746-B606-2C2B7DD2E130}" srcOrd="0" destOrd="0" presId="urn:microsoft.com/office/officeart/2008/layout/VerticalCurvedList"/>
    <dgm:cxn modelId="{51A00E04-6D7E-DF46-8FAE-0A57A844016E}" type="presOf" srcId="{8A37B1F1-2DE6-AC40-A825-79EACAD26C40}" destId="{2FF15726-835F-144A-B220-AFAB4D85CB30}" srcOrd="0" destOrd="0" presId="urn:microsoft.com/office/officeart/2008/layout/VerticalCurvedList"/>
    <dgm:cxn modelId="{C589840A-BFDA-0440-A38B-E73D7CCEB88F}" type="presOf" srcId="{A0CEEF97-CC70-3C46-9AF7-3D9BB9F9D1D1}" destId="{0441581A-D573-6247-90EB-D15029DC8D1D}" srcOrd="0" destOrd="0" presId="urn:microsoft.com/office/officeart/2008/layout/VerticalCurvedList"/>
    <dgm:cxn modelId="{87848E7D-C63A-D34E-88D8-68C645845042}" type="presOf" srcId="{152A512E-90E3-8B49-9085-6A219E656841}" destId="{46A0663E-4ADA-8C43-8447-219A5938D7C7}" srcOrd="0" destOrd="0" presId="urn:microsoft.com/office/officeart/2008/layout/VerticalCurvedList"/>
    <dgm:cxn modelId="{CACA238C-3BE0-A942-A380-F8ACEB370324}" srcId="{282FAF31-2D9E-CC4D-A3A0-B2204A60F195}" destId="{152A512E-90E3-8B49-9085-6A219E656841}" srcOrd="1" destOrd="0" parTransId="{E3BA4733-5A39-F346-9614-111041CD7C54}" sibTransId="{0296AD13-E01C-B24A-B4F8-496E02289871}"/>
    <dgm:cxn modelId="{C36895AC-53AE-8C42-8321-1BD15466BAFF}" type="presOf" srcId="{7496C672-E357-6B4E-A591-F765D5FC6489}" destId="{70586580-F70D-5341-8E3B-D484820DC78D}" srcOrd="0" destOrd="0" presId="urn:microsoft.com/office/officeart/2008/layout/VerticalCurvedList"/>
    <dgm:cxn modelId="{6C2623CE-D034-8246-8E76-7366566F7583}" srcId="{282FAF31-2D9E-CC4D-A3A0-B2204A60F195}" destId="{8A37B1F1-2DE6-AC40-A825-79EACAD26C40}" srcOrd="0" destOrd="0" parTransId="{224B158E-0235-2041-B507-5067BDB36DAF}" sibTransId="{A0CEEF97-CC70-3C46-9AF7-3D9BB9F9D1D1}"/>
    <dgm:cxn modelId="{0B4832F5-D237-9B4B-BB12-6FF41F9D0499}" srcId="{282FAF31-2D9E-CC4D-A3A0-B2204A60F195}" destId="{7496C672-E357-6B4E-A591-F765D5FC6489}" srcOrd="2" destOrd="0" parTransId="{E060714D-1AC8-FA42-8999-38FCF4A829DC}" sibTransId="{99CA397E-BBAB-AA46-9956-E3E79FF1FD99}"/>
    <dgm:cxn modelId="{AC630FD6-EC42-0949-A789-5E63322686DF}" type="presParOf" srcId="{5B624496-BC63-D746-B606-2C2B7DD2E130}" destId="{7B875684-2ADA-844E-8EC0-BF9EA908A86D}" srcOrd="0" destOrd="0" presId="urn:microsoft.com/office/officeart/2008/layout/VerticalCurvedList"/>
    <dgm:cxn modelId="{AC3DF696-3C44-9148-8DC6-B558AE81E90C}" type="presParOf" srcId="{7B875684-2ADA-844E-8EC0-BF9EA908A86D}" destId="{2E3AAED7-CFCA-5A4E-B420-ABEF732DBF99}" srcOrd="0" destOrd="0" presId="urn:microsoft.com/office/officeart/2008/layout/VerticalCurvedList"/>
    <dgm:cxn modelId="{062E6336-0881-5A4A-ABDD-5BF63109F60B}" type="presParOf" srcId="{2E3AAED7-CFCA-5A4E-B420-ABEF732DBF99}" destId="{69A722F3-ED85-134E-B399-5EC1267225AE}" srcOrd="0" destOrd="0" presId="urn:microsoft.com/office/officeart/2008/layout/VerticalCurvedList"/>
    <dgm:cxn modelId="{DD7709D8-C2C0-CD4D-8824-E35EC7096658}" type="presParOf" srcId="{2E3AAED7-CFCA-5A4E-B420-ABEF732DBF99}" destId="{0441581A-D573-6247-90EB-D15029DC8D1D}" srcOrd="1" destOrd="0" presId="urn:microsoft.com/office/officeart/2008/layout/VerticalCurvedList"/>
    <dgm:cxn modelId="{1985AF8A-CBB2-B942-A16C-90025C8414B6}" type="presParOf" srcId="{2E3AAED7-CFCA-5A4E-B420-ABEF732DBF99}" destId="{C760B257-8C48-7D45-B691-CDD07EDB2AEF}" srcOrd="2" destOrd="0" presId="urn:microsoft.com/office/officeart/2008/layout/VerticalCurvedList"/>
    <dgm:cxn modelId="{6042672F-B107-0042-8B1D-CCD070D6A20C}" type="presParOf" srcId="{2E3AAED7-CFCA-5A4E-B420-ABEF732DBF99}" destId="{DCF481E7-4187-9E40-901A-30061D5477DE}" srcOrd="3" destOrd="0" presId="urn:microsoft.com/office/officeart/2008/layout/VerticalCurvedList"/>
    <dgm:cxn modelId="{0F7CB089-1AE7-E340-88C7-9201722AC82A}" type="presParOf" srcId="{7B875684-2ADA-844E-8EC0-BF9EA908A86D}" destId="{2FF15726-835F-144A-B220-AFAB4D85CB30}" srcOrd="1" destOrd="0" presId="urn:microsoft.com/office/officeart/2008/layout/VerticalCurvedList"/>
    <dgm:cxn modelId="{2A5234EA-3AB2-6140-A894-FA65A4FAFDB8}" type="presParOf" srcId="{7B875684-2ADA-844E-8EC0-BF9EA908A86D}" destId="{7DCD0757-BE4F-544F-A5AE-58A7C25CD056}" srcOrd="2" destOrd="0" presId="urn:microsoft.com/office/officeart/2008/layout/VerticalCurvedList"/>
    <dgm:cxn modelId="{C9372011-5EE2-BD4B-841B-A1BC5F9734EC}" type="presParOf" srcId="{7DCD0757-BE4F-544F-A5AE-58A7C25CD056}" destId="{95D23A07-72D5-C046-9453-B5C55F0AB7DB}" srcOrd="0" destOrd="0" presId="urn:microsoft.com/office/officeart/2008/layout/VerticalCurvedList"/>
    <dgm:cxn modelId="{6C75270C-E2E7-F349-A36F-5F76E1230144}" type="presParOf" srcId="{7B875684-2ADA-844E-8EC0-BF9EA908A86D}" destId="{46A0663E-4ADA-8C43-8447-219A5938D7C7}" srcOrd="3" destOrd="0" presId="urn:microsoft.com/office/officeart/2008/layout/VerticalCurvedList"/>
    <dgm:cxn modelId="{C39C48C6-26A0-064B-980D-E13AC9D26B57}" type="presParOf" srcId="{7B875684-2ADA-844E-8EC0-BF9EA908A86D}" destId="{163C2F67-D6B9-DE48-AABF-C3DE2727C3B7}" srcOrd="4" destOrd="0" presId="urn:microsoft.com/office/officeart/2008/layout/VerticalCurvedList"/>
    <dgm:cxn modelId="{1E6F8C90-56B7-2140-A48E-5AD27C4644E8}" type="presParOf" srcId="{163C2F67-D6B9-DE48-AABF-C3DE2727C3B7}" destId="{125E1274-3683-4F4F-A42D-0756E452CC5E}" srcOrd="0" destOrd="0" presId="urn:microsoft.com/office/officeart/2008/layout/VerticalCurvedList"/>
    <dgm:cxn modelId="{BBC75CC8-B3FE-0345-83B3-99C76C87B843}" type="presParOf" srcId="{7B875684-2ADA-844E-8EC0-BF9EA908A86D}" destId="{70586580-F70D-5341-8E3B-D484820DC78D}" srcOrd="5" destOrd="0" presId="urn:microsoft.com/office/officeart/2008/layout/VerticalCurvedList"/>
    <dgm:cxn modelId="{07319C79-C39E-D14C-A399-562A0B2A52A6}" type="presParOf" srcId="{7B875684-2ADA-844E-8EC0-BF9EA908A86D}" destId="{0BAD9900-336D-4A4A-863A-3A3FC0300A7B}" srcOrd="6" destOrd="0" presId="urn:microsoft.com/office/officeart/2008/layout/VerticalCurvedList"/>
    <dgm:cxn modelId="{029B616A-E098-A14F-8D0D-A926F23E4BE3}" type="presParOf" srcId="{0BAD9900-336D-4A4A-863A-3A3FC0300A7B}" destId="{DDF4D40C-6B25-C84D-B3D0-8B7FE8ADCA6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4FA8A-89CE-B149-AB45-20EE8C5655C1}">
      <dsp:nvSpPr>
        <dsp:cNvPr id="0" name=""/>
        <dsp:cNvSpPr/>
      </dsp:nvSpPr>
      <dsp:spPr>
        <a:xfrm>
          <a:off x="1159975" y="816993"/>
          <a:ext cx="1074420" cy="10744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kern="1200" dirty="0"/>
            <a:t>procedure</a:t>
          </a:r>
          <a:endParaRPr lang="zh-CN" altLang="en-US" sz="1600" kern="1200" dirty="0"/>
        </a:p>
      </dsp:txBody>
      <dsp:txXfrm>
        <a:off x="1212424" y="869442"/>
        <a:ext cx="969522" cy="969522"/>
      </dsp:txXfrm>
    </dsp:sp>
    <dsp:sp modelId="{04294951-C2FC-544E-B38B-4594EF1DDEBA}">
      <dsp:nvSpPr>
        <dsp:cNvPr id="0" name=""/>
        <dsp:cNvSpPr/>
      </dsp:nvSpPr>
      <dsp:spPr>
        <a:xfrm rot="20541341">
          <a:off x="2187639" y="882078"/>
          <a:ext cx="198776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7769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36A7D6-0A33-704B-8E7D-B91079D664E0}">
      <dsp:nvSpPr>
        <dsp:cNvPr id="0" name=""/>
        <dsp:cNvSpPr/>
      </dsp:nvSpPr>
      <dsp:spPr>
        <a:xfrm>
          <a:off x="4128652" y="-284044"/>
          <a:ext cx="1343894" cy="13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200" kern="1200" dirty="0"/>
            <a:t>public</a:t>
          </a:r>
          <a:r>
            <a:rPr lang="zh-CN" altLang="en-US" sz="2200" kern="1200" dirty="0"/>
            <a:t> </a:t>
          </a:r>
          <a:r>
            <a:rPr lang="en-US" altLang="zh-CN" sz="2200" kern="1200" dirty="0"/>
            <a:t>condition</a:t>
          </a:r>
          <a:endParaRPr lang="zh-CN" altLang="en-US" sz="2200" kern="1200" dirty="0"/>
        </a:p>
      </dsp:txBody>
      <dsp:txXfrm>
        <a:off x="4192224" y="-220472"/>
        <a:ext cx="1216750" cy="1175142"/>
      </dsp:txXfrm>
    </dsp:sp>
    <dsp:sp modelId="{5B8B7424-7C89-154B-B4A7-4B1A00195156}">
      <dsp:nvSpPr>
        <dsp:cNvPr id="0" name=""/>
        <dsp:cNvSpPr/>
      </dsp:nvSpPr>
      <dsp:spPr>
        <a:xfrm rot="1867396">
          <a:off x="2069315" y="2271348"/>
          <a:ext cx="22936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93689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7B851-0A71-A149-9FB4-BB1C90CDC77B}">
      <dsp:nvSpPr>
        <dsp:cNvPr id="0" name=""/>
        <dsp:cNvSpPr/>
      </dsp:nvSpPr>
      <dsp:spPr>
        <a:xfrm>
          <a:off x="4197924" y="2590598"/>
          <a:ext cx="1205350" cy="12748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900" kern="1200" dirty="0"/>
            <a:t>private</a:t>
          </a:r>
          <a:r>
            <a:rPr lang="zh-CN" altLang="en-US" sz="1900" kern="1200" dirty="0"/>
            <a:t> </a:t>
          </a:r>
          <a:r>
            <a:rPr lang="en-US" altLang="zh-CN" sz="1900" kern="1200" dirty="0"/>
            <a:t>condition</a:t>
          </a:r>
          <a:endParaRPr lang="zh-CN" altLang="en-US" sz="1900" kern="1200" dirty="0"/>
        </a:p>
      </dsp:txBody>
      <dsp:txXfrm>
        <a:off x="4256764" y="2649438"/>
        <a:ext cx="1087670" cy="11571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1581A-D573-6247-90EB-D15029DC8D1D}">
      <dsp:nvSpPr>
        <dsp:cNvPr id="0" name=""/>
        <dsp:cNvSpPr/>
      </dsp:nvSpPr>
      <dsp:spPr>
        <a:xfrm>
          <a:off x="-4048330" y="-621400"/>
          <a:ext cx="4824201" cy="4824201"/>
        </a:xfrm>
        <a:prstGeom prst="blockArc">
          <a:avLst>
            <a:gd name="adj1" fmla="val 18900000"/>
            <a:gd name="adj2" fmla="val 2700000"/>
            <a:gd name="adj3" fmla="val 448"/>
          </a:avLst>
        </a:pr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15726-835F-144A-B220-AFAB4D85CB30}">
      <dsp:nvSpPr>
        <dsp:cNvPr id="0" name=""/>
        <dsp:cNvSpPr/>
      </dsp:nvSpPr>
      <dsp:spPr>
        <a:xfrm>
          <a:off x="498957" y="358140"/>
          <a:ext cx="9054678" cy="716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54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kern="1200" dirty="0"/>
            <a:t>prosocial</a:t>
          </a:r>
          <a:r>
            <a:rPr lang="zh-CN" altLang="en-US" sz="2000" kern="1200" dirty="0"/>
            <a:t> </a:t>
          </a:r>
          <a:r>
            <a:rPr lang="en-US" altLang="zh-CN" sz="2000" kern="1200" dirty="0"/>
            <a:t>spending-narrower</a:t>
          </a:r>
          <a:r>
            <a:rPr lang="zh-CN" altLang="en-US" sz="2000" kern="1200" dirty="0"/>
            <a:t> </a:t>
          </a:r>
          <a:r>
            <a:rPr lang="en-US" altLang="zh-CN" sz="2000" kern="1200" dirty="0"/>
            <a:t>forms</a:t>
          </a:r>
          <a:endParaRPr lang="zh-CN" altLang="en-US" sz="2000" kern="1200" dirty="0"/>
        </a:p>
      </dsp:txBody>
      <dsp:txXfrm>
        <a:off x="498957" y="358140"/>
        <a:ext cx="9054678" cy="716280"/>
      </dsp:txXfrm>
    </dsp:sp>
    <dsp:sp modelId="{95D23A07-72D5-C046-9453-B5C55F0AB7DB}">
      <dsp:nvSpPr>
        <dsp:cNvPr id="0" name=""/>
        <dsp:cNvSpPr/>
      </dsp:nvSpPr>
      <dsp:spPr>
        <a:xfrm>
          <a:off x="51282" y="268605"/>
          <a:ext cx="895350" cy="895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0663E-4ADA-8C43-8447-219A5938D7C7}">
      <dsp:nvSpPr>
        <dsp:cNvPr id="0" name=""/>
        <dsp:cNvSpPr/>
      </dsp:nvSpPr>
      <dsp:spPr>
        <a:xfrm>
          <a:off x="759325" y="1432560"/>
          <a:ext cx="8794310" cy="716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54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kern="1200" dirty="0"/>
            <a:t>manipulation</a:t>
          </a:r>
          <a:r>
            <a:rPr lang="zh-CN" altLang="en-US" sz="2000" kern="1200" dirty="0"/>
            <a:t> </a:t>
          </a:r>
          <a:r>
            <a:rPr lang="en-US" altLang="zh-CN" sz="2000" kern="1200" dirty="0"/>
            <a:t>check</a:t>
          </a:r>
          <a:r>
            <a:rPr lang="zh-CN" altLang="en-US" sz="2000" kern="1200" dirty="0"/>
            <a:t> </a:t>
          </a:r>
          <a:r>
            <a:rPr lang="en-US" altLang="zh-CN" sz="2000" kern="1200" dirty="0"/>
            <a:t>–what</a:t>
          </a:r>
          <a:r>
            <a:rPr lang="zh-CN" altLang="en-US" sz="2000" kern="1200" dirty="0"/>
            <a:t> </a:t>
          </a:r>
          <a:r>
            <a:rPr lang="en-US" altLang="zh-CN" sz="2000" kern="1200" dirty="0"/>
            <a:t>extent</a:t>
          </a:r>
          <a:r>
            <a:rPr lang="zh-CN" altLang="en-US" sz="2000" kern="1200" dirty="0"/>
            <a:t> </a:t>
          </a:r>
          <a:r>
            <a:rPr lang="en-US" altLang="zh-CN" sz="2000" kern="1200" dirty="0"/>
            <a:t>did</a:t>
          </a:r>
          <a:r>
            <a:rPr lang="zh-CN" altLang="en-US" sz="2000" kern="1200" dirty="0"/>
            <a:t> </a:t>
          </a:r>
          <a:r>
            <a:rPr lang="en-US" altLang="zh-CN" sz="2000" kern="1200" dirty="0"/>
            <a:t>the</a:t>
          </a:r>
          <a:r>
            <a:rPr lang="zh-CN" altLang="en-US" sz="2000" kern="1200" dirty="0"/>
            <a:t> </a:t>
          </a:r>
          <a:r>
            <a:rPr lang="en-US" altLang="zh-CN" sz="2000" kern="1200" dirty="0"/>
            <a:t>following</a:t>
          </a:r>
          <a:r>
            <a:rPr lang="zh-CN" altLang="en-US" sz="2000" kern="1200" dirty="0"/>
            <a:t> </a:t>
          </a:r>
          <a:r>
            <a:rPr lang="en-US" altLang="zh-CN" sz="2000" kern="1200" dirty="0"/>
            <a:t>impact</a:t>
          </a:r>
          <a:r>
            <a:rPr lang="zh-CN" altLang="en-US" sz="2000" kern="1200" dirty="0"/>
            <a:t> </a:t>
          </a:r>
          <a:r>
            <a:rPr lang="en-US" altLang="zh-CN" sz="2000" kern="1200" dirty="0"/>
            <a:t>your</a:t>
          </a:r>
          <a:r>
            <a:rPr lang="zh-CN" altLang="en-US" sz="2000" kern="1200" dirty="0"/>
            <a:t> </a:t>
          </a:r>
          <a:r>
            <a:rPr lang="en-US" altLang="zh-CN" sz="2000" kern="1200" dirty="0"/>
            <a:t>spending</a:t>
          </a:r>
          <a:r>
            <a:rPr lang="zh-CN" altLang="en-US" sz="2000" kern="1200" dirty="0"/>
            <a:t> </a:t>
          </a:r>
          <a:r>
            <a:rPr lang="en-US" altLang="zh-CN" sz="2000" kern="1200" dirty="0"/>
            <a:t>decision.</a:t>
          </a:r>
          <a:endParaRPr lang="zh-CN" altLang="en-US" sz="2000" kern="1200" dirty="0"/>
        </a:p>
      </dsp:txBody>
      <dsp:txXfrm>
        <a:off x="759325" y="1432560"/>
        <a:ext cx="8794310" cy="716280"/>
      </dsp:txXfrm>
    </dsp:sp>
    <dsp:sp modelId="{125E1274-3683-4F4F-A42D-0756E452CC5E}">
      <dsp:nvSpPr>
        <dsp:cNvPr id="0" name=""/>
        <dsp:cNvSpPr/>
      </dsp:nvSpPr>
      <dsp:spPr>
        <a:xfrm>
          <a:off x="311650" y="1343025"/>
          <a:ext cx="895350" cy="895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86580-F70D-5341-8E3B-D484820DC78D}">
      <dsp:nvSpPr>
        <dsp:cNvPr id="0" name=""/>
        <dsp:cNvSpPr/>
      </dsp:nvSpPr>
      <dsp:spPr>
        <a:xfrm>
          <a:off x="498957" y="2506980"/>
          <a:ext cx="9054678" cy="7162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54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000" kern="1200" dirty="0"/>
            <a:t>missing</a:t>
          </a:r>
          <a:r>
            <a:rPr lang="zh-CN" altLang="en-US" sz="2000" kern="1200" dirty="0"/>
            <a:t> </a:t>
          </a:r>
          <a:r>
            <a:rPr lang="en-US" altLang="zh-CN" sz="2000" kern="1200" dirty="0"/>
            <a:t>data-</a:t>
          </a:r>
          <a:r>
            <a:rPr lang="zh-CN" altLang="en-US" sz="2000" kern="1200" dirty="0"/>
            <a:t> </a:t>
          </a:r>
          <a:r>
            <a:rPr lang="en-US" altLang="zh-CN" sz="2000" kern="1200" dirty="0"/>
            <a:t>one</a:t>
          </a:r>
          <a:r>
            <a:rPr lang="zh-CN" altLang="en-US" sz="2000" kern="1200" dirty="0"/>
            <a:t> </a:t>
          </a:r>
          <a:r>
            <a:rPr lang="en-US" altLang="zh-CN" sz="2000" kern="1200" dirty="0"/>
            <a:t>participant</a:t>
          </a:r>
          <a:r>
            <a:rPr lang="zh-CN" altLang="en-US" sz="2000" kern="1200" dirty="0"/>
            <a:t> </a:t>
          </a:r>
          <a:r>
            <a:rPr lang="en-US" altLang="zh-CN" sz="2000" kern="1200" dirty="0"/>
            <a:t>failed</a:t>
          </a:r>
          <a:r>
            <a:rPr lang="zh-CN" altLang="en-US" sz="2000" kern="1200" dirty="0"/>
            <a:t> </a:t>
          </a:r>
          <a:r>
            <a:rPr lang="en-US" altLang="zh-CN" sz="2000" kern="1200" dirty="0"/>
            <a:t>to</a:t>
          </a:r>
          <a:r>
            <a:rPr lang="zh-CN" altLang="en-US" sz="2000" kern="1200" dirty="0"/>
            <a:t> </a:t>
          </a:r>
          <a:r>
            <a:rPr lang="en-US" altLang="zh-CN" sz="2000" kern="1200" dirty="0"/>
            <a:t>complete</a:t>
          </a:r>
          <a:r>
            <a:rPr lang="zh-CN" altLang="en-US" sz="2000" kern="1200" dirty="0"/>
            <a:t> </a:t>
          </a:r>
          <a:r>
            <a:rPr lang="en-US" altLang="zh-CN" sz="2000" kern="1200" dirty="0"/>
            <a:t>any</a:t>
          </a:r>
          <a:r>
            <a:rPr lang="zh-CN" altLang="en-US" sz="2000" kern="1200" dirty="0"/>
            <a:t> </a:t>
          </a:r>
          <a:r>
            <a:rPr lang="en-US" altLang="zh-CN" sz="2000" kern="1200" dirty="0"/>
            <a:t>surveys</a:t>
          </a:r>
          <a:endParaRPr lang="zh-CN" altLang="en-US" sz="2000" kern="1200" dirty="0"/>
        </a:p>
      </dsp:txBody>
      <dsp:txXfrm>
        <a:off x="498957" y="2506980"/>
        <a:ext cx="9054678" cy="716280"/>
      </dsp:txXfrm>
    </dsp:sp>
    <dsp:sp modelId="{DDF4D40C-6B25-C84D-B3D0-8B7FE8ADCA61}">
      <dsp:nvSpPr>
        <dsp:cNvPr id="0" name=""/>
        <dsp:cNvSpPr/>
      </dsp:nvSpPr>
      <dsp:spPr>
        <a:xfrm>
          <a:off x="51282" y="2417445"/>
          <a:ext cx="895350" cy="895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0A863F-1995-885F-2B7C-3962B5106A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8B3D5D3-C6B7-BAB0-D83F-D587F5EDA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/>
              <a:t>      </a:t>
            </a:r>
            <a:endParaRPr kumimoji="1" lang="en-US" altLang="zh-CN" dirty="0"/>
          </a:p>
          <a:p>
            <a:r>
              <a:rPr kumimoji="1" lang="zh-CN" altLang="en-US" dirty="0"/>
              <a:t>                                    汇报人：贺哲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72CD6D5-E67A-479D-4208-ACA735A57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350" y="1167093"/>
            <a:ext cx="8361229" cy="238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38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9FD3DE-A325-4B91-A0DF-4ACB3EE80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Result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BC0217-A93B-F87D-ECAB-0C61951F1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prosocial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purchases</a:t>
            </a:r>
            <a:r>
              <a:rPr kumimoji="1" lang="zh-CN" altLang="en-US" dirty="0"/>
              <a:t>＞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strictest</a:t>
            </a:r>
            <a:r>
              <a:rPr kumimoji="1" lang="zh-CN" altLang="en-US" dirty="0"/>
              <a:t> </a:t>
            </a:r>
            <a:r>
              <a:rPr kumimoji="1" lang="en-US" altLang="zh-CN" dirty="0"/>
              <a:t>interpretation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standard</a:t>
            </a:r>
            <a:r>
              <a:rPr kumimoji="1" lang="zh-CN" altLang="en-US" dirty="0"/>
              <a:t> </a:t>
            </a:r>
            <a:r>
              <a:rPr kumimoji="1" lang="en-US" altLang="zh-CN" dirty="0"/>
              <a:t>economic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r>
              <a:rPr kumimoji="1" lang="zh-CN" altLang="en-US" dirty="0"/>
              <a:t>（</a:t>
            </a:r>
            <a:r>
              <a:rPr kumimoji="1" lang="en-US" altLang="zh-CN" dirty="0"/>
              <a:t>t</a:t>
            </a:r>
            <a:r>
              <a:rPr kumimoji="1" lang="zh-CN" altLang="en-US" dirty="0"/>
              <a:t>（</a:t>
            </a:r>
            <a:r>
              <a:rPr kumimoji="1" lang="en-US" altLang="zh-CN" dirty="0"/>
              <a:t>199</a:t>
            </a:r>
            <a:r>
              <a:rPr kumimoji="1" lang="zh-CN" altLang="en-US" dirty="0"/>
              <a:t>）</a:t>
            </a:r>
            <a:r>
              <a:rPr kumimoji="1" lang="en-US" altLang="zh-CN" dirty="0"/>
              <a:t>=30.42</a:t>
            </a:r>
            <a:r>
              <a:rPr kumimoji="1" lang="zh-CN" altLang="en-US" dirty="0"/>
              <a:t>，</a:t>
            </a:r>
            <a:r>
              <a:rPr kumimoji="1" lang="en-US" altLang="zh-CN" dirty="0"/>
              <a:t>p</a:t>
            </a:r>
            <a:r>
              <a:rPr kumimoji="1" lang="zh-CN" altLang="en-US" dirty="0"/>
              <a:t>＜</a:t>
            </a:r>
            <a:r>
              <a:rPr kumimoji="1" lang="en-US" altLang="zh-CN" dirty="0"/>
              <a:t>.001,95%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confidence</a:t>
            </a:r>
            <a:r>
              <a:rPr kumimoji="1" lang="zh-CN" altLang="en-US" dirty="0"/>
              <a:t> </a:t>
            </a:r>
            <a:r>
              <a:rPr kumimoji="1" lang="en-US" altLang="zh-CN" dirty="0"/>
              <a:t>interval</a:t>
            </a:r>
            <a:r>
              <a:rPr kumimoji="1" lang="zh-CN" altLang="en-US" dirty="0"/>
              <a:t>（</a:t>
            </a:r>
            <a:r>
              <a:rPr kumimoji="1" lang="en-US" altLang="zh-CN" dirty="0"/>
              <a:t>CI</a:t>
            </a:r>
            <a:r>
              <a:rPr kumimoji="1" lang="zh-CN" altLang="en-US" dirty="0"/>
              <a:t>）</a:t>
            </a:r>
            <a:r>
              <a:rPr kumimoji="1" lang="en-US" altLang="zh-CN" dirty="0"/>
              <a:t>=[$6014,$6848]</a:t>
            </a:r>
            <a:r>
              <a:rPr kumimoji="1" lang="zh-CN" altLang="en-US" dirty="0"/>
              <a:t>，</a:t>
            </a:r>
            <a:r>
              <a:rPr kumimoji="1" lang="en-US" altLang="zh-CN" dirty="0"/>
              <a:t>d=2.2².</a:t>
            </a:r>
          </a:p>
          <a:p>
            <a:r>
              <a:rPr kumimoji="1" lang="en-US" altLang="zh-CN" dirty="0"/>
              <a:t>participants</a:t>
            </a:r>
            <a:r>
              <a:rPr kumimoji="1" lang="zh-CN" altLang="en-US" dirty="0"/>
              <a:t> </a:t>
            </a:r>
            <a:r>
              <a:rPr kumimoji="1" lang="en-US" altLang="zh-CN" dirty="0"/>
              <a:t>did</a:t>
            </a:r>
            <a:r>
              <a:rPr kumimoji="1" lang="zh-CN" altLang="en-US" dirty="0"/>
              <a:t> </a:t>
            </a:r>
            <a:r>
              <a:rPr kumimoji="1" lang="en-US" altLang="zh-CN" dirty="0"/>
              <a:t>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simply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money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generously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their</a:t>
            </a:r>
            <a:r>
              <a:rPr kumimoji="1" lang="zh-CN" altLang="en-US" dirty="0"/>
              <a:t> </a:t>
            </a:r>
            <a:r>
              <a:rPr kumimoji="1" lang="en-US" altLang="zh-CN" dirty="0"/>
              <a:t>immediate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family</a:t>
            </a:r>
            <a:r>
              <a:rPr kumimoji="1" lang="zh-CN" altLang="en-US" dirty="0"/>
              <a:t> </a:t>
            </a:r>
            <a:r>
              <a:rPr kumimoji="1" lang="en-US" altLang="zh-CN" dirty="0"/>
              <a:t>members.</a:t>
            </a:r>
            <a:r>
              <a:rPr kumimoji="1" lang="zh-CN" altLang="en-US" dirty="0"/>
              <a:t> </a:t>
            </a:r>
            <a:r>
              <a:rPr kumimoji="1" lang="en-US" altLang="zh-CN" dirty="0"/>
              <a:t>($3678</a:t>
            </a:r>
            <a:r>
              <a:rPr kumimoji="1" lang="zh-CN" altLang="en-US" dirty="0"/>
              <a:t> </a:t>
            </a:r>
            <a:r>
              <a:rPr kumimoji="1" lang="en-US" altLang="zh-CN" dirty="0"/>
              <a:t>was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people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outside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household)</a:t>
            </a:r>
          </a:p>
          <a:p>
            <a:r>
              <a:rPr kumimoji="1" lang="en-US" altLang="zh-CN" dirty="0"/>
              <a:t>generous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spending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extended</a:t>
            </a:r>
            <a:r>
              <a:rPr kumimoji="1" lang="zh-CN" altLang="en-US" dirty="0"/>
              <a:t> </a:t>
            </a:r>
            <a:r>
              <a:rPr kumimoji="1" lang="en-US" altLang="zh-CN" dirty="0"/>
              <a:t>beyond</a:t>
            </a:r>
            <a:r>
              <a:rPr kumimoji="1" lang="zh-CN" altLang="en-US" dirty="0"/>
              <a:t> </a:t>
            </a:r>
            <a:r>
              <a:rPr kumimoji="1" lang="en-US" altLang="zh-CN" dirty="0"/>
              <a:t>participants’</a:t>
            </a:r>
            <a:r>
              <a:rPr kumimoji="1" lang="zh-CN" altLang="en-US" dirty="0"/>
              <a:t> </a:t>
            </a:r>
            <a:r>
              <a:rPr kumimoji="1" lang="en-US" altLang="zh-CN" dirty="0"/>
              <a:t>immediate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social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network($2056</a:t>
            </a:r>
            <a:r>
              <a:rPr kumimoji="1" lang="zh-CN" altLang="en-US" dirty="0"/>
              <a:t>  </a:t>
            </a:r>
            <a:r>
              <a:rPr kumimoji="1" lang="en-US" altLang="zh-CN" dirty="0"/>
              <a:t>was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strangers,</a:t>
            </a:r>
            <a:r>
              <a:rPr kumimoji="1" lang="zh-CN" altLang="en-US" dirty="0"/>
              <a:t> </a:t>
            </a:r>
            <a:r>
              <a:rPr kumimoji="1" lang="en-US" altLang="zh-CN" dirty="0"/>
              <a:t>acquaintances,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donations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organizations.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1985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7392D7-3642-6C40-CAFD-F633F0F8B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Result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6B584C-C9FB-B811-1604-767EEF866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8176"/>
            <a:ext cx="9601200" cy="5102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>
                <a:solidFill>
                  <a:srgbClr val="FF0000"/>
                </a:solidFill>
              </a:rPr>
              <a:t>participants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spent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money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to benefit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themselves</a:t>
            </a:r>
            <a:r>
              <a:rPr kumimoji="1" lang="en-US" altLang="zh-CN" dirty="0"/>
              <a:t>.</a:t>
            </a:r>
          </a:p>
          <a:p>
            <a:pPr marL="0" indent="0">
              <a:buNone/>
            </a:pPr>
            <a:r>
              <a:rPr kumimoji="1" lang="zh-CN" altLang="en-US" dirty="0"/>
              <a:t>               </a:t>
            </a:r>
            <a:r>
              <a:rPr kumimoji="1" lang="en-US" altLang="zh-CN" dirty="0"/>
              <a:t>using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a stricter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definition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prosocial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spending,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found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participants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/>
              <a:t>spent $ 4,388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others,</a:t>
            </a:r>
            <a:r>
              <a:rPr kumimoji="1" lang="zh-CN" altLang="en-US" dirty="0"/>
              <a:t> </a:t>
            </a:r>
            <a:r>
              <a:rPr kumimoji="1" lang="en-US" altLang="zh-CN" dirty="0"/>
              <a:t>including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spending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$2964</a:t>
            </a:r>
            <a:r>
              <a:rPr kumimoji="1" lang="zh-CN" altLang="en-US" dirty="0"/>
              <a:t> </a:t>
            </a:r>
            <a:r>
              <a:rPr kumimoji="1" lang="en-US" altLang="zh-CN" dirty="0"/>
              <a:t>outside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household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$1489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donations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charities.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rgbClr val="FF0000"/>
                </a:solidFill>
              </a:rPr>
              <a:t>participants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spent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money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in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order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to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enhance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their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own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reputation</a:t>
            </a:r>
            <a:r>
              <a:rPr kumimoji="1" lang="en-US" altLang="zh-CN" dirty="0"/>
              <a:t>.</a:t>
            </a:r>
          </a:p>
          <a:p>
            <a:pPr marL="0" indent="0">
              <a:buNone/>
            </a:pPr>
            <a:r>
              <a:rPr kumimoji="1" lang="zh-CN" altLang="en-US" dirty="0"/>
              <a:t>               </a:t>
            </a:r>
            <a:r>
              <a:rPr kumimoji="1" lang="en-US" altLang="zh-CN" dirty="0"/>
              <a:t>both</a:t>
            </a:r>
            <a:r>
              <a:rPr kumimoji="1" lang="zh-CN" altLang="en-US" dirty="0"/>
              <a:t> </a:t>
            </a:r>
            <a:r>
              <a:rPr kumimoji="1" lang="en-US" altLang="zh-CN" dirty="0"/>
              <a:t>groups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similar</a:t>
            </a:r>
            <a:r>
              <a:rPr kumimoji="1" lang="zh-CN" altLang="en-US" dirty="0"/>
              <a:t> </a:t>
            </a:r>
            <a:r>
              <a:rPr kumimoji="1" lang="en-US" altLang="zh-CN" dirty="0"/>
              <a:t>amounts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others.(t(197)=0.69,</a:t>
            </a:r>
            <a:r>
              <a:rPr kumimoji="1" lang="zh-CN" altLang="en-US" dirty="0"/>
              <a:t> </a:t>
            </a:r>
            <a:r>
              <a:rPr kumimoji="1" lang="en-US" altLang="zh-CN" dirty="0"/>
              <a:t>p=0.494,95%CI=[-</a:t>
            </a:r>
          </a:p>
          <a:p>
            <a:pPr marL="0" indent="0">
              <a:buNone/>
            </a:pPr>
            <a:r>
              <a:rPr kumimoji="1" lang="en-US" altLang="zh-CN" dirty="0"/>
              <a:t>544.7,$1125.3],d=0.10)</a:t>
            </a:r>
          </a:p>
          <a:p>
            <a:pPr marL="0" indent="0">
              <a:buNone/>
            </a:pPr>
            <a:r>
              <a:rPr kumimoji="1" lang="en-US" altLang="zh-CN" dirty="0"/>
              <a:t>participants</a:t>
            </a:r>
            <a:r>
              <a:rPr kumimoji="1" lang="zh-CN" altLang="en-US" dirty="0"/>
              <a:t> 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public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condition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were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more</a:t>
            </a:r>
            <a:r>
              <a:rPr kumimoji="1" lang="zh-CN" altLang="en-US" dirty="0"/>
              <a:t> </a:t>
            </a:r>
            <a:r>
              <a:rPr kumimoji="1" lang="en-US" altLang="zh-CN" dirty="0"/>
              <a:t>influenced</a:t>
            </a:r>
            <a:r>
              <a:rPr kumimoji="1" lang="zh-CN" altLang="en-US" dirty="0"/>
              <a:t> </a:t>
            </a:r>
            <a:r>
              <a:rPr kumimoji="1" lang="en-US" altLang="zh-CN" dirty="0"/>
              <a:t>by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their</a:t>
            </a:r>
            <a:r>
              <a:rPr kumimoji="1" lang="zh-CN" altLang="en-US" dirty="0"/>
              <a:t> </a:t>
            </a:r>
            <a:r>
              <a:rPr kumimoji="1" lang="en-US" altLang="zh-CN" dirty="0"/>
              <a:t>social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network</a:t>
            </a:r>
            <a:r>
              <a:rPr kumimoji="1" lang="zh-CN" altLang="en-US" dirty="0"/>
              <a:t> </a:t>
            </a:r>
            <a:r>
              <a:rPr kumimoji="1" lang="en-US" altLang="zh-CN" dirty="0"/>
              <a:t>online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offline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rgbClr val="FF0000"/>
                </a:solidFill>
              </a:rPr>
              <a:t>additional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exploratory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analyses</a:t>
            </a:r>
          </a:p>
          <a:p>
            <a:pPr marL="0" indent="0">
              <a:buNone/>
            </a:pPr>
            <a:r>
              <a:rPr kumimoji="1" lang="zh-CN" altLang="en-US" dirty="0"/>
              <a:t>               </a:t>
            </a:r>
            <a:r>
              <a:rPr kumimoji="1" lang="en-US" altLang="zh-CN" dirty="0"/>
              <a:t>participants</a:t>
            </a:r>
            <a:r>
              <a:rPr kumimoji="1" lang="zh-CN" altLang="en-US" dirty="0"/>
              <a:t> </a:t>
            </a:r>
            <a:r>
              <a:rPr kumimoji="1" lang="en-US" altLang="zh-CN" dirty="0"/>
              <a:t>from</a:t>
            </a:r>
            <a:r>
              <a:rPr kumimoji="1" lang="zh-CN" altLang="en-US" dirty="0"/>
              <a:t> </a:t>
            </a:r>
            <a:r>
              <a:rPr kumimoji="1" lang="en-US" altLang="zh-CN" dirty="0"/>
              <a:t>lower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high-income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countries</a:t>
            </a:r>
            <a:r>
              <a:rPr kumimoji="1" lang="zh-CN" altLang="en-US" dirty="0"/>
              <a:t> </a:t>
            </a:r>
            <a:r>
              <a:rPr kumimoji="1" lang="en-US" altLang="zh-CN" dirty="0"/>
              <a:t>did</a:t>
            </a:r>
            <a:r>
              <a:rPr kumimoji="1" lang="zh-CN" altLang="en-US" dirty="0"/>
              <a:t> </a:t>
            </a:r>
            <a:r>
              <a:rPr kumimoji="1" lang="en-US" altLang="zh-CN" dirty="0"/>
              <a:t>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differ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overall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prosocial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spending,</a:t>
            </a:r>
            <a:r>
              <a:rPr kumimoji="1" lang="zh-CN" altLang="en-US" dirty="0"/>
              <a:t> </a:t>
            </a:r>
            <a:r>
              <a:rPr kumimoji="1" lang="en-US" altLang="zh-CN" dirty="0"/>
              <a:t>t(196)=-1.2,p=0.233,95%CI=[$-1519.9,$204.1],d=-0.21</a:t>
            </a:r>
          </a:p>
        </p:txBody>
      </p:sp>
      <p:sp>
        <p:nvSpPr>
          <p:cNvPr id="4" name="右箭头 3">
            <a:extLst>
              <a:ext uri="{FF2B5EF4-FFF2-40B4-BE49-F238E27FC236}">
                <a16:creationId xmlns:a16="http://schemas.microsoft.com/office/drawing/2014/main" id="{CF3F0F85-C371-76F6-06F1-C5B85236B459}"/>
              </a:ext>
            </a:extLst>
          </p:cNvPr>
          <p:cNvSpPr/>
          <p:nvPr/>
        </p:nvSpPr>
        <p:spPr>
          <a:xfrm>
            <a:off x="1371600" y="18592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" name="右箭头 4">
            <a:extLst>
              <a:ext uri="{FF2B5EF4-FFF2-40B4-BE49-F238E27FC236}">
                <a16:creationId xmlns:a16="http://schemas.microsoft.com/office/drawing/2014/main" id="{9A47FC08-9CE5-2ED1-60BE-0845D49AB9BD}"/>
              </a:ext>
            </a:extLst>
          </p:cNvPr>
          <p:cNvSpPr/>
          <p:nvPr/>
        </p:nvSpPr>
        <p:spPr>
          <a:xfrm>
            <a:off x="1371600" y="33588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右箭头 5">
            <a:extLst>
              <a:ext uri="{FF2B5EF4-FFF2-40B4-BE49-F238E27FC236}">
                <a16:creationId xmlns:a16="http://schemas.microsoft.com/office/drawing/2014/main" id="{B7CA4B0D-D551-5359-589E-5E542CAC3A9C}"/>
              </a:ext>
            </a:extLst>
          </p:cNvPr>
          <p:cNvSpPr/>
          <p:nvPr/>
        </p:nvSpPr>
        <p:spPr>
          <a:xfrm>
            <a:off x="1371600" y="52075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97764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317A49-BC7F-F640-3F51-09DC6FF5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85673772-1855-A69C-B41C-7F13929AC7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779" y="347472"/>
            <a:ext cx="10912653" cy="4935728"/>
          </a:xfrm>
        </p:spPr>
      </p:pic>
    </p:spTree>
    <p:extLst>
      <p:ext uri="{BB962C8B-B14F-4D97-AF65-F5344CB8AC3E}">
        <p14:creationId xmlns:p14="http://schemas.microsoft.com/office/powerpoint/2010/main" val="2886657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7A5540-DEB6-B00B-6AA6-8CC73A156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Discussion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3D5341-377E-DCA0-B1E8-8A9638095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316736"/>
            <a:ext cx="9753600" cy="4550664"/>
          </a:xfrm>
        </p:spPr>
        <p:txBody>
          <a:bodyPr/>
          <a:lstStyle/>
          <a:p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sz="3200" dirty="0">
                <a:solidFill>
                  <a:srgbClr val="FF0000"/>
                </a:solidFill>
              </a:rPr>
              <a:t>conclusion:</a:t>
            </a:r>
            <a:r>
              <a:rPr kumimoji="1" lang="zh-CN" altLang="en-US" sz="3200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1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wide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definition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of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prosocial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spending</a:t>
            </a:r>
            <a:r>
              <a:rPr kumimoji="1" lang="zh-CN" altLang="en-US" dirty="0">
                <a:solidFill>
                  <a:schemeClr val="tx1"/>
                </a:solidFill>
              </a:rPr>
              <a:t>        </a:t>
            </a:r>
            <a:r>
              <a:rPr kumimoji="1" lang="en-US" altLang="zh-CN" dirty="0">
                <a:solidFill>
                  <a:schemeClr val="tx1"/>
                </a:solidFill>
              </a:rPr>
              <a:t>participants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spent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68%of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the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cash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gift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generously</a:t>
            </a:r>
            <a:r>
              <a:rPr kumimoji="1" lang="zh-CN" altLang="en-US" dirty="0">
                <a:solidFill>
                  <a:schemeClr val="tx1"/>
                </a:solidFill>
              </a:rPr>
              <a:t>  </a:t>
            </a:r>
            <a:r>
              <a:rPr kumimoji="1" lang="en-US" altLang="zh-CN" dirty="0">
                <a:solidFill>
                  <a:srgbClr val="FF0000"/>
                </a:solidFill>
              </a:rPr>
              <a:t>vs</a:t>
            </a:r>
            <a:r>
              <a:rPr kumimoji="1" lang="zh-CN" altLang="en-US" dirty="0">
                <a:solidFill>
                  <a:srgbClr val="FF0000"/>
                </a:solidFill>
              </a:rPr>
              <a:t>   </a:t>
            </a:r>
            <a:r>
              <a:rPr kumimoji="1" lang="en-US" altLang="zh-CN" dirty="0">
                <a:solidFill>
                  <a:schemeClr val="tx1"/>
                </a:solidFill>
              </a:rPr>
              <a:t>a narrower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definition</a:t>
            </a:r>
            <a:r>
              <a:rPr kumimoji="1" lang="zh-CN" altLang="en-US" dirty="0">
                <a:solidFill>
                  <a:schemeClr val="tx1"/>
                </a:solidFill>
              </a:rPr>
              <a:t>         </a:t>
            </a:r>
            <a:r>
              <a:rPr kumimoji="1" lang="en-US" altLang="zh-CN" dirty="0">
                <a:solidFill>
                  <a:schemeClr val="tx1"/>
                </a:solidFill>
              </a:rPr>
              <a:t>16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%.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chemeClr val="tx1"/>
                </a:solidFill>
              </a:rPr>
              <a:t>2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control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the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effect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of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experimenter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demands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chemeClr val="tx1"/>
                </a:solidFill>
              </a:rPr>
              <a:t>3 public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condition</a:t>
            </a:r>
            <a:r>
              <a:rPr kumimoji="1" lang="zh-CN" altLang="en-US" dirty="0">
                <a:solidFill>
                  <a:schemeClr val="tx1"/>
                </a:solidFill>
              </a:rPr>
              <a:t>  </a:t>
            </a:r>
            <a:r>
              <a:rPr kumimoji="1" lang="en-US" altLang="zh-CN" dirty="0">
                <a:solidFill>
                  <a:srgbClr val="FF0000"/>
                </a:solidFill>
              </a:rPr>
              <a:t>vs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private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condition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endParaRPr kumimoji="1" lang="en-US" altLang="zh-CN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en-US" altLang="zh-CN" dirty="0">
                <a:solidFill>
                  <a:schemeClr val="tx1"/>
                </a:solidFill>
              </a:rPr>
              <a:t>4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generous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spending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is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 err="1">
                <a:solidFill>
                  <a:schemeClr val="tx1"/>
                </a:solidFill>
              </a:rPr>
              <a:t>infuenced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by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the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donor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couple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‘s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initial</a:t>
            </a:r>
            <a:r>
              <a:rPr kumimoji="1" lang="zh-CN" altLang="en-US" dirty="0">
                <a:solidFill>
                  <a:schemeClr val="tx1"/>
                </a:solidFill>
              </a:rPr>
              <a:t>  </a:t>
            </a:r>
            <a:r>
              <a:rPr kumimoji="1" lang="en-US" altLang="zh-CN" dirty="0">
                <a:solidFill>
                  <a:schemeClr val="tx1"/>
                </a:solidFill>
              </a:rPr>
              <a:t>act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of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generosity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endParaRPr kumimoji="1" lang="en-US" altLang="zh-CN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en-US" altLang="zh-CN" dirty="0">
                <a:solidFill>
                  <a:schemeClr val="tx1"/>
                </a:solidFill>
              </a:rPr>
              <a:t>5high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income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rgbClr val="FF0000"/>
                </a:solidFill>
              </a:rPr>
              <a:t>vs</a:t>
            </a:r>
            <a:r>
              <a:rPr kumimoji="1" lang="zh-CN" altLang="en-US" dirty="0">
                <a:solidFill>
                  <a:srgbClr val="FF0000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low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income</a:t>
            </a:r>
          </a:p>
          <a:p>
            <a:pPr marL="0" indent="0">
              <a:buNone/>
            </a:pP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右箭头 4">
            <a:extLst>
              <a:ext uri="{FF2B5EF4-FFF2-40B4-BE49-F238E27FC236}">
                <a16:creationId xmlns:a16="http://schemas.microsoft.com/office/drawing/2014/main" id="{46DA7949-C598-7DA3-56FB-E0813497ABD9}"/>
              </a:ext>
            </a:extLst>
          </p:cNvPr>
          <p:cNvSpPr/>
          <p:nvPr/>
        </p:nvSpPr>
        <p:spPr>
          <a:xfrm>
            <a:off x="7693642" y="1900023"/>
            <a:ext cx="432489" cy="3693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   </a:t>
            </a:r>
          </a:p>
        </p:txBody>
      </p:sp>
      <p:sp>
        <p:nvSpPr>
          <p:cNvPr id="6" name="右箭头 5">
            <a:extLst>
              <a:ext uri="{FF2B5EF4-FFF2-40B4-BE49-F238E27FC236}">
                <a16:creationId xmlns:a16="http://schemas.microsoft.com/office/drawing/2014/main" id="{D9D5D171-6198-6703-018C-C3772705F84F}"/>
              </a:ext>
            </a:extLst>
          </p:cNvPr>
          <p:cNvSpPr/>
          <p:nvPr/>
        </p:nvSpPr>
        <p:spPr>
          <a:xfrm>
            <a:off x="7477397" y="2171700"/>
            <a:ext cx="432489" cy="3693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8621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F8962-EA6A-1AE4-D662-0DFB296F4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Defect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5DA8A3-ABF6-D798-4F53-5D047564C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narrower</a:t>
            </a:r>
            <a:r>
              <a:rPr kumimoji="1" lang="zh-CN" altLang="en-US" dirty="0"/>
              <a:t> </a:t>
            </a:r>
            <a:r>
              <a:rPr kumimoji="1" lang="en-US" altLang="zh-CN" dirty="0"/>
              <a:t>definition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generous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spending</a:t>
            </a:r>
            <a:r>
              <a:rPr kumimoji="1" lang="zh-CN" altLang="en-US" sz="3600" dirty="0"/>
              <a:t>❓</a:t>
            </a:r>
            <a:endParaRPr kumimoji="1" lang="en-US" altLang="zh-CN" sz="3600" dirty="0"/>
          </a:p>
          <a:p>
            <a:pPr marL="0" indent="0">
              <a:buNone/>
            </a:pP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standard</a:t>
            </a:r>
            <a:r>
              <a:rPr kumimoji="1" lang="zh-CN" altLang="en-US" dirty="0"/>
              <a:t> </a:t>
            </a:r>
            <a:r>
              <a:rPr kumimoji="1" lang="en-US" altLang="zh-CN" dirty="0"/>
              <a:t>economic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r>
              <a:rPr kumimoji="1" lang="zh-CN" altLang="en-US" sz="3600" dirty="0"/>
              <a:t>❓</a:t>
            </a:r>
            <a:endParaRPr kumimoji="1" lang="en-US" altLang="zh-CN" sz="3600" dirty="0"/>
          </a:p>
          <a:p>
            <a:pPr marL="0" indent="0">
              <a:buNone/>
            </a:pP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experimental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design</a:t>
            </a:r>
            <a:r>
              <a:rPr kumimoji="1" lang="zh-CN" altLang="en-US" sz="3600" dirty="0"/>
              <a:t>❓</a:t>
            </a:r>
            <a:endParaRPr kumimoji="1" lang="en-US" altLang="zh-CN" sz="3600" dirty="0"/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8710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865221-2C1A-7DA9-A726-D2BCF4D4C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98C914-4302-5B19-B89E-C53002C55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5400" dirty="0"/>
              <a:t>               </a:t>
            </a:r>
            <a:endParaRPr kumimoji="1" lang="en-US" altLang="zh-CN" sz="5400" dirty="0"/>
          </a:p>
          <a:p>
            <a:pPr marL="0" indent="0">
              <a:buNone/>
            </a:pPr>
            <a:r>
              <a:rPr kumimoji="1" lang="zh-CN" altLang="en-US" sz="5400"/>
              <a:t>                </a:t>
            </a:r>
            <a:r>
              <a:rPr kumimoji="1" lang="en-US" altLang="zh-CN" sz="5400" dirty="0"/>
              <a:t>Thank</a:t>
            </a:r>
            <a:r>
              <a:rPr kumimoji="1" lang="zh-CN" altLang="en-US" sz="5400" dirty="0"/>
              <a:t> </a:t>
            </a:r>
            <a:r>
              <a:rPr kumimoji="1" lang="en-US" altLang="zh-CN" sz="5400" dirty="0"/>
              <a:t>you</a:t>
            </a:r>
            <a:endParaRPr kumimoji="1"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57086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5D40C8-F040-B370-AA49-10263001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028B3A1-CD26-FA5E-046A-168CE7A66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2171700"/>
            <a:ext cx="9601200" cy="3026833"/>
          </a:xfrm>
        </p:spPr>
      </p:pic>
    </p:spTree>
    <p:extLst>
      <p:ext uri="{BB962C8B-B14F-4D97-AF65-F5344CB8AC3E}">
        <p14:creationId xmlns:p14="http://schemas.microsoft.com/office/powerpoint/2010/main" val="354614106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DC7B99-61FB-22F6-EFD8-B4FC80198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previous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conclusions 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341D3C-8047-1D49-64A3-C43DF7934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Adam</a:t>
            </a:r>
            <a:r>
              <a:rPr kumimoji="1" lang="zh-CN" altLang="en-US" dirty="0"/>
              <a:t> </a:t>
            </a:r>
            <a:r>
              <a:rPr kumimoji="1" lang="en-US" altLang="zh-CN" dirty="0"/>
              <a:t>Smith</a:t>
            </a:r>
            <a:r>
              <a:rPr kumimoji="1" lang="zh-CN" altLang="en-US" dirty="0"/>
              <a:t>‘</a:t>
            </a:r>
            <a:r>
              <a:rPr kumimoji="1" lang="en-US" altLang="zh-CN" dirty="0"/>
              <a:t>s</a:t>
            </a:r>
            <a:r>
              <a:rPr kumimoji="1" lang="zh-CN" altLang="en-US" dirty="0"/>
              <a:t> </a:t>
            </a:r>
            <a:r>
              <a:rPr kumimoji="1" lang="en-US" altLang="zh-CN" dirty="0"/>
              <a:t>standard</a:t>
            </a:r>
            <a:r>
              <a:rPr kumimoji="1" lang="zh-CN" altLang="en-US" dirty="0"/>
              <a:t> </a:t>
            </a:r>
            <a:r>
              <a:rPr kumimoji="1" lang="en-US" altLang="zh-CN" dirty="0"/>
              <a:t>economic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theory</a:t>
            </a:r>
            <a:r>
              <a:rPr kumimoji="1" lang="zh-CN" altLang="en-US" dirty="0"/>
              <a:t> </a:t>
            </a:r>
            <a:r>
              <a:rPr kumimoji="1" lang="en-US" altLang="zh-CN" dirty="0"/>
              <a:t>–It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not</a:t>
            </a:r>
            <a:r>
              <a:rPr kumimoji="1" lang="zh-CN" altLang="en-US" dirty="0"/>
              <a:t> </a:t>
            </a:r>
            <a:r>
              <a:rPr kumimoji="1" lang="en-US" altLang="zh-CN" dirty="0"/>
              <a:t>from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benevolence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butcher,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brewer,</a:t>
            </a:r>
            <a:r>
              <a:rPr kumimoji="1" lang="zh-CN" altLang="en-US" dirty="0"/>
              <a:t> </a:t>
            </a:r>
            <a:r>
              <a:rPr kumimoji="1" lang="en-US" altLang="zh-CN" dirty="0"/>
              <a:t>or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baker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expect</a:t>
            </a:r>
            <a:r>
              <a:rPr kumimoji="1" lang="zh-CN" altLang="en-US" dirty="0"/>
              <a:t> </a:t>
            </a:r>
            <a:r>
              <a:rPr kumimoji="1" lang="en-US" altLang="zh-CN" dirty="0"/>
              <a:t>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dinner</a:t>
            </a:r>
            <a:r>
              <a:rPr kumimoji="1" lang="zh-CN" altLang="en-US" dirty="0"/>
              <a:t>， </a:t>
            </a:r>
            <a:r>
              <a:rPr kumimoji="1" lang="en-US" altLang="zh-CN" dirty="0"/>
              <a:t>but</a:t>
            </a:r>
            <a:r>
              <a:rPr kumimoji="1" lang="zh-CN" altLang="en-US" dirty="0"/>
              <a:t> </a:t>
            </a:r>
            <a:r>
              <a:rPr kumimoji="1" lang="en-US" altLang="zh-CN" dirty="0"/>
              <a:t>from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their</a:t>
            </a:r>
            <a:r>
              <a:rPr kumimoji="1" lang="zh-CN" altLang="en-US" dirty="0"/>
              <a:t> </a:t>
            </a:r>
            <a:r>
              <a:rPr kumimoji="1" lang="en-US" altLang="zh-CN" dirty="0"/>
              <a:t>regard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their</a:t>
            </a:r>
            <a:r>
              <a:rPr kumimoji="1" lang="zh-CN" altLang="en-US" dirty="0"/>
              <a:t> </a:t>
            </a:r>
            <a:r>
              <a:rPr kumimoji="1" lang="en-US" altLang="zh-CN" dirty="0"/>
              <a:t>own</a:t>
            </a:r>
            <a:r>
              <a:rPr kumimoji="1" lang="zh-CN" altLang="en-US" dirty="0"/>
              <a:t> </a:t>
            </a:r>
            <a:r>
              <a:rPr kumimoji="1" lang="en-US" altLang="zh-CN" dirty="0"/>
              <a:t>interest.</a:t>
            </a:r>
          </a:p>
          <a:p>
            <a:r>
              <a:rPr kumimoji="1" lang="en-US" altLang="zh-CN" dirty="0"/>
              <a:t>Human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generosity</a:t>
            </a:r>
            <a:r>
              <a:rPr kumimoji="1" lang="zh-CN" altLang="en-US" dirty="0"/>
              <a:t> </a:t>
            </a:r>
            <a:r>
              <a:rPr kumimoji="1" lang="en-US" altLang="zh-CN" dirty="0"/>
              <a:t>across</a:t>
            </a:r>
            <a:r>
              <a:rPr kumimoji="1" lang="zh-CN" altLang="en-US" dirty="0"/>
              <a:t> </a:t>
            </a:r>
            <a:r>
              <a:rPr kumimoji="1" lang="en-US" altLang="zh-CN" dirty="0"/>
              <a:t>cultures,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children,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our</a:t>
            </a:r>
            <a:r>
              <a:rPr kumimoji="1" lang="zh-CN" altLang="en-US" dirty="0"/>
              <a:t> </a:t>
            </a:r>
            <a:r>
              <a:rPr kumimoji="1" lang="en-US" altLang="zh-CN" dirty="0"/>
              <a:t>nearest</a:t>
            </a:r>
            <a:r>
              <a:rPr kumimoji="1" lang="zh-CN" altLang="en-US" dirty="0"/>
              <a:t> </a:t>
            </a:r>
            <a:r>
              <a:rPr kumimoji="1" lang="en-US" altLang="zh-CN" dirty="0"/>
              <a:t>nonhuman</a:t>
            </a:r>
            <a:r>
              <a:rPr kumimoji="1" lang="zh-CN" altLang="en-US" dirty="0"/>
              <a:t> </a:t>
            </a:r>
            <a:r>
              <a:rPr kumimoji="1" lang="en-US" altLang="zh-CN" dirty="0"/>
              <a:t>ancestors.</a:t>
            </a:r>
          </a:p>
          <a:p>
            <a:r>
              <a:rPr kumimoji="1" lang="en-US" altLang="zh-CN" dirty="0"/>
              <a:t>People‘s</a:t>
            </a:r>
            <a:r>
              <a:rPr kumimoji="1" lang="zh-CN" altLang="en-US" dirty="0"/>
              <a:t> </a:t>
            </a:r>
            <a:r>
              <a:rPr kumimoji="1" lang="en-US" altLang="zh-CN" dirty="0"/>
              <a:t>motivations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</a:t>
            </a:r>
            <a:r>
              <a:rPr kumimoji="1" lang="zh-CN" altLang="en-US" dirty="0"/>
              <a:t> </a:t>
            </a:r>
            <a:r>
              <a:rPr kumimoji="1" lang="en-US" altLang="zh-CN" dirty="0"/>
              <a:t>donating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may</a:t>
            </a:r>
            <a:r>
              <a:rPr kumimoji="1" lang="zh-CN" altLang="en-US" dirty="0"/>
              <a:t> </a:t>
            </a:r>
            <a:r>
              <a:rPr kumimoji="1" lang="en-US" altLang="zh-CN" dirty="0"/>
              <a:t>be</a:t>
            </a:r>
            <a:r>
              <a:rPr kumimoji="1" lang="zh-CN" altLang="en-US" dirty="0"/>
              <a:t> </a:t>
            </a:r>
            <a:r>
              <a:rPr kumimoji="1" lang="en-US" altLang="zh-CN" dirty="0"/>
              <a:t>influenced</a:t>
            </a:r>
            <a:r>
              <a:rPr kumimoji="1" lang="zh-CN" altLang="en-US" dirty="0"/>
              <a:t> </a:t>
            </a:r>
            <a:r>
              <a:rPr kumimoji="1" lang="en-US" altLang="zh-CN" dirty="0"/>
              <a:t>by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variety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nonaltruistic</a:t>
            </a:r>
            <a:r>
              <a:rPr kumimoji="1" lang="zh-CN" altLang="en-US" dirty="0"/>
              <a:t> </a:t>
            </a:r>
            <a:r>
              <a:rPr kumimoji="1" lang="en-US" altLang="zh-CN" dirty="0"/>
              <a:t>factors,</a:t>
            </a:r>
            <a:r>
              <a:rPr kumimoji="1" lang="zh-CN" altLang="en-US" dirty="0"/>
              <a:t> </a:t>
            </a:r>
            <a:r>
              <a:rPr kumimoji="1" lang="en-US" altLang="zh-CN" dirty="0"/>
              <a:t>such</a:t>
            </a:r>
            <a:r>
              <a:rPr kumimoji="1" lang="zh-CN" altLang="en-US" dirty="0"/>
              <a:t> </a:t>
            </a:r>
            <a:r>
              <a:rPr kumimoji="1" lang="en-US" altLang="zh-CN" dirty="0"/>
              <a:t>as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pursuit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status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reputational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concerns.</a:t>
            </a:r>
          </a:p>
          <a:p>
            <a:r>
              <a:rPr kumimoji="1" lang="en-US" altLang="zh-CN" dirty="0"/>
              <a:t>people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may</a:t>
            </a:r>
            <a:r>
              <a:rPr kumimoji="1" lang="zh-CN" altLang="en-US" dirty="0"/>
              <a:t> </a:t>
            </a:r>
            <a:r>
              <a:rPr kumimoji="1" lang="en-US" altLang="zh-CN" dirty="0"/>
              <a:t>donate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reactively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protect</a:t>
            </a:r>
            <a:r>
              <a:rPr kumimoji="1" lang="zh-CN" altLang="en-US" dirty="0"/>
              <a:t> </a:t>
            </a:r>
            <a:r>
              <a:rPr kumimoji="1" lang="en-US" altLang="zh-CN" dirty="0"/>
              <a:t>self-esteem</a:t>
            </a:r>
            <a:r>
              <a:rPr kumimoji="1" lang="zh-CN" altLang="en-US" dirty="0"/>
              <a:t> </a:t>
            </a:r>
            <a:r>
              <a:rPr kumimoji="1" lang="en-US" altLang="zh-CN" dirty="0"/>
              <a:t>but</a:t>
            </a:r>
            <a:r>
              <a:rPr kumimoji="1" lang="zh-CN" altLang="en-US" dirty="0"/>
              <a:t> </a:t>
            </a:r>
            <a:r>
              <a:rPr kumimoji="1" lang="en-US" altLang="zh-CN" dirty="0"/>
              <a:t>rarely</a:t>
            </a:r>
            <a:r>
              <a:rPr kumimoji="1" lang="zh-CN" altLang="en-US" dirty="0"/>
              <a:t> </a:t>
            </a:r>
            <a:r>
              <a:rPr kumimoji="1" lang="en-US" altLang="zh-CN" dirty="0"/>
              <a:t>do</a:t>
            </a:r>
            <a:r>
              <a:rPr kumimoji="1" lang="zh-CN" altLang="en-US" dirty="0"/>
              <a:t> </a:t>
            </a:r>
            <a:r>
              <a:rPr kumimoji="1" lang="en-US" altLang="zh-CN" dirty="0"/>
              <a:t>so</a:t>
            </a:r>
            <a:r>
              <a:rPr kumimoji="1" lang="zh-CN" altLang="en-US" dirty="0"/>
              <a:t> </a:t>
            </a:r>
            <a:r>
              <a:rPr kumimoji="1" lang="en-US" altLang="zh-CN" dirty="0"/>
              <a:t>proactively.</a:t>
            </a:r>
          </a:p>
        </p:txBody>
      </p:sp>
    </p:spTree>
    <p:extLst>
      <p:ext uri="{BB962C8B-B14F-4D97-AF65-F5344CB8AC3E}">
        <p14:creationId xmlns:p14="http://schemas.microsoft.com/office/powerpoint/2010/main" val="132981882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83F5D4-3C6E-3BDA-609E-A2B89B728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Inadequacy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previous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research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3F149F-6B56-8A44-4D98-B1B38C71B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extent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which</a:t>
            </a:r>
            <a:r>
              <a:rPr kumimoji="1" lang="zh-CN" altLang="en-US" dirty="0"/>
              <a:t> </a:t>
            </a:r>
            <a:r>
              <a:rPr kumimoji="1" lang="en-US" altLang="zh-CN" dirty="0"/>
              <a:t>humans</a:t>
            </a:r>
            <a:r>
              <a:rPr kumimoji="1" lang="zh-CN" altLang="en-US" dirty="0"/>
              <a:t> </a:t>
            </a:r>
            <a:r>
              <a:rPr kumimoji="1" lang="en-US" altLang="zh-CN" dirty="0"/>
              <a:t>exhibit</a:t>
            </a:r>
            <a:r>
              <a:rPr kumimoji="1" lang="zh-CN" altLang="en-US" dirty="0"/>
              <a:t> </a:t>
            </a:r>
            <a:r>
              <a:rPr kumimoji="1" lang="en-US" altLang="zh-CN" dirty="0"/>
              <a:t>financial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generosity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consequential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real-world</a:t>
            </a:r>
            <a:r>
              <a:rPr kumimoji="1" lang="zh-CN" altLang="en-US" dirty="0"/>
              <a:t> </a:t>
            </a:r>
            <a:r>
              <a:rPr kumimoji="1" lang="en-US" altLang="zh-CN" dirty="0"/>
              <a:t>situations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essentially</a:t>
            </a:r>
            <a:r>
              <a:rPr kumimoji="1" lang="zh-CN" altLang="en-US" dirty="0"/>
              <a:t> </a:t>
            </a:r>
            <a:r>
              <a:rPr kumimoji="1" lang="en-US" altLang="zh-CN" dirty="0"/>
              <a:t>untested.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Existing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lab</a:t>
            </a:r>
            <a:r>
              <a:rPr kumimoji="1" lang="zh-CN" altLang="en-US" dirty="0"/>
              <a:t> </a:t>
            </a:r>
            <a:r>
              <a:rPr kumimoji="1" lang="en-US" altLang="zh-CN" dirty="0"/>
              <a:t>studies</a:t>
            </a:r>
            <a:r>
              <a:rPr kumimoji="1" lang="zh-CN" altLang="en-US" dirty="0"/>
              <a:t> </a:t>
            </a:r>
            <a:r>
              <a:rPr kumimoji="1" lang="en-US" altLang="zh-CN" dirty="0"/>
              <a:t>may</a:t>
            </a:r>
            <a:r>
              <a:rPr kumimoji="1" lang="zh-CN" altLang="en-US" dirty="0"/>
              <a:t> </a:t>
            </a:r>
            <a:r>
              <a:rPr kumimoji="1" lang="en-US" altLang="zh-CN" dirty="0"/>
              <a:t>overestimate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extent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which</a:t>
            </a:r>
            <a:r>
              <a:rPr kumimoji="1" lang="zh-CN" altLang="en-US" dirty="0"/>
              <a:t> </a:t>
            </a:r>
            <a:r>
              <a:rPr kumimoji="1" lang="en-US" altLang="zh-CN" dirty="0"/>
              <a:t>people</a:t>
            </a:r>
            <a:r>
              <a:rPr kumimoji="1" lang="zh-CN" altLang="en-US" dirty="0"/>
              <a:t> </a:t>
            </a:r>
            <a:r>
              <a:rPr kumimoji="1" lang="en-US" altLang="zh-CN" dirty="0"/>
              <a:t>are</a:t>
            </a:r>
            <a:r>
              <a:rPr kumimoji="1" lang="zh-CN" altLang="en-US" dirty="0"/>
              <a:t> </a:t>
            </a:r>
            <a:r>
              <a:rPr kumimoji="1" lang="en-US" altLang="zh-CN" dirty="0"/>
              <a:t>generous.</a:t>
            </a:r>
          </a:p>
          <a:p>
            <a:r>
              <a:rPr kumimoji="1" lang="en-US" altLang="zh-CN" dirty="0"/>
              <a:t>Participants</a:t>
            </a:r>
            <a:r>
              <a:rPr kumimoji="1" lang="zh-CN" altLang="en-US" dirty="0"/>
              <a:t> </a:t>
            </a:r>
            <a:r>
              <a:rPr kumimoji="1" lang="en-US" altLang="zh-CN" dirty="0"/>
              <a:t>are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forced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make</a:t>
            </a:r>
            <a:r>
              <a:rPr kumimoji="1" lang="zh-CN" altLang="en-US" dirty="0"/>
              <a:t> </a:t>
            </a:r>
            <a:r>
              <a:rPr kumimoji="1" lang="en-US" altLang="zh-CN" dirty="0"/>
              <a:t>artificial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choices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response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experiment’s</a:t>
            </a:r>
            <a:r>
              <a:rPr kumimoji="1" lang="zh-CN" altLang="en-US" dirty="0"/>
              <a:t> </a:t>
            </a:r>
            <a:r>
              <a:rPr kumimoji="1" lang="en-US" altLang="zh-CN" dirty="0"/>
              <a:t>rules.</a:t>
            </a:r>
          </a:p>
          <a:p>
            <a:r>
              <a:rPr kumimoji="1" lang="en-US" altLang="zh-CN" dirty="0"/>
              <a:t>These</a:t>
            </a:r>
            <a:r>
              <a:rPr kumimoji="1" lang="zh-CN" altLang="en-US" dirty="0"/>
              <a:t> </a:t>
            </a:r>
            <a:r>
              <a:rPr kumimoji="1" lang="en-US" altLang="zh-CN" dirty="0"/>
              <a:t>studies</a:t>
            </a:r>
            <a:r>
              <a:rPr kumimoji="1" lang="zh-CN" altLang="en-US" dirty="0"/>
              <a:t> </a:t>
            </a:r>
            <a:r>
              <a:rPr kumimoji="1" lang="en-US" altLang="zh-CN" dirty="0"/>
              <a:t>have</a:t>
            </a:r>
            <a:r>
              <a:rPr kumimoji="1" lang="zh-CN" altLang="en-US" dirty="0"/>
              <a:t> </a:t>
            </a:r>
            <a:r>
              <a:rPr kumimoji="1" lang="en-US" altLang="zh-CN" dirty="0"/>
              <a:t>disproportionately</a:t>
            </a:r>
            <a:r>
              <a:rPr kumimoji="1" lang="zh-CN" altLang="en-US" dirty="0"/>
              <a:t> </a:t>
            </a:r>
            <a:r>
              <a:rPr kumimoji="1" lang="en-US" altLang="zh-CN" dirty="0"/>
              <a:t>relied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homogenous</a:t>
            </a:r>
            <a:r>
              <a:rPr kumimoji="1" lang="zh-CN" altLang="en-US" dirty="0"/>
              <a:t> </a:t>
            </a:r>
            <a:r>
              <a:rPr kumimoji="1" lang="en-US" altLang="zh-CN" dirty="0"/>
              <a:t>samples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that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represent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only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small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fraction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humanity.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76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76829B-FCA0-3929-A913-E548F3918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Method-</a:t>
            </a:r>
            <a:r>
              <a:rPr kumimoji="1" lang="en-US" altLang="zh-CN" dirty="0">
                <a:solidFill>
                  <a:srgbClr val="FF0000"/>
                </a:solidFill>
              </a:rPr>
              <a:t>participants</a:t>
            </a:r>
            <a:br>
              <a:rPr kumimoji="1" lang="en-US" altLang="zh-CN" dirty="0"/>
            </a:b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B559C1-1103-2901-D486-223D23203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CN" dirty="0">
                <a:solidFill>
                  <a:schemeClr val="tx1"/>
                </a:solidFill>
              </a:rPr>
              <a:t>1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provided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their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demographic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information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and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completed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brief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baseline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questionnaire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assessing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their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personality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and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well-being.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chemeClr val="tx1"/>
                </a:solidFill>
              </a:rPr>
              <a:t>2</a:t>
            </a:r>
            <a:r>
              <a:rPr kumimoji="1" lang="zh-CN" altLang="en-US" dirty="0">
                <a:solidFill>
                  <a:schemeClr val="tx1"/>
                </a:solidFill>
              </a:rPr>
              <a:t>  </a:t>
            </a:r>
            <a:r>
              <a:rPr kumimoji="1" lang="en-US" altLang="zh-CN" dirty="0">
                <a:solidFill>
                  <a:schemeClr val="tx1"/>
                </a:solidFill>
              </a:rPr>
              <a:t>from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wide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range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of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socioeconomic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backgrounds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from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both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low-income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countries-Brazil(n=8),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Indonesia(n=50),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and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Kenya (n=39)-and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high-income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countries-Australia(n=12),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Canada(n=12),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the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United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Kingdom(n=25),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and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the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United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States (n=54).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chemeClr val="tx1"/>
                </a:solidFill>
              </a:rPr>
              <a:t>3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manage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an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active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Twitter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account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with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more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than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100 followers.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chemeClr val="tx1"/>
                </a:solidFill>
              </a:rPr>
              <a:t>4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final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sample: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relatively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young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(M=34.2years,SD=12.1,range=21-75),educated(85%had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bachelor’s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degree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or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higher),and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liberal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leaning(M=34.6,SD=18.6,on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a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scale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form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0,left,to</a:t>
            </a:r>
            <a:r>
              <a:rPr kumimoji="1" lang="zh-CN" altLang="en-US" dirty="0">
                <a:solidFill>
                  <a:schemeClr val="tx1"/>
                </a:solidFill>
              </a:rPr>
              <a:t> </a:t>
            </a:r>
            <a:r>
              <a:rPr kumimoji="1" lang="en-US" altLang="zh-CN" dirty="0">
                <a:solidFill>
                  <a:schemeClr val="tx1"/>
                </a:solidFill>
              </a:rPr>
              <a:t>100,right).</a:t>
            </a:r>
          </a:p>
        </p:txBody>
      </p:sp>
    </p:spTree>
    <p:extLst>
      <p:ext uri="{BB962C8B-B14F-4D97-AF65-F5344CB8AC3E}">
        <p14:creationId xmlns:p14="http://schemas.microsoft.com/office/powerpoint/2010/main" val="38436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1B4215-1667-60ED-3606-ECF55A538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Method-</a:t>
            </a:r>
            <a:r>
              <a:rPr kumimoji="1" lang="en-US" altLang="zh-CN" dirty="0">
                <a:solidFill>
                  <a:srgbClr val="FF0000"/>
                </a:solidFill>
              </a:rPr>
              <a:t>procedure</a:t>
            </a:r>
            <a:br>
              <a:rPr kumimoji="1" lang="en-US" altLang="zh-CN" dirty="0"/>
            </a:br>
            <a:endParaRPr kumimoji="1" lang="zh-CN" altLang="en-US" dirty="0"/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81410647-03D2-2A2B-BE6C-36C1D3A814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17205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0908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568D46-DE36-E777-3F07-4889CD57E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Method-</a:t>
            </a:r>
            <a:r>
              <a:rPr kumimoji="1" lang="en-US" altLang="zh-CN" dirty="0">
                <a:solidFill>
                  <a:srgbClr val="FF0000"/>
                </a:solidFill>
              </a:rPr>
              <a:t>measures</a:t>
            </a:r>
            <a:br>
              <a:rPr kumimoji="1" lang="en-US" altLang="zh-CN" dirty="0"/>
            </a:b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16ECF2-25CA-EC5F-511F-37D4E10F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participants</a:t>
            </a:r>
            <a:r>
              <a:rPr kumimoji="1" lang="zh-CN" altLang="en-US" dirty="0"/>
              <a:t> </a:t>
            </a:r>
            <a:r>
              <a:rPr kumimoji="1" lang="en-US" altLang="zh-CN" dirty="0"/>
              <a:t>completed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extensive</a:t>
            </a:r>
            <a:r>
              <a:rPr kumimoji="1" lang="zh-CN" altLang="en-US" dirty="0"/>
              <a:t> </a:t>
            </a:r>
            <a:r>
              <a:rPr kumimoji="1" lang="en-US" altLang="zh-CN" dirty="0"/>
              <a:t>surveys</a:t>
            </a:r>
            <a:r>
              <a:rPr kumimoji="1" lang="zh-CN" altLang="en-US" dirty="0"/>
              <a:t> </a:t>
            </a:r>
            <a:r>
              <a:rPr kumimoji="1" lang="en-US" altLang="zh-CN" dirty="0"/>
              <a:t>1,2,3,and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6 months</a:t>
            </a:r>
            <a:r>
              <a:rPr kumimoji="1" lang="zh-CN" altLang="en-US" dirty="0"/>
              <a:t> </a:t>
            </a:r>
            <a:r>
              <a:rPr kumimoji="1" lang="en-US" altLang="zh-CN" dirty="0"/>
              <a:t>after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cash</a:t>
            </a:r>
            <a:r>
              <a:rPr kumimoji="1" lang="zh-CN" altLang="en-US" dirty="0"/>
              <a:t> </a:t>
            </a:r>
            <a:r>
              <a:rPr kumimoji="1" lang="en-US" altLang="zh-CN" dirty="0"/>
              <a:t>transfer</a:t>
            </a:r>
          </a:p>
          <a:p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1,2,3 months</a:t>
            </a:r>
            <a:r>
              <a:rPr kumimoji="1" lang="zh-CN" altLang="en-US" dirty="0"/>
              <a:t> </a:t>
            </a:r>
            <a:r>
              <a:rPr kumimoji="1" lang="en-US" altLang="zh-CN" dirty="0"/>
              <a:t>after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cash</a:t>
            </a:r>
            <a:r>
              <a:rPr kumimoji="1" lang="zh-CN" altLang="en-US" dirty="0"/>
              <a:t> </a:t>
            </a:r>
            <a:r>
              <a:rPr kumimoji="1" lang="en-US" altLang="zh-CN" dirty="0"/>
              <a:t>transfer,</a:t>
            </a:r>
            <a:r>
              <a:rPr kumimoji="1" lang="zh-CN" altLang="en-US" dirty="0"/>
              <a:t> </a:t>
            </a:r>
            <a:r>
              <a:rPr kumimoji="1" lang="en-US" altLang="zh-CN" dirty="0"/>
              <a:t>participants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reported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how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they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money(including,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cost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recipient),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they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reported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separately.</a:t>
            </a:r>
          </a:p>
          <a:p>
            <a:r>
              <a:rPr kumimoji="1" lang="en-US" altLang="zh-CN" dirty="0"/>
              <a:t>calculated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total</a:t>
            </a:r>
            <a:r>
              <a:rPr kumimoji="1" lang="zh-CN" altLang="en-US" dirty="0"/>
              <a:t> </a:t>
            </a:r>
            <a:r>
              <a:rPr kumimoji="1" lang="en-US" altLang="zh-CN" dirty="0"/>
              <a:t>amount</a:t>
            </a:r>
            <a:r>
              <a:rPr kumimoji="1" lang="zh-CN" altLang="en-US" dirty="0"/>
              <a:t> </a:t>
            </a:r>
            <a:r>
              <a:rPr kumimoji="1" lang="en-US" altLang="zh-CN" dirty="0"/>
              <a:t>spent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each</a:t>
            </a:r>
            <a:r>
              <a:rPr kumimoji="1" lang="zh-CN" altLang="en-US" dirty="0"/>
              <a:t> </a:t>
            </a:r>
            <a:r>
              <a:rPr kumimoji="1" lang="en-US" altLang="zh-CN" dirty="0"/>
              <a:t>recipient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category</a:t>
            </a:r>
            <a:r>
              <a:rPr kumimoji="1" lang="zh-CN" altLang="en-US" dirty="0"/>
              <a:t> </a:t>
            </a:r>
            <a:r>
              <a:rPr kumimoji="1" lang="en-US" altLang="zh-CN" dirty="0"/>
              <a:t>across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3-month</a:t>
            </a:r>
            <a:r>
              <a:rPr kumimoji="1" lang="zh-CN" altLang="en-US" dirty="0"/>
              <a:t> </a:t>
            </a:r>
            <a:r>
              <a:rPr kumimoji="1" lang="en-US" altLang="zh-CN" dirty="0"/>
              <a:t>follow-up</a:t>
            </a:r>
            <a:r>
              <a:rPr kumimoji="1" lang="zh-CN" altLang="en-US" dirty="0"/>
              <a:t> </a:t>
            </a:r>
            <a:r>
              <a:rPr kumimoji="1" lang="en-US" altLang="zh-CN" dirty="0"/>
              <a:t>period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010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68A7A7-2744-1953-8BD7-C7E106728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93DB1A2-B1C6-80F7-77DC-52E6A5911C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685800"/>
            <a:ext cx="9079519" cy="4911436"/>
          </a:xfrm>
        </p:spPr>
      </p:pic>
    </p:spTree>
    <p:extLst>
      <p:ext uri="{BB962C8B-B14F-4D97-AF65-F5344CB8AC3E}">
        <p14:creationId xmlns:p14="http://schemas.microsoft.com/office/powerpoint/2010/main" val="2508864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209009-BAE0-C8BF-0301-A10950065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Method-</a:t>
            </a:r>
            <a:r>
              <a:rPr kumimoji="1" lang="en-US" altLang="zh-CN" dirty="0">
                <a:solidFill>
                  <a:srgbClr val="FF0000"/>
                </a:solidFill>
              </a:rPr>
              <a:t>measures</a:t>
            </a:r>
            <a:endParaRPr kumimoji="1"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48E66F7F-F218-B7B5-1E5F-3908D4F72B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878313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0825795"/>
      </p:ext>
    </p:extLst>
  </p:cSld>
  <p:clrMapOvr>
    <a:masterClrMapping/>
  </p:clrMapOvr>
</p:sld>
</file>

<file path=ppt/theme/theme1.xml><?xml version="1.0" encoding="utf-8"?>
<a:theme xmlns:a="http://schemas.openxmlformats.org/drawingml/2006/main" name="剪切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剪切</Template>
  <TotalTime>1176</TotalTime>
  <Words>707</Words>
  <Application>Microsoft Macintosh PowerPoint</Application>
  <PresentationFormat>宽屏</PresentationFormat>
  <Paragraphs>58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Franklin Gothic Book</vt:lpstr>
      <vt:lpstr>剪切</vt:lpstr>
      <vt:lpstr>PowerPoint 演示文稿</vt:lpstr>
      <vt:lpstr>PowerPoint 演示文稿</vt:lpstr>
      <vt:lpstr>previous conclusions </vt:lpstr>
      <vt:lpstr>Inadequacy of previous research</vt:lpstr>
      <vt:lpstr>Method-participants </vt:lpstr>
      <vt:lpstr>Method-procedure </vt:lpstr>
      <vt:lpstr>Method-measures </vt:lpstr>
      <vt:lpstr>PowerPoint 演示文稿</vt:lpstr>
      <vt:lpstr>Method-measures</vt:lpstr>
      <vt:lpstr>Result</vt:lpstr>
      <vt:lpstr>Result</vt:lpstr>
      <vt:lpstr>PowerPoint 演示文稿</vt:lpstr>
      <vt:lpstr>Discussion</vt:lpstr>
      <vt:lpstr>Defect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272575825@qq.com</dc:creator>
  <cp:lastModifiedBy>272575825@qq.com</cp:lastModifiedBy>
  <cp:revision>5</cp:revision>
  <dcterms:created xsi:type="dcterms:W3CDTF">2023-09-30T05:46:24Z</dcterms:created>
  <dcterms:modified xsi:type="dcterms:W3CDTF">2023-10-09T14:02:37Z</dcterms:modified>
</cp:coreProperties>
</file>