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9"/>
  </p:notesMasterIdLst>
  <p:sldIdLst>
    <p:sldId id="256" r:id="rId3"/>
    <p:sldId id="257" r:id="rId4"/>
    <p:sldId id="258" r:id="rId5"/>
    <p:sldId id="259" r:id="rId6"/>
    <p:sldId id="279" r:id="rId7"/>
    <p:sldId id="280" r:id="rId8"/>
    <p:sldId id="282" r:id="rId9"/>
    <p:sldId id="283" r:id="rId10"/>
    <p:sldId id="281" r:id="rId11"/>
    <p:sldId id="303" r:id="rId12"/>
    <p:sldId id="286" r:id="rId13"/>
    <p:sldId id="285" r:id="rId14"/>
    <p:sldId id="284" r:id="rId15"/>
    <p:sldId id="278" r:id="rId16"/>
    <p:sldId id="267" r:id="rId17"/>
    <p:sldId id="304" r:id="rId18"/>
    <p:sldId id="287" r:id="rId19"/>
    <p:sldId id="290" r:id="rId20"/>
    <p:sldId id="291" r:id="rId21"/>
    <p:sldId id="289" r:id="rId22"/>
    <p:sldId id="305" r:id="rId23"/>
    <p:sldId id="306" r:id="rId24"/>
    <p:sldId id="263" r:id="rId25"/>
    <p:sldId id="310" r:id="rId26"/>
    <p:sldId id="307" r:id="rId27"/>
    <p:sldId id="288" r:id="rId28"/>
    <p:sldId id="301" r:id="rId29"/>
    <p:sldId id="295" r:id="rId30"/>
    <p:sldId id="311" r:id="rId31"/>
    <p:sldId id="312" r:id="rId32"/>
    <p:sldId id="300" r:id="rId33"/>
    <p:sldId id="296" r:id="rId34"/>
    <p:sldId id="298" r:id="rId35"/>
    <p:sldId id="292" r:id="rId36"/>
    <p:sldId id="313" r:id="rId37"/>
    <p:sldId id="299" r:id="rId38"/>
    <p:sldId id="308" r:id="rId39"/>
    <p:sldId id="314" r:id="rId40"/>
    <p:sldId id="315" r:id="rId41"/>
    <p:sldId id="316" r:id="rId42"/>
    <p:sldId id="317" r:id="rId43"/>
    <p:sldId id="318" r:id="rId44"/>
    <p:sldId id="319" r:id="rId45"/>
    <p:sldId id="320" r:id="rId46"/>
    <p:sldId id="275" r:id="rId47"/>
    <p:sldId id="321"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947F"/>
    <a:srgbClr val="7CB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howGuides="1">
      <p:cViewPr varScale="1">
        <p:scale>
          <a:sx n="108" d="100"/>
          <a:sy n="108" d="100"/>
        </p:scale>
        <p:origin x="73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33052-1C83-464C-A336-ACEBDCB28B50}" type="datetimeFigureOut">
              <a:rPr lang="zh-CN" altLang="en-US" smtClean="0"/>
              <a:t>2022/10/8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5A4A1-71AA-45C6-8FBD-7220F9D4DA5B}" type="slidenum">
              <a:rPr lang="zh-CN" altLang="en-US" smtClean="0"/>
              <a:t>‹#›</a:t>
            </a:fld>
            <a:endParaRPr lang="zh-CN" altLang="en-US"/>
          </a:p>
        </p:txBody>
      </p:sp>
    </p:spTree>
    <p:extLst>
      <p:ext uri="{BB962C8B-B14F-4D97-AF65-F5344CB8AC3E}">
        <p14:creationId xmlns:p14="http://schemas.microsoft.com/office/powerpoint/2010/main" val="72259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4A620B-D71D-BEAB-D133-A85E570DA44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D195792-4017-FCB1-1845-CBED02FC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B2DB8A4-D514-7F3C-5787-D7A88FE65788}"/>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5" name="页脚占位符 4">
            <a:extLst>
              <a:ext uri="{FF2B5EF4-FFF2-40B4-BE49-F238E27FC236}">
                <a16:creationId xmlns:a16="http://schemas.microsoft.com/office/drawing/2014/main" id="{EDF84C45-1605-8FCC-771F-C14860D06E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052BD2-539D-264C-A476-984B9772E920}"/>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2989641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19B0B2-1C69-CC12-27DA-E1C2F423E2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51C0EEB-101E-BC0C-3553-E3BABC6683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670F2FE-F882-A0F9-FD1C-BBF76A6D0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23D88C4-040A-2B47-7E63-213CB0B5B8C8}"/>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6" name="页脚占位符 5">
            <a:extLst>
              <a:ext uri="{FF2B5EF4-FFF2-40B4-BE49-F238E27FC236}">
                <a16:creationId xmlns:a16="http://schemas.microsoft.com/office/drawing/2014/main" id="{F1BF6DC0-7B5A-8F0A-B7E0-8AA25C00D5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4D5244F-542A-3462-9308-D83CC8868574}"/>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3255015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447994-89AA-AFE8-BC61-C6CD9420D07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E1D85B-3ED1-FB08-A701-366537F9D0F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A142685-E66F-408E-2FA3-0FBF13060A71}"/>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5" name="页脚占位符 4">
            <a:extLst>
              <a:ext uri="{FF2B5EF4-FFF2-40B4-BE49-F238E27FC236}">
                <a16:creationId xmlns:a16="http://schemas.microsoft.com/office/drawing/2014/main" id="{6BA36794-BEDB-47DE-CC5C-C4579CD67B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47A12D-FA29-C71F-8287-4A5782EABECB}"/>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832998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C1C5EC9-9638-F18E-255B-FD5EAB70A4A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3C253D8-41EA-FA51-E9A7-E2E434BAB55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53AE0C-8BD5-F3A2-F24E-A2776FB84EBD}"/>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5" name="页脚占位符 4">
            <a:extLst>
              <a:ext uri="{FF2B5EF4-FFF2-40B4-BE49-F238E27FC236}">
                <a16:creationId xmlns:a16="http://schemas.microsoft.com/office/drawing/2014/main" id="{5C742F39-63C3-B578-3D60-C8E7361AA2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C88467-48DD-1071-2EA8-87E5D3C5810C}"/>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316437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4002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704935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41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178983-164A-5ACD-5A5B-F3C20DD147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E8C71BC-C37C-EC2B-1220-A61E855B0D6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896559F-DD2F-7F65-78C9-AABE7069B236}"/>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5" name="页脚占位符 4">
            <a:extLst>
              <a:ext uri="{FF2B5EF4-FFF2-40B4-BE49-F238E27FC236}">
                <a16:creationId xmlns:a16="http://schemas.microsoft.com/office/drawing/2014/main" id="{9FFD2DF3-2182-C669-7DED-9C4BE0CD6E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2BDB2B-BC85-DA03-35FA-637C14B0EF11}"/>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1247392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1B1FDD-12A6-C0C9-12AB-5313DBD64D7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BB78ABD-012B-1359-3AEA-BF4B4D273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8A14398-B57E-DD84-6453-4AAF55038BC5}"/>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5" name="页脚占位符 4">
            <a:extLst>
              <a:ext uri="{FF2B5EF4-FFF2-40B4-BE49-F238E27FC236}">
                <a16:creationId xmlns:a16="http://schemas.microsoft.com/office/drawing/2014/main" id="{030A89ED-6DD6-DEA5-54BB-63C4E19C7E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29171F-B93C-886F-D79C-0BC3DF52B9C7}"/>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1362835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B86256-E711-5576-0529-062F861C75A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22D7CB-D7ED-D688-1711-F96AE4CD859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42E7908-0EB5-94FC-E108-6C6484FB527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677D6E-7446-758D-9669-2FFCA8F2FC3B}"/>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6" name="页脚占位符 5">
            <a:extLst>
              <a:ext uri="{FF2B5EF4-FFF2-40B4-BE49-F238E27FC236}">
                <a16:creationId xmlns:a16="http://schemas.microsoft.com/office/drawing/2014/main" id="{BAEDF7AD-9900-2653-D1DA-DE597899412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5941FD0-6284-2186-A1CB-5EE0BA8127F8}"/>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4050608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FE64A-B4F5-8C14-78FB-EE93DEB2998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6C8C6AA-E5AC-93F4-E6B1-56034329B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EFE8B58-48CE-7720-46DA-176EE7B1A5B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76AC4A3-3B06-D2CA-4B11-04639697D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8AD0FE2-EBD9-F180-56DB-69A8E30157D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237A020-9F2B-9DED-4DD2-E07C127B2400}"/>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8" name="页脚占位符 7">
            <a:extLst>
              <a:ext uri="{FF2B5EF4-FFF2-40B4-BE49-F238E27FC236}">
                <a16:creationId xmlns:a16="http://schemas.microsoft.com/office/drawing/2014/main" id="{115C09C0-EF11-0656-F1AD-32EE9B3CC31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9C9273-D47D-44D7-8F76-7628B1FC67FD}"/>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1408349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FE64A-B4F5-8C14-78FB-EE93DEB2998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6C8C6AA-E5AC-93F4-E6B1-56034329B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EFE8B58-48CE-7720-46DA-176EE7B1A5B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76AC4A3-3B06-D2CA-4B11-04639697D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8AD0FE2-EBD9-F180-56DB-69A8E30157D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237A020-9F2B-9DED-4DD2-E07C127B2400}"/>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8" name="页脚占位符 7">
            <a:extLst>
              <a:ext uri="{FF2B5EF4-FFF2-40B4-BE49-F238E27FC236}">
                <a16:creationId xmlns:a16="http://schemas.microsoft.com/office/drawing/2014/main" id="{115C09C0-EF11-0656-F1AD-32EE9B3CC31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9C9273-D47D-44D7-8F76-7628B1FC67FD}"/>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
        <p:nvSpPr>
          <p:cNvPr id="11" name="TextBox 3">
            <a:extLst>
              <a:ext uri="{FF2B5EF4-FFF2-40B4-BE49-F238E27FC236}">
                <a16:creationId xmlns:a16="http://schemas.microsoft.com/office/drawing/2014/main" id="{72389DEE-F39A-A57E-D86E-CE74373CDF7C}"/>
              </a:ext>
            </a:extLst>
          </p:cNvPr>
          <p:cNvSpPr txBox="1"/>
          <p:nvPr userDrawn="1"/>
        </p:nvSpPr>
        <p:spPr>
          <a:xfrm>
            <a:off x="838200" y="671675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extLst>
      <p:ext uri="{BB962C8B-B14F-4D97-AF65-F5344CB8AC3E}">
        <p14:creationId xmlns:p14="http://schemas.microsoft.com/office/powerpoint/2010/main" val="3384727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5FFD-0EC8-C837-BCD8-DA757C51247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DA1F35F-447B-352C-0421-F67E32A824EA}"/>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4" name="页脚占位符 3">
            <a:extLst>
              <a:ext uri="{FF2B5EF4-FFF2-40B4-BE49-F238E27FC236}">
                <a16:creationId xmlns:a16="http://schemas.microsoft.com/office/drawing/2014/main" id="{54C000F7-AB9E-D622-4C41-36BB1AF29BD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CF8152B-7FC0-8F3F-19A7-EC0424F3A3B5}"/>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3260124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2C7BCA-90C2-2D56-49C1-036E049FFA73}"/>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3" name="页脚占位符 2">
            <a:extLst>
              <a:ext uri="{FF2B5EF4-FFF2-40B4-BE49-F238E27FC236}">
                <a16:creationId xmlns:a16="http://schemas.microsoft.com/office/drawing/2014/main" id="{0780635F-FC18-FBCE-1A37-F3E01978B62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D16CCCB-EDBA-A85E-F907-6716057290A8}"/>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1701309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C1971E-347A-1931-5843-4FD22F97D51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EEA3A06-F77B-18D5-76F4-92C049D87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5BC6EC-287A-CB7A-2A7A-DDC9A67E0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1ECF108-CAB8-B384-09A0-545EE1695864}"/>
              </a:ext>
            </a:extLst>
          </p:cNvPr>
          <p:cNvSpPr>
            <a:spLocks noGrp="1"/>
          </p:cNvSpPr>
          <p:nvPr>
            <p:ph type="dt" sz="half" idx="10"/>
          </p:nvPr>
        </p:nvSpPr>
        <p:spPr/>
        <p:txBody>
          <a:bodyPr/>
          <a:lstStyle/>
          <a:p>
            <a:fld id="{3AEDD93A-6BED-4F0A-BA9A-DB91F02C0CD2}" type="datetimeFigureOut">
              <a:rPr lang="zh-CN" altLang="en-US" smtClean="0"/>
              <a:t>2022/10/8</a:t>
            </a:fld>
            <a:endParaRPr lang="zh-CN" altLang="en-US"/>
          </a:p>
        </p:txBody>
      </p:sp>
      <p:sp>
        <p:nvSpPr>
          <p:cNvPr id="6" name="页脚占位符 5">
            <a:extLst>
              <a:ext uri="{FF2B5EF4-FFF2-40B4-BE49-F238E27FC236}">
                <a16:creationId xmlns:a16="http://schemas.microsoft.com/office/drawing/2014/main" id="{7051D32B-7AA0-ED83-B572-12935169F4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08C8A1-C69C-BA31-3928-187A7CB0403D}"/>
              </a:ext>
            </a:extLst>
          </p:cNvPr>
          <p:cNvSpPr>
            <a:spLocks noGrp="1"/>
          </p:cNvSpPr>
          <p:nvPr>
            <p:ph type="sldNum" sz="quarter" idx="12"/>
          </p:nvPr>
        </p:nvSpPr>
        <p:spPr/>
        <p:txBody>
          <a:body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1959809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87E96C9-688E-8F19-74B6-8122A2680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729BE47-194B-BE87-6823-BC11B2F16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4E3DE0-D9C2-0D6A-E177-EA6B7BD69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DD93A-6BED-4F0A-BA9A-DB91F02C0CD2}" type="datetimeFigureOut">
              <a:rPr lang="zh-CN" altLang="en-US" smtClean="0"/>
              <a:t>2022/10/8</a:t>
            </a:fld>
            <a:endParaRPr lang="zh-CN" altLang="en-US"/>
          </a:p>
        </p:txBody>
      </p:sp>
      <p:sp>
        <p:nvSpPr>
          <p:cNvPr id="5" name="页脚占位符 4">
            <a:extLst>
              <a:ext uri="{FF2B5EF4-FFF2-40B4-BE49-F238E27FC236}">
                <a16:creationId xmlns:a16="http://schemas.microsoft.com/office/drawing/2014/main" id="{A0F69795-87D9-A48B-DB72-F1FA35DC8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929B3A1-5B74-4544-7CBD-08B498DC4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34708-1B51-4A81-9D26-2EBA623D666C}" type="slidenum">
              <a:rPr lang="zh-CN" altLang="en-US" smtClean="0"/>
              <a:t>‹#›</a:t>
            </a:fld>
            <a:endParaRPr lang="zh-CN" altLang="en-US"/>
          </a:p>
        </p:txBody>
      </p:sp>
    </p:spTree>
    <p:extLst>
      <p:ext uri="{BB962C8B-B14F-4D97-AF65-F5344CB8AC3E}">
        <p14:creationId xmlns:p14="http://schemas.microsoft.com/office/powerpoint/2010/main" val="3725162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6800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jpg"/><Relationship Id="rId4" Type="http://schemas.openxmlformats.org/officeDocument/2006/relationships/image" Target="../media/image29.jpg"/></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4D20D4-9B44-4BDA-96AD-3022C99D35FB}"/>
              </a:ext>
            </a:extLst>
          </p:cNvPr>
          <p:cNvPicPr>
            <a:picLocks noChangeAspect="1"/>
          </p:cNvPicPr>
          <p:nvPr/>
        </p:nvPicPr>
        <p:blipFill>
          <a:blip r:embed="rId2"/>
          <a:stretch>
            <a:fillRect/>
          </a:stretch>
        </p:blipFill>
        <p:spPr>
          <a:xfrm>
            <a:off x="7176120" y="0"/>
            <a:ext cx="4968552" cy="6858000"/>
          </a:xfrm>
          <a:prstGeom prst="rect">
            <a:avLst/>
          </a:prstGeom>
        </p:spPr>
      </p:pic>
      <p:sp>
        <p:nvSpPr>
          <p:cNvPr id="6" name="文本框 5">
            <a:extLst>
              <a:ext uri="{FF2B5EF4-FFF2-40B4-BE49-F238E27FC236}">
                <a16:creationId xmlns:a16="http://schemas.microsoft.com/office/drawing/2014/main" id="{A7BCB653-7005-2C91-591A-69B94711D576}"/>
              </a:ext>
            </a:extLst>
          </p:cNvPr>
          <p:cNvSpPr txBox="1"/>
          <p:nvPr/>
        </p:nvSpPr>
        <p:spPr>
          <a:xfrm>
            <a:off x="695400" y="2492896"/>
            <a:ext cx="7749887" cy="1200329"/>
          </a:xfrm>
          <a:prstGeom prst="rect">
            <a:avLst/>
          </a:prstGeom>
          <a:noFill/>
        </p:spPr>
        <p:txBody>
          <a:bodyPr wrap="square" rtlCol="0">
            <a:spAutoFit/>
          </a:bodyPr>
          <a:lstStyle/>
          <a:p>
            <a:pPr algn="dist"/>
            <a:r>
              <a:rPr lang="zh-CN" altLang="en-US" sz="7200" dirty="0">
                <a:solidFill>
                  <a:schemeClr val="accent6">
                    <a:lumMod val="50000"/>
                  </a:schemeClr>
                </a:solidFill>
                <a:effectLst>
                  <a:outerShdw blurRad="38100" dist="38100" dir="2700000" algn="tl">
                    <a:srgbClr val="000000">
                      <a:alpha val="43137"/>
                    </a:srgbClr>
                  </a:outerShdw>
                </a:effectLst>
                <a:cs typeface="+mn-ea"/>
                <a:sym typeface="+mn-lt"/>
              </a:rPr>
              <a:t>血液循环系统</a:t>
            </a:r>
          </a:p>
        </p:txBody>
      </p:sp>
      <p:sp>
        <p:nvSpPr>
          <p:cNvPr id="11" name="文本框 10">
            <a:extLst>
              <a:ext uri="{FF2B5EF4-FFF2-40B4-BE49-F238E27FC236}">
                <a16:creationId xmlns:a16="http://schemas.microsoft.com/office/drawing/2014/main" id="{43ED7F11-62EE-AE1F-595D-AB214B2333CC}"/>
              </a:ext>
            </a:extLst>
          </p:cNvPr>
          <p:cNvSpPr txBox="1"/>
          <p:nvPr/>
        </p:nvSpPr>
        <p:spPr>
          <a:xfrm>
            <a:off x="393879" y="4551511"/>
            <a:ext cx="2952328" cy="461665"/>
          </a:xfrm>
          <a:prstGeom prst="rect">
            <a:avLst/>
          </a:prstGeom>
          <a:noFill/>
        </p:spPr>
        <p:txBody>
          <a:bodyPr wrap="square" rtlCol="0">
            <a:spAutoFit/>
          </a:bodyPr>
          <a:lstStyle/>
          <a:p>
            <a:pPr algn="ctr"/>
            <a:r>
              <a:rPr lang="zh-CN" altLang="en-US" sz="2400" dirty="0">
                <a:cs typeface="+mn-ea"/>
                <a:sym typeface="+mn-lt"/>
              </a:rPr>
              <a:t>课程助理：秦梓</a:t>
            </a:r>
          </a:p>
        </p:txBody>
      </p:sp>
      <p:sp>
        <p:nvSpPr>
          <p:cNvPr id="12" name="文本框 11">
            <a:extLst>
              <a:ext uri="{FF2B5EF4-FFF2-40B4-BE49-F238E27FC236}">
                <a16:creationId xmlns:a16="http://schemas.microsoft.com/office/drawing/2014/main" id="{619D4BE5-8ACA-172C-7B08-A33BB24DFDB5}"/>
              </a:ext>
            </a:extLst>
          </p:cNvPr>
          <p:cNvSpPr txBox="1"/>
          <p:nvPr/>
        </p:nvSpPr>
        <p:spPr>
          <a:xfrm>
            <a:off x="4786367" y="4551510"/>
            <a:ext cx="4032448" cy="461665"/>
          </a:xfrm>
          <a:prstGeom prst="rect">
            <a:avLst/>
          </a:prstGeom>
          <a:noFill/>
        </p:spPr>
        <p:txBody>
          <a:bodyPr wrap="square" rtlCol="0">
            <a:spAutoFit/>
          </a:bodyPr>
          <a:lstStyle/>
          <a:p>
            <a:pPr algn="ctr"/>
            <a:r>
              <a:rPr lang="zh-CN" altLang="en-US" sz="2400" dirty="0">
                <a:cs typeface="+mn-ea"/>
                <a:sym typeface="+mn-lt"/>
              </a:rPr>
              <a:t>时间：</a:t>
            </a:r>
            <a:r>
              <a:rPr lang="en-US" altLang="zh-CN" sz="2400" dirty="0">
                <a:cs typeface="+mn-ea"/>
                <a:sym typeface="+mn-lt"/>
              </a:rPr>
              <a:t>2022</a:t>
            </a:r>
            <a:r>
              <a:rPr lang="zh-CN" altLang="en-US" sz="2400" dirty="0">
                <a:cs typeface="+mn-ea"/>
                <a:sym typeface="+mn-lt"/>
              </a:rPr>
              <a:t>年</a:t>
            </a:r>
            <a:r>
              <a:rPr lang="en-US" altLang="zh-CN" sz="2400" dirty="0">
                <a:cs typeface="+mn-ea"/>
                <a:sym typeface="+mn-lt"/>
              </a:rPr>
              <a:t>10</a:t>
            </a:r>
            <a:r>
              <a:rPr lang="zh-CN" altLang="en-US" sz="2400" dirty="0">
                <a:cs typeface="+mn-ea"/>
                <a:sym typeface="+mn-lt"/>
              </a:rPr>
              <a:t>月</a:t>
            </a:r>
            <a:r>
              <a:rPr lang="en-US" altLang="zh-CN" sz="2400" dirty="0">
                <a:cs typeface="+mn-ea"/>
                <a:sym typeface="+mn-lt"/>
              </a:rPr>
              <a:t>8</a:t>
            </a:r>
            <a:r>
              <a:rPr lang="zh-CN" altLang="en-US" sz="2400" dirty="0">
                <a:cs typeface="+mn-ea"/>
                <a:sym typeface="+mn-lt"/>
              </a:rPr>
              <a:t>日</a:t>
            </a:r>
          </a:p>
        </p:txBody>
      </p:sp>
    </p:spTree>
    <p:extLst>
      <p:ext uri="{BB962C8B-B14F-4D97-AF65-F5344CB8AC3E}">
        <p14:creationId xmlns:p14="http://schemas.microsoft.com/office/powerpoint/2010/main" val="502509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3038135" cy="646331"/>
          </a:xfrm>
          <a:prstGeom prst="rect">
            <a:avLst/>
          </a:prstGeom>
          <a:noFill/>
        </p:spPr>
        <p:txBody>
          <a:bodyPr wrap="square" rtlCol="0">
            <a:spAutoFit/>
          </a:bodyPr>
          <a:lstStyle/>
          <a:p>
            <a:pPr algn="dist"/>
            <a:r>
              <a:rPr lang="zh-CN" altLang="en-US" sz="3600" dirty="0">
                <a:solidFill>
                  <a:schemeClr val="tx1">
                    <a:lumMod val="75000"/>
                    <a:lumOff val="25000"/>
                  </a:schemeClr>
                </a:solidFill>
                <a:cs typeface="+mn-ea"/>
                <a:sym typeface="+mn-lt"/>
              </a:rPr>
              <a:t>红细胞比容</a:t>
            </a:r>
          </a:p>
        </p:txBody>
      </p:sp>
      <p:sp>
        <p:nvSpPr>
          <p:cNvPr id="4" name="文本框 3">
            <a:extLst>
              <a:ext uri="{FF2B5EF4-FFF2-40B4-BE49-F238E27FC236}">
                <a16:creationId xmlns:a16="http://schemas.microsoft.com/office/drawing/2014/main" id="{E302BEF7-518F-43CA-94C0-D1F88FDB3355}"/>
              </a:ext>
            </a:extLst>
          </p:cNvPr>
          <p:cNvSpPr txBox="1"/>
          <p:nvPr/>
        </p:nvSpPr>
        <p:spPr>
          <a:xfrm>
            <a:off x="551384" y="1340768"/>
            <a:ext cx="10585176" cy="461665"/>
          </a:xfrm>
          <a:prstGeom prst="rect">
            <a:avLst/>
          </a:prstGeom>
          <a:noFill/>
        </p:spPr>
        <p:txBody>
          <a:bodyPr wrap="square" rtlCol="0">
            <a:spAutoFit/>
          </a:bodyPr>
          <a:lstStyle/>
          <a:p>
            <a:r>
              <a:rPr lang="zh-CN" altLang="en-US" sz="2400" dirty="0"/>
              <a:t>红细胞增多症（高红细胞比容）：可能是由于红细胞</a:t>
            </a:r>
            <a:r>
              <a:rPr lang="zh-CN" altLang="en-US" sz="2400" dirty="0">
                <a:solidFill>
                  <a:srgbClr val="0070C0"/>
                </a:solidFill>
              </a:rPr>
              <a:t>生成率增加</a:t>
            </a:r>
            <a:r>
              <a:rPr lang="zh-CN" altLang="en-US" sz="2400" dirty="0"/>
              <a:t>造成的。</a:t>
            </a:r>
          </a:p>
        </p:txBody>
      </p:sp>
      <p:sp>
        <p:nvSpPr>
          <p:cNvPr id="6" name="文本框 5">
            <a:extLst>
              <a:ext uri="{FF2B5EF4-FFF2-40B4-BE49-F238E27FC236}">
                <a16:creationId xmlns:a16="http://schemas.microsoft.com/office/drawing/2014/main" id="{B8B7A3F2-230A-4DF8-B850-8F659E36AA9B}"/>
              </a:ext>
            </a:extLst>
          </p:cNvPr>
          <p:cNvSpPr txBox="1"/>
          <p:nvPr/>
        </p:nvSpPr>
        <p:spPr>
          <a:xfrm>
            <a:off x="551384" y="2082795"/>
            <a:ext cx="11017224" cy="461665"/>
          </a:xfrm>
          <a:prstGeom prst="rect">
            <a:avLst/>
          </a:prstGeom>
          <a:noFill/>
        </p:spPr>
        <p:txBody>
          <a:bodyPr wrap="square" rtlCol="0">
            <a:spAutoFit/>
          </a:bodyPr>
          <a:lstStyle/>
          <a:p>
            <a:r>
              <a:rPr lang="zh-CN" altLang="en-US" sz="2400" dirty="0"/>
              <a:t>贫血（低红细胞比容）：可能是由于红细胞</a:t>
            </a:r>
            <a:r>
              <a:rPr lang="zh-CN" altLang="en-US" sz="2400" dirty="0">
                <a:solidFill>
                  <a:srgbClr val="0070C0"/>
                </a:solidFill>
              </a:rPr>
              <a:t>生成率下降</a:t>
            </a:r>
            <a:r>
              <a:rPr lang="zh-CN" altLang="en-US" sz="2400" dirty="0"/>
              <a:t>或红细胞过分</a:t>
            </a:r>
            <a:r>
              <a:rPr lang="zh-CN" altLang="en-US" sz="2400" dirty="0">
                <a:solidFill>
                  <a:srgbClr val="0070C0"/>
                </a:solidFill>
              </a:rPr>
              <a:t>丢失</a:t>
            </a:r>
            <a:r>
              <a:rPr lang="zh-CN" altLang="en-US" sz="2400" dirty="0"/>
              <a:t>造成的。</a:t>
            </a:r>
          </a:p>
        </p:txBody>
      </p:sp>
      <p:graphicFrame>
        <p:nvGraphicFramePr>
          <p:cNvPr id="7" name="表格 7">
            <a:extLst>
              <a:ext uri="{FF2B5EF4-FFF2-40B4-BE49-F238E27FC236}">
                <a16:creationId xmlns:a16="http://schemas.microsoft.com/office/drawing/2014/main" id="{04776113-3B40-42E9-B92D-62217BE09365}"/>
              </a:ext>
            </a:extLst>
          </p:cNvPr>
          <p:cNvGraphicFramePr>
            <a:graphicFrameLocks noGrp="1"/>
          </p:cNvGraphicFramePr>
          <p:nvPr>
            <p:extLst>
              <p:ext uri="{D42A27DB-BD31-4B8C-83A1-F6EECF244321}">
                <p14:modId xmlns:p14="http://schemas.microsoft.com/office/powerpoint/2010/main" val="1075952724"/>
              </p:ext>
            </p:extLst>
          </p:nvPr>
        </p:nvGraphicFramePr>
        <p:xfrm>
          <a:off x="523262" y="2996952"/>
          <a:ext cx="11233248" cy="3340483"/>
        </p:xfrm>
        <a:graphic>
          <a:graphicData uri="http://schemas.openxmlformats.org/drawingml/2006/table">
            <a:tbl>
              <a:tblPr firstRow="1" bandRow="1"/>
              <a:tblGrid>
                <a:gridCol w="2910375">
                  <a:extLst>
                    <a:ext uri="{9D8B030D-6E8A-4147-A177-3AD203B41FA5}">
                      <a16:colId xmlns:a16="http://schemas.microsoft.com/office/drawing/2014/main" val="1566834142"/>
                    </a:ext>
                  </a:extLst>
                </a:gridCol>
                <a:gridCol w="2756781">
                  <a:extLst>
                    <a:ext uri="{9D8B030D-6E8A-4147-A177-3AD203B41FA5}">
                      <a16:colId xmlns:a16="http://schemas.microsoft.com/office/drawing/2014/main" val="367579371"/>
                    </a:ext>
                  </a:extLst>
                </a:gridCol>
                <a:gridCol w="2783046">
                  <a:extLst>
                    <a:ext uri="{9D8B030D-6E8A-4147-A177-3AD203B41FA5}">
                      <a16:colId xmlns:a16="http://schemas.microsoft.com/office/drawing/2014/main" val="3886998592"/>
                    </a:ext>
                  </a:extLst>
                </a:gridCol>
                <a:gridCol w="2783046">
                  <a:extLst>
                    <a:ext uri="{9D8B030D-6E8A-4147-A177-3AD203B41FA5}">
                      <a16:colId xmlns:a16="http://schemas.microsoft.com/office/drawing/2014/main" val="3629644355"/>
                    </a:ext>
                  </a:extLst>
                </a:gridCol>
              </a:tblGrid>
              <a:tr h="588459">
                <a:tc>
                  <a:txBody>
                    <a:bodyPr/>
                    <a:lstStyle/>
                    <a:p>
                      <a:pPr algn="ctr"/>
                      <a:r>
                        <a:rPr lang="zh-CN" altLang="en-US" dirty="0"/>
                        <a:t>类型</a:t>
                      </a:r>
                    </a:p>
                  </a:txBody>
                  <a:tcPr/>
                </a:tc>
                <a:tc>
                  <a:txBody>
                    <a:bodyPr/>
                    <a:lstStyle/>
                    <a:p>
                      <a:pPr algn="ctr"/>
                      <a:r>
                        <a:rPr lang="zh-CN" altLang="en-US" dirty="0"/>
                        <a:t>病因</a:t>
                      </a:r>
                    </a:p>
                  </a:txBody>
                  <a:tcPr/>
                </a:tc>
                <a:tc>
                  <a:txBody>
                    <a:bodyPr/>
                    <a:lstStyle/>
                    <a:p>
                      <a:pPr algn="ctr"/>
                      <a:r>
                        <a:rPr lang="zh-CN" altLang="en-US" dirty="0"/>
                        <a:t>症状</a:t>
                      </a:r>
                    </a:p>
                  </a:txBody>
                  <a:tcPr/>
                </a:tc>
                <a:tc>
                  <a:txBody>
                    <a:bodyPr/>
                    <a:lstStyle/>
                    <a:p>
                      <a:pPr algn="ctr"/>
                      <a:r>
                        <a:rPr lang="zh-CN" altLang="en-US" dirty="0"/>
                        <a:t>治疗方法</a:t>
                      </a:r>
                    </a:p>
                  </a:txBody>
                  <a:tcPr/>
                </a:tc>
                <a:extLst>
                  <a:ext uri="{0D108BD9-81ED-4DB2-BD59-A6C34878D82A}">
                    <a16:rowId xmlns:a16="http://schemas.microsoft.com/office/drawing/2014/main" val="2270881440"/>
                  </a:ext>
                </a:extLst>
              </a:tr>
              <a:tr h="588459">
                <a:tc>
                  <a:txBody>
                    <a:bodyPr/>
                    <a:lstStyle/>
                    <a:p>
                      <a:pPr algn="ctr"/>
                      <a:r>
                        <a:rPr lang="zh-CN" altLang="en-US" dirty="0"/>
                        <a:t>出血性贫血</a:t>
                      </a:r>
                    </a:p>
                  </a:txBody>
                  <a:tcPr/>
                </a:tc>
                <a:tc>
                  <a:txBody>
                    <a:bodyPr/>
                    <a:lstStyle/>
                    <a:p>
                      <a:r>
                        <a:rPr lang="zh-CN" altLang="en-US" dirty="0"/>
                        <a:t>失血</a:t>
                      </a:r>
                    </a:p>
                  </a:txBody>
                  <a:tcPr/>
                </a:tc>
                <a:tc>
                  <a:txBody>
                    <a:bodyPr/>
                    <a:lstStyle/>
                    <a:p>
                      <a:r>
                        <a:rPr lang="zh-CN" altLang="en-US" dirty="0"/>
                        <a:t>休克</a:t>
                      </a:r>
                    </a:p>
                  </a:txBody>
                  <a:tcPr/>
                </a:tc>
                <a:tc>
                  <a:txBody>
                    <a:bodyPr/>
                    <a:lstStyle/>
                    <a:p>
                      <a:r>
                        <a:rPr lang="zh-CN" altLang="en-US" dirty="0"/>
                        <a:t>输血</a:t>
                      </a:r>
                    </a:p>
                  </a:txBody>
                  <a:tcPr/>
                </a:tc>
                <a:extLst>
                  <a:ext uri="{0D108BD9-81ED-4DB2-BD59-A6C34878D82A}">
                    <a16:rowId xmlns:a16="http://schemas.microsoft.com/office/drawing/2014/main" val="2339184912"/>
                  </a:ext>
                </a:extLst>
              </a:tr>
              <a:tr h="769238">
                <a:tc>
                  <a:txBody>
                    <a:bodyPr/>
                    <a:lstStyle/>
                    <a:p>
                      <a:pPr algn="ctr"/>
                      <a:r>
                        <a:rPr lang="zh-CN" altLang="en-US" dirty="0"/>
                        <a:t>再生障碍性贫血</a:t>
                      </a:r>
                    </a:p>
                  </a:txBody>
                  <a:tcPr/>
                </a:tc>
                <a:tc>
                  <a:txBody>
                    <a:bodyPr/>
                    <a:lstStyle/>
                    <a:p>
                      <a:r>
                        <a:rPr lang="zh-CN" altLang="en-US" dirty="0"/>
                        <a:t>骨髓受到药物、化学物质或放射性损伤</a:t>
                      </a:r>
                    </a:p>
                  </a:txBody>
                  <a:tcPr/>
                </a:tc>
                <a:tc>
                  <a:txBody>
                    <a:bodyPr/>
                    <a:lstStyle/>
                    <a:p>
                      <a:r>
                        <a:rPr lang="zh-CN" altLang="en-US" dirty="0"/>
                        <a:t>疲劳、易感染（白细胞也受到影响）</a:t>
                      </a:r>
                    </a:p>
                  </a:txBody>
                  <a:tcPr/>
                </a:tc>
                <a:tc>
                  <a:txBody>
                    <a:bodyPr/>
                    <a:lstStyle/>
                    <a:p>
                      <a:r>
                        <a:rPr lang="zh-CN" altLang="en-US" dirty="0"/>
                        <a:t>输血去除化学物质和辐射</a:t>
                      </a:r>
                    </a:p>
                  </a:txBody>
                  <a:tcPr/>
                </a:tc>
                <a:extLst>
                  <a:ext uri="{0D108BD9-81ED-4DB2-BD59-A6C34878D82A}">
                    <a16:rowId xmlns:a16="http://schemas.microsoft.com/office/drawing/2014/main" val="3485440234"/>
                  </a:ext>
                </a:extLst>
              </a:tr>
              <a:tr h="805868">
                <a:tc>
                  <a:txBody>
                    <a:bodyPr/>
                    <a:lstStyle/>
                    <a:p>
                      <a:pPr algn="ctr"/>
                      <a:r>
                        <a:rPr lang="zh-CN" altLang="en-US" dirty="0"/>
                        <a:t>营养性贫血</a:t>
                      </a:r>
                    </a:p>
                  </a:txBody>
                  <a:tcPr/>
                </a:tc>
                <a:tc>
                  <a:txBody>
                    <a:bodyPr/>
                    <a:lstStyle/>
                    <a:p>
                      <a:r>
                        <a:rPr lang="zh-CN" altLang="en-US" dirty="0"/>
                        <a:t>叶酸、维生素</a:t>
                      </a:r>
                      <a:r>
                        <a:rPr lang="en-US" altLang="zh-CN" dirty="0"/>
                        <a:t>B</a:t>
                      </a:r>
                      <a:r>
                        <a:rPr lang="en-US" altLang="zh-CN" sz="1600" dirty="0"/>
                        <a:t>12</a:t>
                      </a:r>
                      <a:r>
                        <a:rPr lang="zh-CN" altLang="en-US" sz="2000" dirty="0"/>
                        <a:t>或</a:t>
                      </a:r>
                      <a:r>
                        <a:rPr lang="zh-CN" altLang="en-US" dirty="0"/>
                        <a:t>铁缺乏</a:t>
                      </a:r>
                    </a:p>
                  </a:txBody>
                  <a:tcPr/>
                </a:tc>
                <a:tc>
                  <a:txBody>
                    <a:bodyPr/>
                    <a:lstStyle/>
                    <a:p>
                      <a:r>
                        <a:rPr lang="zh-CN" altLang="en-US" dirty="0"/>
                        <a:t>疲劳，神经症状</a:t>
                      </a:r>
                    </a:p>
                  </a:txBody>
                  <a:tcPr/>
                </a:tc>
                <a:tc>
                  <a:txBody>
                    <a:bodyPr/>
                    <a:lstStyle/>
                    <a:p>
                      <a:r>
                        <a:rPr lang="zh-CN" altLang="en-US" dirty="0"/>
                        <a:t>补充叶酸，维生素</a:t>
                      </a:r>
                      <a:r>
                        <a:rPr lang="en-US" altLang="zh-CN" dirty="0"/>
                        <a:t>B</a:t>
                      </a:r>
                      <a:r>
                        <a:rPr lang="en-US" altLang="zh-CN" sz="1600" dirty="0"/>
                        <a:t>12</a:t>
                      </a:r>
                      <a:r>
                        <a:rPr lang="zh-CN" altLang="en-US" dirty="0"/>
                        <a:t>或铁</a:t>
                      </a:r>
                    </a:p>
                  </a:txBody>
                  <a:tcPr/>
                </a:tc>
                <a:extLst>
                  <a:ext uri="{0D108BD9-81ED-4DB2-BD59-A6C34878D82A}">
                    <a16:rowId xmlns:a16="http://schemas.microsoft.com/office/drawing/2014/main" val="674581780"/>
                  </a:ext>
                </a:extLst>
              </a:tr>
              <a:tr h="588459">
                <a:tc>
                  <a:txBody>
                    <a:bodyPr/>
                    <a:lstStyle/>
                    <a:p>
                      <a:pPr algn="ctr"/>
                      <a:r>
                        <a:rPr lang="zh-CN" altLang="en-US" dirty="0"/>
                        <a:t>溶血性贫血</a:t>
                      </a:r>
                    </a:p>
                  </a:txBody>
                  <a:tcPr/>
                </a:tc>
                <a:tc>
                  <a:txBody>
                    <a:bodyPr/>
                    <a:lstStyle/>
                    <a:p>
                      <a:r>
                        <a:rPr lang="zh-CN" altLang="en-US" dirty="0"/>
                        <a:t>红细胞破坏增多</a:t>
                      </a:r>
                    </a:p>
                  </a:txBody>
                  <a:tcPr/>
                </a:tc>
                <a:tc>
                  <a:txBody>
                    <a:bodyPr/>
                    <a:lstStyle/>
                    <a:p>
                      <a:r>
                        <a:rPr lang="zh-CN" altLang="en-US" dirty="0"/>
                        <a:t>疲劳，黄疸</a:t>
                      </a:r>
                    </a:p>
                  </a:txBody>
                  <a:tcPr/>
                </a:tc>
                <a:tc>
                  <a:txBody>
                    <a:bodyPr/>
                    <a:lstStyle/>
                    <a:p>
                      <a:r>
                        <a:rPr lang="zh-CN" altLang="en-US" dirty="0"/>
                        <a:t>多种</a:t>
                      </a:r>
                    </a:p>
                  </a:txBody>
                  <a:tcPr/>
                </a:tc>
                <a:extLst>
                  <a:ext uri="{0D108BD9-81ED-4DB2-BD59-A6C34878D82A}">
                    <a16:rowId xmlns:a16="http://schemas.microsoft.com/office/drawing/2014/main" val="4054211527"/>
                  </a:ext>
                </a:extLst>
              </a:tr>
            </a:tbl>
          </a:graphicData>
        </a:graphic>
      </p:graphicFrame>
    </p:spTree>
    <p:extLst>
      <p:ext uri="{BB962C8B-B14F-4D97-AF65-F5344CB8AC3E}">
        <p14:creationId xmlns:p14="http://schemas.microsoft.com/office/powerpoint/2010/main" val="3325791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D380D7B0-2EE2-4747-9375-33F4DF125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589" y="2708921"/>
            <a:ext cx="6136411" cy="4149080"/>
          </a:xfrm>
          <a:prstGeom prst="rect">
            <a:avLst/>
          </a:prstGeom>
        </p:spPr>
      </p:pic>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3830223"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白细胞的种类和功能</a:t>
            </a:r>
          </a:p>
        </p:txBody>
      </p:sp>
      <p:sp>
        <p:nvSpPr>
          <p:cNvPr id="4" name="文本框 3">
            <a:extLst>
              <a:ext uri="{FF2B5EF4-FFF2-40B4-BE49-F238E27FC236}">
                <a16:creationId xmlns:a16="http://schemas.microsoft.com/office/drawing/2014/main" id="{B1166646-E874-4BE4-BB9C-11163A260C44}"/>
              </a:ext>
            </a:extLst>
          </p:cNvPr>
          <p:cNvSpPr txBox="1"/>
          <p:nvPr/>
        </p:nvSpPr>
        <p:spPr>
          <a:xfrm>
            <a:off x="477234" y="857277"/>
            <a:ext cx="10515310" cy="580415"/>
          </a:xfrm>
          <a:prstGeom prst="rect">
            <a:avLst/>
          </a:prstGeom>
          <a:noFill/>
        </p:spPr>
        <p:txBody>
          <a:bodyPr wrap="square" rtlCol="0">
            <a:spAutoFit/>
          </a:bodyPr>
          <a:lstStyle/>
          <a:p>
            <a:pPr>
              <a:lnSpc>
                <a:spcPct val="150000"/>
              </a:lnSpc>
            </a:pPr>
            <a:r>
              <a:rPr lang="zh-CN" altLang="en-US" sz="2400" dirty="0"/>
              <a:t>根据白细胞的染色特征，可将白细胞分为</a:t>
            </a:r>
            <a:r>
              <a:rPr lang="zh-CN" altLang="en-US" sz="2400" dirty="0">
                <a:solidFill>
                  <a:srgbClr val="00B0F0"/>
                </a:solidFill>
              </a:rPr>
              <a:t>两大类</a:t>
            </a:r>
            <a:r>
              <a:rPr lang="zh-CN" altLang="en-US" sz="2400" dirty="0"/>
              <a:t>：</a:t>
            </a:r>
          </a:p>
        </p:txBody>
      </p:sp>
      <p:sp>
        <p:nvSpPr>
          <p:cNvPr id="7" name="文本框 6">
            <a:extLst>
              <a:ext uri="{FF2B5EF4-FFF2-40B4-BE49-F238E27FC236}">
                <a16:creationId xmlns:a16="http://schemas.microsoft.com/office/drawing/2014/main" id="{59C320D8-B73E-4796-B16A-263F9486F04F}"/>
              </a:ext>
            </a:extLst>
          </p:cNvPr>
          <p:cNvSpPr txBox="1"/>
          <p:nvPr/>
        </p:nvSpPr>
        <p:spPr>
          <a:xfrm>
            <a:off x="303063" y="4077072"/>
            <a:ext cx="1040409" cy="400110"/>
          </a:xfrm>
          <a:prstGeom prst="rect">
            <a:avLst/>
          </a:prstGeom>
          <a:noFill/>
        </p:spPr>
        <p:txBody>
          <a:bodyPr wrap="square" rtlCol="0">
            <a:spAutoFit/>
          </a:bodyPr>
          <a:lstStyle/>
          <a:p>
            <a:r>
              <a:rPr lang="zh-CN" altLang="en-US" sz="2000" dirty="0"/>
              <a:t>白细胞</a:t>
            </a:r>
          </a:p>
        </p:txBody>
      </p:sp>
      <p:sp>
        <p:nvSpPr>
          <p:cNvPr id="8" name="左大括号 7">
            <a:extLst>
              <a:ext uri="{FF2B5EF4-FFF2-40B4-BE49-F238E27FC236}">
                <a16:creationId xmlns:a16="http://schemas.microsoft.com/office/drawing/2014/main" id="{EF73FCE5-5689-4709-A13D-E28D33080991}"/>
              </a:ext>
            </a:extLst>
          </p:cNvPr>
          <p:cNvSpPr/>
          <p:nvPr/>
        </p:nvSpPr>
        <p:spPr>
          <a:xfrm>
            <a:off x="1199456" y="1916832"/>
            <a:ext cx="144016" cy="47525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8A19B07B-B11F-4642-A3B6-C60503DAD60C}"/>
              </a:ext>
            </a:extLst>
          </p:cNvPr>
          <p:cNvSpPr txBox="1"/>
          <p:nvPr/>
        </p:nvSpPr>
        <p:spPr>
          <a:xfrm>
            <a:off x="1343472" y="2564904"/>
            <a:ext cx="1512168" cy="646331"/>
          </a:xfrm>
          <a:prstGeom prst="rect">
            <a:avLst/>
          </a:prstGeom>
          <a:noFill/>
        </p:spPr>
        <p:txBody>
          <a:bodyPr wrap="square" rtlCol="0">
            <a:spAutoFit/>
          </a:bodyPr>
          <a:lstStyle/>
          <a:p>
            <a:r>
              <a:rPr lang="zh-CN" altLang="en-US" dirty="0"/>
              <a:t>颗粒白细胞（粒细胞）</a:t>
            </a:r>
          </a:p>
        </p:txBody>
      </p:sp>
      <p:sp>
        <p:nvSpPr>
          <p:cNvPr id="10" name="文本框 9">
            <a:extLst>
              <a:ext uri="{FF2B5EF4-FFF2-40B4-BE49-F238E27FC236}">
                <a16:creationId xmlns:a16="http://schemas.microsoft.com/office/drawing/2014/main" id="{0E0DDB0B-EA7E-4A18-AD52-1C1A5B063902}"/>
              </a:ext>
            </a:extLst>
          </p:cNvPr>
          <p:cNvSpPr txBox="1"/>
          <p:nvPr/>
        </p:nvSpPr>
        <p:spPr>
          <a:xfrm>
            <a:off x="1310030" y="5438413"/>
            <a:ext cx="1689626" cy="369332"/>
          </a:xfrm>
          <a:prstGeom prst="rect">
            <a:avLst/>
          </a:prstGeom>
          <a:noFill/>
        </p:spPr>
        <p:txBody>
          <a:bodyPr wrap="square" rtlCol="0">
            <a:spAutoFit/>
          </a:bodyPr>
          <a:lstStyle/>
          <a:p>
            <a:r>
              <a:rPr lang="zh-CN" altLang="en-US" dirty="0"/>
              <a:t>无颗粒白细胞</a:t>
            </a:r>
          </a:p>
        </p:txBody>
      </p:sp>
      <p:sp>
        <p:nvSpPr>
          <p:cNvPr id="11" name="左大括号 10">
            <a:extLst>
              <a:ext uri="{FF2B5EF4-FFF2-40B4-BE49-F238E27FC236}">
                <a16:creationId xmlns:a16="http://schemas.microsoft.com/office/drawing/2014/main" id="{4F301995-DF65-4EEC-99AC-6C80CDE9CBD8}"/>
              </a:ext>
            </a:extLst>
          </p:cNvPr>
          <p:cNvSpPr/>
          <p:nvPr/>
        </p:nvSpPr>
        <p:spPr>
          <a:xfrm>
            <a:off x="2567608" y="1916832"/>
            <a:ext cx="144016" cy="203564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C8204DE1-4CCE-4ADC-BA72-83615A0520E3}"/>
              </a:ext>
            </a:extLst>
          </p:cNvPr>
          <p:cNvSpPr txBox="1"/>
          <p:nvPr/>
        </p:nvSpPr>
        <p:spPr>
          <a:xfrm>
            <a:off x="2711624" y="1673246"/>
            <a:ext cx="2592288" cy="2831544"/>
          </a:xfrm>
          <a:prstGeom prst="rect">
            <a:avLst/>
          </a:prstGeom>
          <a:noFill/>
        </p:spPr>
        <p:txBody>
          <a:bodyPr wrap="square" rtlCol="0">
            <a:spAutoFit/>
          </a:bodyPr>
          <a:lstStyle/>
          <a:p>
            <a:r>
              <a:rPr lang="zh-CN" altLang="en-US" sz="2000" dirty="0"/>
              <a:t>中性粒细胞（占比最大）</a:t>
            </a:r>
            <a:endParaRPr lang="en-US" altLang="zh-CN" sz="2000" dirty="0"/>
          </a:p>
          <a:p>
            <a:endParaRPr lang="en-US" altLang="zh-CN" sz="2000" dirty="0"/>
          </a:p>
          <a:p>
            <a:endParaRPr lang="en-US" altLang="zh-CN" sz="2000" dirty="0"/>
          </a:p>
          <a:p>
            <a:r>
              <a:rPr lang="zh-CN" altLang="en-US" sz="2000" dirty="0"/>
              <a:t>嗜酸性粒细胞</a:t>
            </a:r>
            <a:endParaRPr lang="en-US" altLang="zh-CN" sz="2000" dirty="0"/>
          </a:p>
          <a:p>
            <a:endParaRPr lang="en-US" altLang="zh-CN" sz="2000" dirty="0"/>
          </a:p>
          <a:p>
            <a:endParaRPr lang="zh-CN" altLang="en-US" sz="2000" dirty="0"/>
          </a:p>
          <a:p>
            <a:r>
              <a:rPr lang="zh-CN" altLang="en-US" sz="2000" dirty="0"/>
              <a:t>嗜碱性粒细胞</a:t>
            </a:r>
          </a:p>
          <a:p>
            <a:endParaRPr lang="zh-CN" altLang="en-US" dirty="0"/>
          </a:p>
        </p:txBody>
      </p:sp>
      <p:sp>
        <p:nvSpPr>
          <p:cNvPr id="15" name="左大括号 14">
            <a:extLst>
              <a:ext uri="{FF2B5EF4-FFF2-40B4-BE49-F238E27FC236}">
                <a16:creationId xmlns:a16="http://schemas.microsoft.com/office/drawing/2014/main" id="{E3E5FD6F-4829-458F-B07F-24D89A9E8EEF}"/>
              </a:ext>
            </a:extLst>
          </p:cNvPr>
          <p:cNvSpPr/>
          <p:nvPr/>
        </p:nvSpPr>
        <p:spPr>
          <a:xfrm>
            <a:off x="2855640" y="4549190"/>
            <a:ext cx="45719" cy="219217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24D7B5E6-F44A-42EA-B28B-5B1E5CBFC490}"/>
              </a:ext>
            </a:extLst>
          </p:cNvPr>
          <p:cNvSpPr txBox="1"/>
          <p:nvPr/>
        </p:nvSpPr>
        <p:spPr>
          <a:xfrm>
            <a:off x="2878499" y="4514805"/>
            <a:ext cx="2088232" cy="2523768"/>
          </a:xfrm>
          <a:prstGeom prst="rect">
            <a:avLst/>
          </a:prstGeom>
          <a:noFill/>
        </p:spPr>
        <p:txBody>
          <a:bodyPr wrap="square" rtlCol="0">
            <a:spAutoFit/>
          </a:bodyPr>
          <a:lstStyle/>
          <a:p>
            <a:r>
              <a:rPr lang="zh-CN" altLang="en-US" sz="2000" dirty="0"/>
              <a:t>淋巴细胞</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a:t>单核细胞</a:t>
            </a:r>
          </a:p>
          <a:p>
            <a:endParaRPr lang="zh-CN" altLang="en-US" dirty="0"/>
          </a:p>
        </p:txBody>
      </p:sp>
    </p:spTree>
    <p:extLst>
      <p:ext uri="{BB962C8B-B14F-4D97-AF65-F5344CB8AC3E}">
        <p14:creationId xmlns:p14="http://schemas.microsoft.com/office/powerpoint/2010/main" val="4198817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3758215"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白细胞的种类和功能</a:t>
            </a:r>
          </a:p>
        </p:txBody>
      </p:sp>
      <p:sp>
        <p:nvSpPr>
          <p:cNvPr id="6" name="文本框 5">
            <a:extLst>
              <a:ext uri="{FF2B5EF4-FFF2-40B4-BE49-F238E27FC236}">
                <a16:creationId xmlns:a16="http://schemas.microsoft.com/office/drawing/2014/main" id="{6046B16B-7A81-452E-97FE-AF37A2A5F4C8}"/>
              </a:ext>
            </a:extLst>
          </p:cNvPr>
          <p:cNvSpPr txBox="1"/>
          <p:nvPr/>
        </p:nvSpPr>
        <p:spPr>
          <a:xfrm>
            <a:off x="940405" y="5829454"/>
            <a:ext cx="10803342" cy="496996"/>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cs typeface="+mn-ea"/>
                <a:sym typeface="+mn-lt"/>
              </a:rPr>
              <a:t>白细胞可以挤过毛细血管壁（这一过程被称为白细胞渗出），进入组织抗感染。</a:t>
            </a:r>
          </a:p>
        </p:txBody>
      </p:sp>
      <p:graphicFrame>
        <p:nvGraphicFramePr>
          <p:cNvPr id="11" name="表格 11">
            <a:extLst>
              <a:ext uri="{FF2B5EF4-FFF2-40B4-BE49-F238E27FC236}">
                <a16:creationId xmlns:a16="http://schemas.microsoft.com/office/drawing/2014/main" id="{FA8E9D85-D33C-4C36-9549-3269E46FABCC}"/>
              </a:ext>
            </a:extLst>
          </p:cNvPr>
          <p:cNvGraphicFramePr>
            <a:graphicFrameLocks noGrp="1"/>
          </p:cNvGraphicFramePr>
          <p:nvPr>
            <p:extLst>
              <p:ext uri="{D42A27DB-BD31-4B8C-83A1-F6EECF244321}">
                <p14:modId xmlns:p14="http://schemas.microsoft.com/office/powerpoint/2010/main" val="3279661869"/>
              </p:ext>
            </p:extLst>
          </p:nvPr>
        </p:nvGraphicFramePr>
        <p:xfrm>
          <a:off x="974484" y="1239203"/>
          <a:ext cx="9946052" cy="4187760"/>
        </p:xfrm>
        <a:graphic>
          <a:graphicData uri="http://schemas.openxmlformats.org/drawingml/2006/table">
            <a:tbl>
              <a:tblPr firstRow="1" bandRow="1"/>
              <a:tblGrid>
                <a:gridCol w="2105607">
                  <a:extLst>
                    <a:ext uri="{9D8B030D-6E8A-4147-A177-3AD203B41FA5}">
                      <a16:colId xmlns:a16="http://schemas.microsoft.com/office/drawing/2014/main" val="1839976375"/>
                    </a:ext>
                  </a:extLst>
                </a:gridCol>
                <a:gridCol w="1319679">
                  <a:extLst>
                    <a:ext uri="{9D8B030D-6E8A-4147-A177-3AD203B41FA5}">
                      <a16:colId xmlns:a16="http://schemas.microsoft.com/office/drawing/2014/main" val="3001681389"/>
                    </a:ext>
                  </a:extLst>
                </a:gridCol>
                <a:gridCol w="1785449">
                  <a:extLst>
                    <a:ext uri="{9D8B030D-6E8A-4147-A177-3AD203B41FA5}">
                      <a16:colId xmlns:a16="http://schemas.microsoft.com/office/drawing/2014/main" val="1930292215"/>
                    </a:ext>
                  </a:extLst>
                </a:gridCol>
                <a:gridCol w="2095961">
                  <a:extLst>
                    <a:ext uri="{9D8B030D-6E8A-4147-A177-3AD203B41FA5}">
                      <a16:colId xmlns:a16="http://schemas.microsoft.com/office/drawing/2014/main" val="2870395234"/>
                    </a:ext>
                  </a:extLst>
                </a:gridCol>
                <a:gridCol w="2639356">
                  <a:extLst>
                    <a:ext uri="{9D8B030D-6E8A-4147-A177-3AD203B41FA5}">
                      <a16:colId xmlns:a16="http://schemas.microsoft.com/office/drawing/2014/main" val="3952902650"/>
                    </a:ext>
                  </a:extLst>
                </a:gridCol>
              </a:tblGrid>
              <a:tr h="576104">
                <a:tc>
                  <a:txBody>
                    <a:bodyPr/>
                    <a:lstStyle/>
                    <a:p>
                      <a:r>
                        <a:rPr lang="zh-CN" altLang="en-US" dirty="0"/>
                        <a:t>种类</a:t>
                      </a:r>
                    </a:p>
                  </a:txBody>
                  <a:tcPr/>
                </a:tc>
                <a:tc>
                  <a:txBody>
                    <a:bodyPr/>
                    <a:lstStyle/>
                    <a:p>
                      <a:r>
                        <a:rPr lang="zh-CN" altLang="en-US" dirty="0"/>
                        <a:t>个</a:t>
                      </a:r>
                      <a:r>
                        <a:rPr lang="en-US" altLang="zh-CN" dirty="0"/>
                        <a:t>/mm³</a:t>
                      </a:r>
                      <a:endParaRPr lang="zh-CN" altLang="en-US" dirty="0"/>
                    </a:p>
                  </a:txBody>
                  <a:tcPr/>
                </a:tc>
                <a:tc>
                  <a:txBody>
                    <a:bodyPr/>
                    <a:lstStyle/>
                    <a:p>
                      <a:r>
                        <a:rPr lang="zh-CN" altLang="en-US" dirty="0"/>
                        <a:t>起源</a:t>
                      </a:r>
                    </a:p>
                  </a:txBody>
                  <a:tcPr/>
                </a:tc>
                <a:tc>
                  <a:txBody>
                    <a:bodyPr/>
                    <a:lstStyle/>
                    <a:p>
                      <a:r>
                        <a:rPr lang="zh-CN" altLang="en-US" dirty="0"/>
                        <a:t>描述</a:t>
                      </a:r>
                    </a:p>
                  </a:txBody>
                  <a:tcPr/>
                </a:tc>
                <a:tc>
                  <a:txBody>
                    <a:bodyPr/>
                    <a:lstStyle/>
                    <a:p>
                      <a:r>
                        <a:rPr lang="zh-CN" altLang="en-US" dirty="0"/>
                        <a:t>功能</a:t>
                      </a:r>
                    </a:p>
                  </a:txBody>
                  <a:tcPr/>
                </a:tc>
                <a:extLst>
                  <a:ext uri="{0D108BD9-81ED-4DB2-BD59-A6C34878D82A}">
                    <a16:rowId xmlns:a16="http://schemas.microsoft.com/office/drawing/2014/main" val="2067907943"/>
                  </a:ext>
                </a:extLst>
              </a:tr>
              <a:tr h="576104">
                <a:tc>
                  <a:txBody>
                    <a:bodyPr/>
                    <a:lstStyle/>
                    <a:p>
                      <a:r>
                        <a:rPr lang="zh-CN" altLang="en-US" dirty="0"/>
                        <a:t>中性粒细胞</a:t>
                      </a:r>
                    </a:p>
                  </a:txBody>
                  <a:tcPr/>
                </a:tc>
                <a:tc>
                  <a:txBody>
                    <a:bodyPr/>
                    <a:lstStyle/>
                    <a:p>
                      <a:r>
                        <a:rPr lang="en-US" altLang="zh-CN" dirty="0"/>
                        <a:t>5400</a:t>
                      </a:r>
                      <a:endParaRPr lang="zh-CN" altLang="en-US" dirty="0"/>
                    </a:p>
                  </a:txBody>
                  <a:tcPr/>
                </a:tc>
                <a:tc>
                  <a:txBody>
                    <a:bodyPr/>
                    <a:lstStyle/>
                    <a:p>
                      <a:r>
                        <a:rPr lang="zh-CN" altLang="en-US" dirty="0"/>
                        <a:t>骨髓</a:t>
                      </a:r>
                    </a:p>
                  </a:txBody>
                  <a:tcPr/>
                </a:tc>
                <a:tc>
                  <a:txBody>
                    <a:bodyPr/>
                    <a:lstStyle/>
                    <a:p>
                      <a:r>
                        <a:rPr lang="zh-CN" altLang="en-US" dirty="0"/>
                        <a:t>分叶核，细小颗粒</a:t>
                      </a:r>
                    </a:p>
                  </a:txBody>
                  <a:tcPr/>
                </a:tc>
                <a:tc>
                  <a:txBody>
                    <a:bodyPr/>
                    <a:lstStyle/>
                    <a:p>
                      <a:r>
                        <a:rPr lang="zh-CN" altLang="en-US" dirty="0"/>
                        <a:t>吞噬作用</a:t>
                      </a:r>
                    </a:p>
                  </a:txBody>
                  <a:tcPr/>
                </a:tc>
                <a:extLst>
                  <a:ext uri="{0D108BD9-81ED-4DB2-BD59-A6C34878D82A}">
                    <a16:rowId xmlns:a16="http://schemas.microsoft.com/office/drawing/2014/main" val="780940056"/>
                  </a:ext>
                </a:extLst>
              </a:tr>
              <a:tr h="732539">
                <a:tc>
                  <a:txBody>
                    <a:bodyPr/>
                    <a:lstStyle/>
                    <a:p>
                      <a:r>
                        <a:rPr lang="zh-CN" altLang="en-US" dirty="0"/>
                        <a:t>嗜酸粒细胞</a:t>
                      </a:r>
                    </a:p>
                  </a:txBody>
                  <a:tcPr/>
                </a:tc>
                <a:tc>
                  <a:txBody>
                    <a:bodyPr/>
                    <a:lstStyle/>
                    <a:p>
                      <a:r>
                        <a:rPr lang="en-US" altLang="zh-CN" dirty="0"/>
                        <a:t>275</a:t>
                      </a:r>
                      <a:endParaRPr lang="zh-CN" altLang="en-US" dirty="0"/>
                    </a:p>
                  </a:txBody>
                  <a:tcPr/>
                </a:tc>
                <a:tc>
                  <a:txBody>
                    <a:bodyPr/>
                    <a:lstStyle/>
                    <a:p>
                      <a:r>
                        <a:rPr lang="zh-CN" altLang="en-US" dirty="0"/>
                        <a:t>骨髓</a:t>
                      </a:r>
                    </a:p>
                  </a:txBody>
                  <a:tcPr/>
                </a:tc>
                <a:tc>
                  <a:txBody>
                    <a:bodyPr/>
                    <a:lstStyle/>
                    <a:p>
                      <a:r>
                        <a:rPr lang="zh-CN" altLang="en-US" dirty="0"/>
                        <a:t>分叶核，红或黄的颗粒</a:t>
                      </a:r>
                    </a:p>
                  </a:txBody>
                  <a:tcPr/>
                </a:tc>
                <a:tc>
                  <a:txBody>
                    <a:bodyPr/>
                    <a:lstStyle/>
                    <a:p>
                      <a:r>
                        <a:rPr lang="zh-CN" altLang="en-US" dirty="0"/>
                        <a:t>可能吞噬抗原</a:t>
                      </a:r>
                      <a:r>
                        <a:rPr lang="en-US" altLang="zh-CN" dirty="0"/>
                        <a:t>-</a:t>
                      </a:r>
                      <a:r>
                        <a:rPr lang="zh-CN" altLang="en-US" dirty="0"/>
                        <a:t>抗体复合物</a:t>
                      </a:r>
                    </a:p>
                  </a:txBody>
                  <a:tcPr/>
                </a:tc>
                <a:extLst>
                  <a:ext uri="{0D108BD9-81ED-4DB2-BD59-A6C34878D82A}">
                    <a16:rowId xmlns:a16="http://schemas.microsoft.com/office/drawing/2014/main" val="1536337588"/>
                  </a:ext>
                </a:extLst>
              </a:tr>
              <a:tr h="732539">
                <a:tc>
                  <a:txBody>
                    <a:bodyPr/>
                    <a:lstStyle/>
                    <a:p>
                      <a:r>
                        <a:rPr lang="zh-CN" altLang="en-US" dirty="0"/>
                        <a:t>嗜碱粒细胞</a:t>
                      </a:r>
                    </a:p>
                  </a:txBody>
                  <a:tcPr/>
                </a:tc>
                <a:tc>
                  <a:txBody>
                    <a:bodyPr/>
                    <a:lstStyle/>
                    <a:p>
                      <a:r>
                        <a:rPr lang="en-US" altLang="zh-CN" dirty="0"/>
                        <a:t>35</a:t>
                      </a:r>
                      <a:endParaRPr lang="zh-CN" altLang="en-US" dirty="0"/>
                    </a:p>
                  </a:txBody>
                  <a:tcPr/>
                </a:tc>
                <a:tc>
                  <a:txBody>
                    <a:bodyPr/>
                    <a:lstStyle/>
                    <a:p>
                      <a:r>
                        <a:rPr lang="zh-CN" altLang="en-US" dirty="0"/>
                        <a:t>骨髓</a:t>
                      </a:r>
                    </a:p>
                  </a:txBody>
                  <a:tcPr/>
                </a:tc>
                <a:tc>
                  <a:txBody>
                    <a:bodyPr/>
                    <a:lstStyle/>
                    <a:p>
                      <a:r>
                        <a:rPr lang="zh-CN" altLang="en-US" dirty="0"/>
                        <a:t>不规则核，大的紫色颗粒</a:t>
                      </a:r>
                    </a:p>
                  </a:txBody>
                  <a:tcPr/>
                </a:tc>
                <a:tc>
                  <a:txBody>
                    <a:bodyPr/>
                    <a:lstStyle/>
                    <a:p>
                      <a:r>
                        <a:rPr lang="zh-CN" altLang="en-US" dirty="0"/>
                        <a:t>释放肝素，组织胺和</a:t>
                      </a:r>
                      <a:r>
                        <a:rPr lang="en-US" altLang="zh-CN" dirty="0"/>
                        <a:t>5-</a:t>
                      </a:r>
                      <a:r>
                        <a:rPr lang="zh-CN" altLang="en-US" dirty="0"/>
                        <a:t>羟色胺</a:t>
                      </a:r>
                    </a:p>
                  </a:txBody>
                  <a:tcPr/>
                </a:tc>
                <a:extLst>
                  <a:ext uri="{0D108BD9-81ED-4DB2-BD59-A6C34878D82A}">
                    <a16:rowId xmlns:a16="http://schemas.microsoft.com/office/drawing/2014/main" val="1646591325"/>
                  </a:ext>
                </a:extLst>
              </a:tr>
              <a:tr h="994370">
                <a:tc>
                  <a:txBody>
                    <a:bodyPr/>
                    <a:lstStyle/>
                    <a:p>
                      <a:r>
                        <a:rPr lang="zh-CN" altLang="en-US" dirty="0"/>
                        <a:t>淋巴细胞（</a:t>
                      </a:r>
                      <a:r>
                        <a:rPr lang="en-US" altLang="zh-CN" dirty="0"/>
                        <a:t>B</a:t>
                      </a:r>
                      <a:r>
                        <a:rPr lang="zh-CN" altLang="en-US" dirty="0"/>
                        <a:t>细胞、</a:t>
                      </a:r>
                      <a:r>
                        <a:rPr lang="en-US" altLang="zh-CN" dirty="0"/>
                        <a:t>T</a:t>
                      </a:r>
                      <a:r>
                        <a:rPr lang="zh-CN" altLang="en-US" dirty="0"/>
                        <a:t>细胞）</a:t>
                      </a:r>
                    </a:p>
                  </a:txBody>
                  <a:tcPr/>
                </a:tc>
                <a:tc>
                  <a:txBody>
                    <a:bodyPr/>
                    <a:lstStyle/>
                    <a:p>
                      <a:r>
                        <a:rPr lang="en-US" altLang="zh-CN" dirty="0"/>
                        <a:t>2750</a:t>
                      </a:r>
                      <a:endParaRPr lang="zh-CN" altLang="en-US" dirty="0"/>
                    </a:p>
                  </a:txBody>
                  <a:tcPr/>
                </a:tc>
                <a:tc>
                  <a:txBody>
                    <a:bodyPr/>
                    <a:lstStyle/>
                    <a:p>
                      <a:r>
                        <a:rPr lang="zh-CN" altLang="en-US" dirty="0"/>
                        <a:t>淋巴组织</a:t>
                      </a:r>
                    </a:p>
                  </a:txBody>
                  <a:tcPr/>
                </a:tc>
                <a:tc>
                  <a:txBody>
                    <a:bodyPr/>
                    <a:lstStyle/>
                    <a:p>
                      <a:r>
                        <a:rPr lang="zh-CN" altLang="en-US" dirty="0"/>
                        <a:t>圆核，胞质少</a:t>
                      </a:r>
                    </a:p>
                  </a:txBody>
                  <a:tcPr/>
                </a:tc>
                <a:tc>
                  <a:txBody>
                    <a:bodyPr/>
                    <a:lstStyle/>
                    <a:p>
                      <a:r>
                        <a:rPr lang="zh-CN" altLang="en-US" dirty="0"/>
                        <a:t>产生抗体，破坏特异的靶细胞</a:t>
                      </a:r>
                    </a:p>
                  </a:txBody>
                  <a:tcPr/>
                </a:tc>
                <a:extLst>
                  <a:ext uri="{0D108BD9-81ED-4DB2-BD59-A6C34878D82A}">
                    <a16:rowId xmlns:a16="http://schemas.microsoft.com/office/drawing/2014/main" val="919479371"/>
                  </a:ext>
                </a:extLst>
              </a:tr>
              <a:tr h="576104">
                <a:tc>
                  <a:txBody>
                    <a:bodyPr/>
                    <a:lstStyle/>
                    <a:p>
                      <a:r>
                        <a:rPr lang="zh-CN" altLang="en-US" dirty="0"/>
                        <a:t>单核细胞</a:t>
                      </a:r>
                    </a:p>
                  </a:txBody>
                  <a:tcPr/>
                </a:tc>
                <a:tc>
                  <a:txBody>
                    <a:bodyPr/>
                    <a:lstStyle/>
                    <a:p>
                      <a:r>
                        <a:rPr lang="en-US" altLang="zh-CN" dirty="0"/>
                        <a:t>540</a:t>
                      </a:r>
                      <a:endParaRPr lang="zh-CN" altLang="en-US" dirty="0"/>
                    </a:p>
                  </a:txBody>
                  <a:tcPr/>
                </a:tc>
                <a:tc>
                  <a:txBody>
                    <a:bodyPr/>
                    <a:lstStyle/>
                    <a:p>
                      <a:r>
                        <a:rPr lang="zh-CN" altLang="en-US" dirty="0"/>
                        <a:t>淋巴组织</a:t>
                      </a:r>
                    </a:p>
                  </a:txBody>
                  <a:tcPr/>
                </a:tc>
                <a:tc>
                  <a:txBody>
                    <a:bodyPr/>
                    <a:lstStyle/>
                    <a:p>
                      <a:r>
                        <a:rPr lang="zh-CN" altLang="en-US" dirty="0"/>
                        <a:t>肾形核</a:t>
                      </a:r>
                    </a:p>
                  </a:txBody>
                  <a:tcPr/>
                </a:tc>
                <a:tc>
                  <a:txBody>
                    <a:bodyPr/>
                    <a:lstStyle/>
                    <a:p>
                      <a:r>
                        <a:rPr lang="zh-CN" altLang="en-US" dirty="0"/>
                        <a:t>吞噬作用</a:t>
                      </a:r>
                    </a:p>
                  </a:txBody>
                  <a:tcPr/>
                </a:tc>
                <a:extLst>
                  <a:ext uri="{0D108BD9-81ED-4DB2-BD59-A6C34878D82A}">
                    <a16:rowId xmlns:a16="http://schemas.microsoft.com/office/drawing/2014/main" val="3956099219"/>
                  </a:ext>
                </a:extLst>
              </a:tr>
            </a:tbl>
          </a:graphicData>
        </a:graphic>
      </p:graphicFrame>
    </p:spTree>
    <p:extLst>
      <p:ext uri="{BB962C8B-B14F-4D97-AF65-F5344CB8AC3E}">
        <p14:creationId xmlns:p14="http://schemas.microsoft.com/office/powerpoint/2010/main" val="291164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2678095"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血小板的功能</a:t>
            </a:r>
          </a:p>
        </p:txBody>
      </p:sp>
      <p:sp>
        <p:nvSpPr>
          <p:cNvPr id="4" name="文本框 3">
            <a:extLst>
              <a:ext uri="{FF2B5EF4-FFF2-40B4-BE49-F238E27FC236}">
                <a16:creationId xmlns:a16="http://schemas.microsoft.com/office/drawing/2014/main" id="{B1166646-E874-4BE4-BB9C-11163A260C44}"/>
              </a:ext>
            </a:extLst>
          </p:cNvPr>
          <p:cNvSpPr txBox="1"/>
          <p:nvPr/>
        </p:nvSpPr>
        <p:spPr>
          <a:xfrm>
            <a:off x="477234" y="1337274"/>
            <a:ext cx="10515310" cy="960776"/>
          </a:xfrm>
          <a:prstGeom prst="rect">
            <a:avLst/>
          </a:prstGeom>
          <a:noFill/>
        </p:spPr>
        <p:txBody>
          <a:bodyPr wrap="square" rtlCol="0">
            <a:spAutoFit/>
          </a:bodyPr>
          <a:lstStyle/>
          <a:p>
            <a:pPr>
              <a:lnSpc>
                <a:spcPct val="150000"/>
              </a:lnSpc>
            </a:pPr>
            <a:r>
              <a:rPr lang="zh-CN" altLang="en-US" sz="2000" dirty="0"/>
              <a:t>当血管受到损伤时，血小板聚集在一起形成栓子并释放</a:t>
            </a:r>
            <a:r>
              <a:rPr lang="en-US" altLang="zh-CN" sz="2000" dirty="0"/>
              <a:t>ADP</a:t>
            </a:r>
            <a:r>
              <a:rPr lang="zh-CN" altLang="en-US" sz="2000" dirty="0"/>
              <a:t>，</a:t>
            </a:r>
            <a:r>
              <a:rPr lang="en-US" altLang="zh-CN" sz="2000" dirty="0"/>
              <a:t>ADP</a:t>
            </a:r>
            <a:r>
              <a:rPr lang="zh-CN" altLang="en-US" sz="2000" dirty="0"/>
              <a:t>使血小板的表面变得粘稠，从而使血小板能继续粘着到不断增大的血小板团块上。</a:t>
            </a:r>
          </a:p>
        </p:txBody>
      </p:sp>
      <p:sp>
        <p:nvSpPr>
          <p:cNvPr id="7" name="文本框 6">
            <a:extLst>
              <a:ext uri="{FF2B5EF4-FFF2-40B4-BE49-F238E27FC236}">
                <a16:creationId xmlns:a16="http://schemas.microsoft.com/office/drawing/2014/main" id="{2DB031AD-1FA9-432C-A038-4B8ECC7BBA85}"/>
              </a:ext>
            </a:extLst>
          </p:cNvPr>
          <p:cNvSpPr txBox="1"/>
          <p:nvPr/>
        </p:nvSpPr>
        <p:spPr>
          <a:xfrm>
            <a:off x="511313" y="2888881"/>
            <a:ext cx="10515310" cy="499111"/>
          </a:xfrm>
          <a:prstGeom prst="rect">
            <a:avLst/>
          </a:prstGeom>
          <a:noFill/>
        </p:spPr>
        <p:txBody>
          <a:bodyPr wrap="square" rtlCol="0">
            <a:spAutoFit/>
          </a:bodyPr>
          <a:lstStyle/>
          <a:p>
            <a:pPr>
              <a:lnSpc>
                <a:spcPct val="150000"/>
              </a:lnSpc>
            </a:pPr>
            <a:r>
              <a:rPr lang="zh-CN" altLang="en-US" sz="2000" dirty="0"/>
              <a:t>止血过程：</a:t>
            </a:r>
            <a:endParaRPr lang="en-US" altLang="zh-CN" sz="2000" dirty="0"/>
          </a:p>
        </p:txBody>
      </p:sp>
      <p:sp>
        <p:nvSpPr>
          <p:cNvPr id="9" name="文本框 8">
            <a:extLst>
              <a:ext uri="{FF2B5EF4-FFF2-40B4-BE49-F238E27FC236}">
                <a16:creationId xmlns:a16="http://schemas.microsoft.com/office/drawing/2014/main" id="{F5C1BCBF-2D0A-4FF0-BF33-4E8BE64206CD}"/>
              </a:ext>
            </a:extLst>
          </p:cNvPr>
          <p:cNvSpPr txBox="1"/>
          <p:nvPr/>
        </p:nvSpPr>
        <p:spPr>
          <a:xfrm>
            <a:off x="511313" y="3554636"/>
            <a:ext cx="10515310" cy="499111"/>
          </a:xfrm>
          <a:prstGeom prst="rect">
            <a:avLst/>
          </a:prstGeom>
          <a:noFill/>
        </p:spPr>
        <p:txBody>
          <a:bodyPr wrap="square" rtlCol="0">
            <a:spAutoFit/>
          </a:bodyPr>
          <a:lstStyle/>
          <a:p>
            <a:pPr>
              <a:lnSpc>
                <a:spcPct val="150000"/>
              </a:lnSpc>
            </a:pPr>
            <a:r>
              <a:rPr lang="en-US" altLang="zh-CN" sz="2000" dirty="0"/>
              <a:t>1.</a:t>
            </a:r>
            <a:r>
              <a:rPr lang="zh-CN" altLang="en-US" sz="2000" dirty="0"/>
              <a:t>血管收缩</a:t>
            </a:r>
            <a:endParaRPr lang="en-US" altLang="zh-CN" sz="2000" dirty="0"/>
          </a:p>
        </p:txBody>
      </p:sp>
      <p:sp>
        <p:nvSpPr>
          <p:cNvPr id="10" name="文本框 9">
            <a:extLst>
              <a:ext uri="{FF2B5EF4-FFF2-40B4-BE49-F238E27FC236}">
                <a16:creationId xmlns:a16="http://schemas.microsoft.com/office/drawing/2014/main" id="{17F2FEFC-5DDF-4799-B1B3-0303C5B96497}"/>
              </a:ext>
            </a:extLst>
          </p:cNvPr>
          <p:cNvSpPr txBox="1"/>
          <p:nvPr/>
        </p:nvSpPr>
        <p:spPr>
          <a:xfrm>
            <a:off x="512730" y="4207638"/>
            <a:ext cx="10515310" cy="499111"/>
          </a:xfrm>
          <a:prstGeom prst="rect">
            <a:avLst/>
          </a:prstGeom>
          <a:noFill/>
        </p:spPr>
        <p:txBody>
          <a:bodyPr wrap="square" rtlCol="0">
            <a:spAutoFit/>
          </a:bodyPr>
          <a:lstStyle/>
          <a:p>
            <a:pPr>
              <a:lnSpc>
                <a:spcPct val="150000"/>
              </a:lnSpc>
            </a:pPr>
            <a:r>
              <a:rPr lang="en-US" altLang="zh-CN" sz="2000" dirty="0"/>
              <a:t>2.</a:t>
            </a:r>
            <a:r>
              <a:rPr lang="zh-CN" altLang="en-US" sz="2000" dirty="0"/>
              <a:t>血小板聚集成团阻塞受伤部位</a:t>
            </a:r>
            <a:endParaRPr lang="en-US" altLang="zh-CN" sz="2000" dirty="0"/>
          </a:p>
        </p:txBody>
      </p:sp>
      <p:sp>
        <p:nvSpPr>
          <p:cNvPr id="11" name="文本框 10">
            <a:extLst>
              <a:ext uri="{FF2B5EF4-FFF2-40B4-BE49-F238E27FC236}">
                <a16:creationId xmlns:a16="http://schemas.microsoft.com/office/drawing/2014/main" id="{245B7176-9B18-40D4-BE4F-4D040D3A926B}"/>
              </a:ext>
            </a:extLst>
          </p:cNvPr>
          <p:cNvSpPr txBox="1"/>
          <p:nvPr/>
        </p:nvSpPr>
        <p:spPr>
          <a:xfrm>
            <a:off x="505716" y="4874105"/>
            <a:ext cx="10515310" cy="499111"/>
          </a:xfrm>
          <a:prstGeom prst="rect">
            <a:avLst/>
          </a:prstGeom>
          <a:noFill/>
        </p:spPr>
        <p:txBody>
          <a:bodyPr wrap="square" rtlCol="0">
            <a:spAutoFit/>
          </a:bodyPr>
          <a:lstStyle/>
          <a:p>
            <a:pPr>
              <a:lnSpc>
                <a:spcPct val="150000"/>
              </a:lnSpc>
            </a:pPr>
            <a:r>
              <a:rPr lang="en-US" altLang="zh-CN" sz="2000" dirty="0"/>
              <a:t>3.</a:t>
            </a:r>
            <a:r>
              <a:rPr lang="zh-CN" altLang="en-US" sz="2000" dirty="0"/>
              <a:t>局部出现血凝块，这样可使封闭伤口的栓子增大，并为受伤血管的修复提供支架</a:t>
            </a:r>
            <a:endParaRPr lang="en-US" altLang="zh-CN" sz="2000" dirty="0"/>
          </a:p>
        </p:txBody>
      </p:sp>
    </p:spTree>
    <p:extLst>
      <p:ext uri="{BB962C8B-B14F-4D97-AF65-F5344CB8AC3E}">
        <p14:creationId xmlns:p14="http://schemas.microsoft.com/office/powerpoint/2010/main" val="1928125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8" y="260648"/>
            <a:ext cx="3182150"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血液的主要功能</a:t>
            </a:r>
          </a:p>
        </p:txBody>
      </p:sp>
      <p:cxnSp>
        <p:nvCxnSpPr>
          <p:cNvPr id="7" name="直接连接符 6">
            <a:extLst>
              <a:ext uri="{FF2B5EF4-FFF2-40B4-BE49-F238E27FC236}">
                <a16:creationId xmlns:a16="http://schemas.microsoft.com/office/drawing/2014/main" id="{C7982E15-24DC-A21C-6B94-6787D821C805}"/>
              </a:ext>
            </a:extLst>
          </p:cNvPr>
          <p:cNvCxnSpPr/>
          <p:nvPr/>
        </p:nvCxnSpPr>
        <p:spPr>
          <a:xfrm>
            <a:off x="2927648" y="1079596"/>
            <a:ext cx="0" cy="693854"/>
          </a:xfrm>
          <a:prstGeom prst="line">
            <a:avLst/>
          </a:prstGeom>
          <a:ln w="12700">
            <a:solidFill>
              <a:schemeClr val="bg1">
                <a:lumMod val="50000"/>
                <a:alpha val="49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90526754-74BE-1D2E-E8E0-BA0637668355}"/>
              </a:ext>
            </a:extLst>
          </p:cNvPr>
          <p:cNvCxnSpPr/>
          <p:nvPr/>
        </p:nvCxnSpPr>
        <p:spPr>
          <a:xfrm>
            <a:off x="2919614" y="2303098"/>
            <a:ext cx="0" cy="693854"/>
          </a:xfrm>
          <a:prstGeom prst="line">
            <a:avLst/>
          </a:prstGeom>
          <a:ln w="12700">
            <a:solidFill>
              <a:schemeClr val="bg1">
                <a:lumMod val="50000"/>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6989DD0-BEE6-FC44-C9DC-56E4AF7E1A6A}"/>
              </a:ext>
            </a:extLst>
          </p:cNvPr>
          <p:cNvCxnSpPr/>
          <p:nvPr/>
        </p:nvCxnSpPr>
        <p:spPr>
          <a:xfrm>
            <a:off x="2927648" y="3501008"/>
            <a:ext cx="0" cy="693854"/>
          </a:xfrm>
          <a:prstGeom prst="line">
            <a:avLst/>
          </a:prstGeom>
          <a:ln w="12700">
            <a:solidFill>
              <a:schemeClr val="bg1">
                <a:lumMod val="50000"/>
                <a:alpha val="49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AF62EE03-67B2-5CEF-06AD-586B97A4B132}"/>
              </a:ext>
            </a:extLst>
          </p:cNvPr>
          <p:cNvSpPr txBox="1"/>
          <p:nvPr/>
        </p:nvSpPr>
        <p:spPr>
          <a:xfrm>
            <a:off x="3026451" y="1052736"/>
            <a:ext cx="6813965" cy="787075"/>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cs typeface="+mn-ea"/>
                <a:sym typeface="+mn-lt"/>
              </a:rPr>
              <a:t>血液运输</a:t>
            </a:r>
            <a:r>
              <a:rPr lang="zh-CN" altLang="en-US" sz="1600" dirty="0">
                <a:solidFill>
                  <a:srgbClr val="C00000"/>
                </a:solidFill>
                <a:cs typeface="+mn-ea"/>
                <a:sym typeface="+mn-lt"/>
              </a:rPr>
              <a:t>氧和营养物质</a:t>
            </a:r>
            <a:r>
              <a:rPr lang="zh-CN" altLang="en-US" sz="1600" dirty="0">
                <a:solidFill>
                  <a:schemeClr val="tx1">
                    <a:lumMod val="85000"/>
                    <a:lumOff val="15000"/>
                  </a:schemeClr>
                </a:solidFill>
                <a:cs typeface="+mn-ea"/>
                <a:sym typeface="+mn-lt"/>
              </a:rPr>
              <a:t>到</a:t>
            </a:r>
            <a:r>
              <a:rPr lang="zh-CN" altLang="en-US" sz="1600" dirty="0">
                <a:solidFill>
                  <a:srgbClr val="C00000"/>
                </a:solidFill>
                <a:cs typeface="+mn-ea"/>
                <a:sym typeface="+mn-lt"/>
              </a:rPr>
              <a:t>机体组织</a:t>
            </a:r>
            <a:r>
              <a:rPr lang="zh-CN" altLang="en-US" sz="1600" dirty="0">
                <a:solidFill>
                  <a:schemeClr val="tx1">
                    <a:lumMod val="85000"/>
                    <a:lumOff val="15000"/>
                  </a:schemeClr>
                </a:solidFill>
                <a:cs typeface="+mn-ea"/>
                <a:sym typeface="+mn-lt"/>
              </a:rPr>
              <a:t>，并把组织所产生的</a:t>
            </a:r>
            <a:r>
              <a:rPr lang="zh-CN" altLang="en-US" sz="1600" dirty="0">
                <a:solidFill>
                  <a:srgbClr val="C00000"/>
                </a:solidFill>
                <a:cs typeface="+mn-ea"/>
                <a:sym typeface="+mn-lt"/>
              </a:rPr>
              <a:t>二氧化碳和代谢废物</a:t>
            </a:r>
            <a:r>
              <a:rPr lang="zh-CN" altLang="en-US" sz="1600" dirty="0">
                <a:solidFill>
                  <a:schemeClr val="tx1">
                    <a:lumMod val="85000"/>
                    <a:lumOff val="15000"/>
                  </a:schemeClr>
                </a:solidFill>
                <a:cs typeface="+mn-ea"/>
                <a:sym typeface="+mn-lt"/>
              </a:rPr>
              <a:t>运送到</a:t>
            </a:r>
            <a:r>
              <a:rPr lang="zh-CN" altLang="en-US" sz="1600" dirty="0">
                <a:solidFill>
                  <a:srgbClr val="C00000"/>
                </a:solidFill>
                <a:cs typeface="+mn-ea"/>
                <a:sym typeface="+mn-lt"/>
              </a:rPr>
              <a:t>排泄器官</a:t>
            </a:r>
            <a:r>
              <a:rPr lang="zh-CN" altLang="en-US" sz="1600" dirty="0">
                <a:solidFill>
                  <a:schemeClr val="tx1">
                    <a:lumMod val="85000"/>
                    <a:lumOff val="15000"/>
                  </a:schemeClr>
                </a:solidFill>
                <a:cs typeface="+mn-ea"/>
                <a:sym typeface="+mn-lt"/>
              </a:rPr>
              <a:t>，它也能将</a:t>
            </a:r>
            <a:r>
              <a:rPr lang="zh-CN" altLang="en-US" sz="1600" dirty="0">
                <a:solidFill>
                  <a:srgbClr val="C00000"/>
                </a:solidFill>
                <a:cs typeface="+mn-ea"/>
                <a:sym typeface="+mn-lt"/>
              </a:rPr>
              <a:t>激素</a:t>
            </a:r>
            <a:r>
              <a:rPr lang="zh-CN" altLang="en-US" sz="1600" dirty="0">
                <a:solidFill>
                  <a:schemeClr val="tx1">
                    <a:lumMod val="85000"/>
                    <a:lumOff val="15000"/>
                  </a:schemeClr>
                </a:solidFill>
                <a:cs typeface="+mn-ea"/>
                <a:sym typeface="+mn-lt"/>
              </a:rPr>
              <a:t>从内分泌腺运送到</a:t>
            </a:r>
            <a:r>
              <a:rPr lang="zh-CN" altLang="en-US" sz="1600" dirty="0">
                <a:solidFill>
                  <a:srgbClr val="C00000"/>
                </a:solidFill>
                <a:cs typeface="+mn-ea"/>
                <a:sym typeface="+mn-lt"/>
              </a:rPr>
              <a:t>靶器官</a:t>
            </a:r>
            <a:r>
              <a:rPr lang="zh-CN" altLang="en-US" sz="1600" dirty="0">
                <a:solidFill>
                  <a:schemeClr val="tx1">
                    <a:lumMod val="85000"/>
                    <a:lumOff val="15000"/>
                  </a:schemeClr>
                </a:solidFill>
                <a:cs typeface="+mn-ea"/>
                <a:sym typeface="+mn-lt"/>
              </a:rPr>
              <a:t>。</a:t>
            </a:r>
          </a:p>
        </p:txBody>
      </p:sp>
      <p:sp>
        <p:nvSpPr>
          <p:cNvPr id="11" name="文本框 10">
            <a:extLst>
              <a:ext uri="{FF2B5EF4-FFF2-40B4-BE49-F238E27FC236}">
                <a16:creationId xmlns:a16="http://schemas.microsoft.com/office/drawing/2014/main" id="{C1CC3E2A-DF5D-129C-E597-0182BFCDBAB9}"/>
              </a:ext>
            </a:extLst>
          </p:cNvPr>
          <p:cNvSpPr txBox="1"/>
          <p:nvPr/>
        </p:nvSpPr>
        <p:spPr>
          <a:xfrm>
            <a:off x="3033555" y="1975269"/>
            <a:ext cx="6813965" cy="152573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cs typeface="+mn-ea"/>
                <a:sym typeface="+mn-lt"/>
              </a:rPr>
              <a:t>血液可通过</a:t>
            </a:r>
            <a:r>
              <a:rPr lang="zh-CN" altLang="en-US" sz="1600" dirty="0">
                <a:solidFill>
                  <a:srgbClr val="00B0F0"/>
                </a:solidFill>
                <a:cs typeface="+mn-ea"/>
                <a:sym typeface="+mn-lt"/>
              </a:rPr>
              <a:t>碳酸氢盐</a:t>
            </a:r>
            <a:r>
              <a:rPr lang="zh-CN" altLang="en-US" sz="1600" dirty="0">
                <a:solidFill>
                  <a:schemeClr val="tx1">
                    <a:lumMod val="85000"/>
                    <a:lumOff val="15000"/>
                  </a:schemeClr>
                </a:solidFill>
                <a:cs typeface="+mn-ea"/>
                <a:sym typeface="+mn-lt"/>
              </a:rPr>
              <a:t>缓冲系统控制</a:t>
            </a:r>
            <a:r>
              <a:rPr lang="zh-CN" altLang="en-US" sz="1600" dirty="0">
                <a:solidFill>
                  <a:srgbClr val="00B0F0"/>
                </a:solidFill>
                <a:cs typeface="+mn-ea"/>
                <a:sym typeface="+mn-lt"/>
              </a:rPr>
              <a:t>呼吸性酸中毒（低</a:t>
            </a:r>
            <a:r>
              <a:rPr lang="en-US" altLang="zh-CN" sz="1600" dirty="0">
                <a:solidFill>
                  <a:srgbClr val="00B0F0"/>
                </a:solidFill>
                <a:cs typeface="+mn-ea"/>
                <a:sym typeface="+mn-lt"/>
              </a:rPr>
              <a:t>pH</a:t>
            </a:r>
            <a:r>
              <a:rPr lang="zh-CN" altLang="en-US" sz="1600" dirty="0">
                <a:solidFill>
                  <a:srgbClr val="00B0F0"/>
                </a:solidFill>
                <a:cs typeface="+mn-ea"/>
                <a:sym typeface="+mn-lt"/>
              </a:rPr>
              <a:t>值）</a:t>
            </a:r>
            <a:r>
              <a:rPr lang="zh-CN" altLang="en-US" sz="1600" dirty="0">
                <a:solidFill>
                  <a:schemeClr val="tx1">
                    <a:lumMod val="85000"/>
                    <a:lumOff val="15000"/>
                  </a:schemeClr>
                </a:solidFill>
                <a:cs typeface="+mn-ea"/>
                <a:sym typeface="+mn-lt"/>
              </a:rPr>
              <a:t>和</a:t>
            </a:r>
            <a:r>
              <a:rPr lang="zh-CN" altLang="en-US" sz="1600" dirty="0">
                <a:solidFill>
                  <a:srgbClr val="00B0F0"/>
                </a:solidFill>
                <a:cs typeface="+mn-ea"/>
                <a:sym typeface="+mn-lt"/>
              </a:rPr>
              <a:t>碱中毒（高</a:t>
            </a:r>
            <a:r>
              <a:rPr lang="en-US" altLang="zh-CN" sz="1600" dirty="0">
                <a:solidFill>
                  <a:srgbClr val="00B0F0"/>
                </a:solidFill>
                <a:cs typeface="+mn-ea"/>
                <a:sym typeface="+mn-lt"/>
              </a:rPr>
              <a:t>pH</a:t>
            </a:r>
            <a:r>
              <a:rPr lang="zh-CN" altLang="en-US" sz="1600" dirty="0">
                <a:solidFill>
                  <a:srgbClr val="00B0F0"/>
                </a:solidFill>
                <a:cs typeface="+mn-ea"/>
                <a:sym typeface="+mn-lt"/>
              </a:rPr>
              <a:t>值）</a:t>
            </a:r>
            <a:r>
              <a:rPr lang="zh-CN" altLang="en-US" sz="1600" dirty="0">
                <a:solidFill>
                  <a:schemeClr val="tx1">
                    <a:lumMod val="85000"/>
                    <a:lumOff val="15000"/>
                  </a:schemeClr>
                </a:solidFill>
                <a:cs typeface="+mn-ea"/>
                <a:sym typeface="+mn-lt"/>
              </a:rPr>
              <a:t>，高浓度的氢离子与二氧化碳结合后形成碳酸，并很快分解为二氧化碳和水，随着二氧化碳的</a:t>
            </a:r>
            <a:r>
              <a:rPr lang="zh-CN" altLang="en-US" sz="1600" dirty="0">
                <a:solidFill>
                  <a:srgbClr val="00B0F0"/>
                </a:solidFill>
                <a:cs typeface="+mn-ea"/>
                <a:sym typeface="+mn-lt"/>
              </a:rPr>
              <a:t>呼出</a:t>
            </a:r>
            <a:r>
              <a:rPr lang="zh-CN" altLang="en-US" sz="1600" dirty="0">
                <a:solidFill>
                  <a:schemeClr val="tx1">
                    <a:lumMod val="85000"/>
                    <a:lumOff val="15000"/>
                  </a:schemeClr>
                </a:solidFill>
                <a:cs typeface="+mn-ea"/>
                <a:sym typeface="+mn-lt"/>
              </a:rPr>
              <a:t>，血液酸性</a:t>
            </a:r>
            <a:r>
              <a:rPr lang="zh-CN" altLang="en-US" sz="1600" dirty="0">
                <a:solidFill>
                  <a:srgbClr val="00B0F0"/>
                </a:solidFill>
                <a:cs typeface="+mn-ea"/>
                <a:sym typeface="+mn-lt"/>
              </a:rPr>
              <a:t>下降</a:t>
            </a:r>
            <a:r>
              <a:rPr lang="zh-CN" altLang="en-US" sz="1600" dirty="0">
                <a:solidFill>
                  <a:schemeClr val="tx1">
                    <a:lumMod val="85000"/>
                    <a:lumOff val="15000"/>
                  </a:schemeClr>
                </a:solidFill>
                <a:cs typeface="+mn-ea"/>
                <a:sym typeface="+mn-lt"/>
              </a:rPr>
              <a:t>，从而使</a:t>
            </a:r>
            <a:r>
              <a:rPr lang="en-US" altLang="zh-CN" sz="1600" dirty="0">
                <a:solidFill>
                  <a:schemeClr val="tx1">
                    <a:lumMod val="85000"/>
                    <a:lumOff val="15000"/>
                  </a:schemeClr>
                </a:solidFill>
                <a:cs typeface="+mn-ea"/>
                <a:sym typeface="+mn-lt"/>
              </a:rPr>
              <a:t>pH</a:t>
            </a:r>
            <a:r>
              <a:rPr lang="zh-CN" altLang="en-US" sz="1600" dirty="0">
                <a:solidFill>
                  <a:schemeClr val="tx1">
                    <a:lumMod val="85000"/>
                    <a:lumOff val="15000"/>
                  </a:schemeClr>
                </a:solidFill>
                <a:cs typeface="+mn-ea"/>
                <a:sym typeface="+mn-lt"/>
              </a:rPr>
              <a:t>值水平保持稳定。</a:t>
            </a:r>
          </a:p>
        </p:txBody>
      </p:sp>
      <p:sp>
        <p:nvSpPr>
          <p:cNvPr id="12" name="文本框 11">
            <a:extLst>
              <a:ext uri="{FF2B5EF4-FFF2-40B4-BE49-F238E27FC236}">
                <a16:creationId xmlns:a16="http://schemas.microsoft.com/office/drawing/2014/main" id="{4B1B1B63-92D8-AC4F-5BBB-75A8834DB9AD}"/>
              </a:ext>
            </a:extLst>
          </p:cNvPr>
          <p:cNvSpPr txBox="1"/>
          <p:nvPr/>
        </p:nvSpPr>
        <p:spPr>
          <a:xfrm>
            <a:off x="2919613" y="3690481"/>
            <a:ext cx="6813965" cy="323165"/>
          </a:xfrm>
          <a:prstGeom prst="rect">
            <a:avLst/>
          </a:prstGeom>
          <a:noFill/>
        </p:spPr>
        <p:txBody>
          <a:bodyPr wrap="square" rtlCol="0">
            <a:spAutoFit/>
          </a:bodyPr>
          <a:lstStyle/>
          <a:p>
            <a:pPr>
              <a:lnSpc>
                <a:spcPts val="1800"/>
              </a:lnSpc>
            </a:pPr>
            <a:r>
              <a:rPr lang="zh-CN" altLang="en-US" dirty="0">
                <a:solidFill>
                  <a:schemeClr val="tx1">
                    <a:lumMod val="85000"/>
                    <a:lumOff val="15000"/>
                  </a:schemeClr>
                </a:solidFill>
                <a:cs typeface="+mn-ea"/>
                <a:sym typeface="+mn-lt"/>
              </a:rPr>
              <a:t>在体内</a:t>
            </a:r>
            <a:r>
              <a:rPr lang="zh-CN" altLang="en-US" dirty="0">
                <a:solidFill>
                  <a:srgbClr val="00B050"/>
                </a:solidFill>
                <a:cs typeface="+mn-ea"/>
                <a:sym typeface="+mn-lt"/>
              </a:rPr>
              <a:t>热量过多</a:t>
            </a:r>
            <a:r>
              <a:rPr lang="zh-CN" altLang="en-US" dirty="0">
                <a:solidFill>
                  <a:schemeClr val="tx1">
                    <a:lumMod val="85000"/>
                    <a:lumOff val="15000"/>
                  </a:schemeClr>
                </a:solidFill>
                <a:cs typeface="+mn-ea"/>
                <a:sym typeface="+mn-lt"/>
              </a:rPr>
              <a:t>的情况下，</a:t>
            </a:r>
            <a:r>
              <a:rPr lang="zh-CN" altLang="en-US" dirty="0">
                <a:solidFill>
                  <a:srgbClr val="00B050"/>
                </a:solidFill>
                <a:cs typeface="+mn-ea"/>
                <a:sym typeface="+mn-lt"/>
              </a:rPr>
              <a:t>血液</a:t>
            </a:r>
            <a:r>
              <a:rPr lang="zh-CN" altLang="en-US" dirty="0">
                <a:solidFill>
                  <a:schemeClr val="tx1">
                    <a:lumMod val="85000"/>
                    <a:lumOff val="15000"/>
                  </a:schemeClr>
                </a:solidFill>
                <a:cs typeface="+mn-ea"/>
                <a:sym typeface="+mn-lt"/>
              </a:rPr>
              <a:t>可将过多的能量</a:t>
            </a:r>
            <a:r>
              <a:rPr lang="zh-CN" altLang="en-US" dirty="0">
                <a:solidFill>
                  <a:srgbClr val="00B050"/>
                </a:solidFill>
                <a:cs typeface="+mn-ea"/>
                <a:sym typeface="+mn-lt"/>
              </a:rPr>
              <a:t>带到体表散发</a:t>
            </a:r>
            <a:r>
              <a:rPr lang="zh-CN" altLang="en-US" dirty="0">
                <a:solidFill>
                  <a:schemeClr val="tx1">
                    <a:lumMod val="85000"/>
                    <a:lumOff val="15000"/>
                  </a:schemeClr>
                </a:solidFill>
                <a:cs typeface="+mn-ea"/>
                <a:sym typeface="+mn-lt"/>
              </a:rPr>
              <a:t>出去。</a:t>
            </a:r>
          </a:p>
        </p:txBody>
      </p:sp>
      <p:grpSp>
        <p:nvGrpSpPr>
          <p:cNvPr id="13" name="组合 12">
            <a:extLst>
              <a:ext uri="{FF2B5EF4-FFF2-40B4-BE49-F238E27FC236}">
                <a16:creationId xmlns:a16="http://schemas.microsoft.com/office/drawing/2014/main" id="{3908E1BE-2594-CEB7-1C11-36B3BC77BEA3}"/>
              </a:ext>
            </a:extLst>
          </p:cNvPr>
          <p:cNvGrpSpPr/>
          <p:nvPr/>
        </p:nvGrpSpPr>
        <p:grpSpPr>
          <a:xfrm>
            <a:off x="231512" y="1088650"/>
            <a:ext cx="1376650" cy="1165435"/>
            <a:chOff x="1591530" y="1701114"/>
            <a:chExt cx="1376650" cy="1165435"/>
          </a:xfrm>
        </p:grpSpPr>
        <p:grpSp>
          <p:nvGrpSpPr>
            <p:cNvPr id="14" name="组合 13">
              <a:extLst>
                <a:ext uri="{FF2B5EF4-FFF2-40B4-BE49-F238E27FC236}">
                  <a16:creationId xmlns:a16="http://schemas.microsoft.com/office/drawing/2014/main" id="{71FD3A15-D816-8881-7806-69FAA5EAE264}"/>
                </a:ext>
              </a:extLst>
            </p:cNvPr>
            <p:cNvGrpSpPr/>
            <p:nvPr/>
          </p:nvGrpSpPr>
          <p:grpSpPr>
            <a:xfrm>
              <a:off x="1819749" y="1701114"/>
              <a:ext cx="1148431" cy="1165435"/>
              <a:chOff x="1482853" y="1701114"/>
              <a:chExt cx="1148431" cy="1165435"/>
            </a:xfrm>
          </p:grpSpPr>
          <p:sp>
            <p:nvSpPr>
              <p:cNvPr id="16" name="任意多边形: 形状 15">
                <a:extLst>
                  <a:ext uri="{FF2B5EF4-FFF2-40B4-BE49-F238E27FC236}">
                    <a16:creationId xmlns:a16="http://schemas.microsoft.com/office/drawing/2014/main" id="{F9FC5125-D76B-5139-7C6A-55A4015CB187}"/>
                  </a:ext>
                </a:extLst>
              </p:cNvPr>
              <p:cNvSpPr/>
              <p:nvPr/>
            </p:nvSpPr>
            <p:spPr>
              <a:xfrm rot="21007033">
                <a:off x="1608066" y="1701114"/>
                <a:ext cx="1023218" cy="1165435"/>
              </a:xfrm>
              <a:custGeom>
                <a:avLst/>
                <a:gdLst>
                  <a:gd name="connsiteX0" fmla="*/ 0 w 1276350"/>
                  <a:gd name="connsiteY0" fmla="*/ 552450 h 1181100"/>
                  <a:gd name="connsiteX1" fmla="*/ 476250 w 1276350"/>
                  <a:gd name="connsiteY1" fmla="*/ 0 h 1181100"/>
                  <a:gd name="connsiteX2" fmla="*/ 1276350 w 1276350"/>
                  <a:gd name="connsiteY2" fmla="*/ 723900 h 1181100"/>
                  <a:gd name="connsiteX3" fmla="*/ 800100 w 1276350"/>
                  <a:gd name="connsiteY3" fmla="*/ 1181100 h 1181100"/>
                  <a:gd name="connsiteX4" fmla="*/ 0 w 1276350"/>
                  <a:gd name="connsiteY4" fmla="*/ 55245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181100">
                    <a:moveTo>
                      <a:pt x="0" y="552450"/>
                    </a:moveTo>
                    <a:lnTo>
                      <a:pt x="476250" y="0"/>
                    </a:lnTo>
                    <a:lnTo>
                      <a:pt x="1276350" y="723900"/>
                    </a:lnTo>
                    <a:lnTo>
                      <a:pt x="800100" y="1181100"/>
                    </a:lnTo>
                    <a:lnTo>
                      <a:pt x="0" y="552450"/>
                    </a:lnTo>
                    <a:close/>
                  </a:path>
                </a:pathLst>
              </a:custGeom>
              <a:gradFill>
                <a:gsLst>
                  <a:gs pos="0">
                    <a:schemeClr val="accent1">
                      <a:lumMod val="5000"/>
                      <a:lumOff val="95000"/>
                      <a:alpha val="0"/>
                    </a:schemeClr>
                  </a:gs>
                  <a:gs pos="65000">
                    <a:srgbClr val="CCCDCE">
                      <a:alpha val="40000"/>
                    </a:srgbClr>
                  </a:gs>
                  <a:gs pos="100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椭圆 16">
                <a:extLst>
                  <a:ext uri="{FF2B5EF4-FFF2-40B4-BE49-F238E27FC236}">
                    <a16:creationId xmlns:a16="http://schemas.microsoft.com/office/drawing/2014/main" id="{25D2CA43-203E-72AF-D983-E4EDE6DC6506}"/>
                  </a:ext>
                </a:extLst>
              </p:cNvPr>
              <p:cNvSpPr/>
              <p:nvPr/>
            </p:nvSpPr>
            <p:spPr>
              <a:xfrm>
                <a:off x="1482853" y="1713781"/>
                <a:ext cx="693854" cy="693854"/>
              </a:xfrm>
              <a:prstGeom prst="ellipse">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5" name="文本框 14">
              <a:extLst>
                <a:ext uri="{FF2B5EF4-FFF2-40B4-BE49-F238E27FC236}">
                  <a16:creationId xmlns:a16="http://schemas.microsoft.com/office/drawing/2014/main" id="{D80B070D-6250-7475-3EF7-E14DCA976C47}"/>
                </a:ext>
              </a:extLst>
            </p:cNvPr>
            <p:cNvSpPr txBox="1"/>
            <p:nvPr/>
          </p:nvSpPr>
          <p:spPr>
            <a:xfrm>
              <a:off x="1591530" y="1799098"/>
              <a:ext cx="1150292" cy="523220"/>
            </a:xfrm>
            <a:prstGeom prst="rect">
              <a:avLst/>
            </a:prstGeom>
            <a:noFill/>
          </p:spPr>
          <p:txBody>
            <a:bodyPr wrap="square" rtlCol="0">
              <a:spAutoFit/>
            </a:bodyPr>
            <a:lstStyle/>
            <a:p>
              <a:pPr algn="ctr"/>
              <a:r>
                <a:rPr lang="en-US" altLang="zh-CN" sz="2800" dirty="0">
                  <a:solidFill>
                    <a:schemeClr val="bg1"/>
                  </a:solidFill>
                  <a:effectLst>
                    <a:outerShdw blurRad="38100" dist="38100" dir="2700000" algn="tl">
                      <a:srgbClr val="000000">
                        <a:alpha val="43137"/>
                      </a:srgbClr>
                    </a:outerShdw>
                  </a:effectLst>
                  <a:cs typeface="+mn-ea"/>
                  <a:sym typeface="+mn-lt"/>
                </a:rPr>
                <a:t>01</a:t>
              </a:r>
              <a:endParaRPr lang="zh-CN" altLang="en-US" sz="2800" dirty="0">
                <a:solidFill>
                  <a:schemeClr val="bg1"/>
                </a:solidFill>
                <a:effectLst>
                  <a:outerShdw blurRad="38100" dist="38100" dir="2700000" algn="tl">
                    <a:srgbClr val="000000">
                      <a:alpha val="43137"/>
                    </a:srgbClr>
                  </a:outerShdw>
                </a:effectLst>
                <a:cs typeface="+mn-ea"/>
                <a:sym typeface="+mn-lt"/>
              </a:endParaRPr>
            </a:p>
          </p:txBody>
        </p:sp>
      </p:grpSp>
      <p:grpSp>
        <p:nvGrpSpPr>
          <p:cNvPr id="18" name="组合 17">
            <a:extLst>
              <a:ext uri="{FF2B5EF4-FFF2-40B4-BE49-F238E27FC236}">
                <a16:creationId xmlns:a16="http://schemas.microsoft.com/office/drawing/2014/main" id="{BD1859C2-2949-ED5A-5DF4-13072AC4B039}"/>
              </a:ext>
            </a:extLst>
          </p:cNvPr>
          <p:cNvGrpSpPr/>
          <p:nvPr/>
        </p:nvGrpSpPr>
        <p:grpSpPr>
          <a:xfrm>
            <a:off x="160038" y="2219587"/>
            <a:ext cx="1399458" cy="1165435"/>
            <a:chOff x="1591530" y="3440865"/>
            <a:chExt cx="1399458" cy="1165435"/>
          </a:xfrm>
        </p:grpSpPr>
        <p:grpSp>
          <p:nvGrpSpPr>
            <p:cNvPr id="19" name="组合 18">
              <a:extLst>
                <a:ext uri="{FF2B5EF4-FFF2-40B4-BE49-F238E27FC236}">
                  <a16:creationId xmlns:a16="http://schemas.microsoft.com/office/drawing/2014/main" id="{153AED03-5265-D757-AEB5-6079316AB85F}"/>
                </a:ext>
              </a:extLst>
            </p:cNvPr>
            <p:cNvGrpSpPr/>
            <p:nvPr/>
          </p:nvGrpSpPr>
          <p:grpSpPr>
            <a:xfrm>
              <a:off x="1852540" y="3440865"/>
              <a:ext cx="1138448" cy="1165435"/>
              <a:chOff x="1482853" y="2901070"/>
              <a:chExt cx="1138448" cy="1165435"/>
            </a:xfrm>
          </p:grpSpPr>
          <p:sp>
            <p:nvSpPr>
              <p:cNvPr id="21" name="任意多边形: 形状 20">
                <a:extLst>
                  <a:ext uri="{FF2B5EF4-FFF2-40B4-BE49-F238E27FC236}">
                    <a16:creationId xmlns:a16="http://schemas.microsoft.com/office/drawing/2014/main" id="{5C11CED6-2EA8-B27E-9277-8EAF2F8BEF45}"/>
                  </a:ext>
                </a:extLst>
              </p:cNvPr>
              <p:cNvSpPr/>
              <p:nvPr/>
            </p:nvSpPr>
            <p:spPr>
              <a:xfrm rot="21007033">
                <a:off x="1598083" y="2901070"/>
                <a:ext cx="1023218" cy="1165435"/>
              </a:xfrm>
              <a:custGeom>
                <a:avLst/>
                <a:gdLst>
                  <a:gd name="connsiteX0" fmla="*/ 0 w 1276350"/>
                  <a:gd name="connsiteY0" fmla="*/ 552450 h 1181100"/>
                  <a:gd name="connsiteX1" fmla="*/ 476250 w 1276350"/>
                  <a:gd name="connsiteY1" fmla="*/ 0 h 1181100"/>
                  <a:gd name="connsiteX2" fmla="*/ 1276350 w 1276350"/>
                  <a:gd name="connsiteY2" fmla="*/ 723900 h 1181100"/>
                  <a:gd name="connsiteX3" fmla="*/ 800100 w 1276350"/>
                  <a:gd name="connsiteY3" fmla="*/ 1181100 h 1181100"/>
                  <a:gd name="connsiteX4" fmla="*/ 0 w 1276350"/>
                  <a:gd name="connsiteY4" fmla="*/ 55245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181100">
                    <a:moveTo>
                      <a:pt x="0" y="552450"/>
                    </a:moveTo>
                    <a:lnTo>
                      <a:pt x="476250" y="0"/>
                    </a:lnTo>
                    <a:lnTo>
                      <a:pt x="1276350" y="723900"/>
                    </a:lnTo>
                    <a:lnTo>
                      <a:pt x="800100" y="1181100"/>
                    </a:lnTo>
                    <a:lnTo>
                      <a:pt x="0" y="552450"/>
                    </a:lnTo>
                    <a:close/>
                  </a:path>
                </a:pathLst>
              </a:custGeom>
              <a:gradFill>
                <a:gsLst>
                  <a:gs pos="0">
                    <a:schemeClr val="accent1">
                      <a:lumMod val="5000"/>
                      <a:lumOff val="95000"/>
                      <a:alpha val="0"/>
                    </a:schemeClr>
                  </a:gs>
                  <a:gs pos="65000">
                    <a:srgbClr val="CCCDCE">
                      <a:alpha val="40000"/>
                    </a:srgbClr>
                  </a:gs>
                  <a:gs pos="100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椭圆 21">
                <a:extLst>
                  <a:ext uri="{FF2B5EF4-FFF2-40B4-BE49-F238E27FC236}">
                    <a16:creationId xmlns:a16="http://schemas.microsoft.com/office/drawing/2014/main" id="{30E6DDB4-712A-2856-A2BB-449B0EBE1505}"/>
                  </a:ext>
                </a:extLst>
              </p:cNvPr>
              <p:cNvSpPr/>
              <p:nvPr/>
            </p:nvSpPr>
            <p:spPr>
              <a:xfrm>
                <a:off x="1482853" y="2945711"/>
                <a:ext cx="693854" cy="693854"/>
              </a:xfrm>
              <a:prstGeom prst="ellipse">
                <a:avLst/>
              </a:prstGeom>
              <a:solidFill>
                <a:schemeClr val="bg1"/>
              </a:solidFill>
              <a:ln>
                <a:noFill/>
              </a:ln>
              <a:effectLst>
                <a:outerShdw blurRad="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文本框 19">
              <a:extLst>
                <a:ext uri="{FF2B5EF4-FFF2-40B4-BE49-F238E27FC236}">
                  <a16:creationId xmlns:a16="http://schemas.microsoft.com/office/drawing/2014/main" id="{2086DA71-F679-C1A5-640D-4D514DA8C66C}"/>
                </a:ext>
              </a:extLst>
            </p:cNvPr>
            <p:cNvSpPr txBox="1"/>
            <p:nvPr/>
          </p:nvSpPr>
          <p:spPr>
            <a:xfrm>
              <a:off x="1591530" y="3550875"/>
              <a:ext cx="1150292" cy="523220"/>
            </a:xfrm>
            <a:prstGeom prst="rect">
              <a:avLst/>
            </a:prstGeom>
            <a:noFill/>
          </p:spPr>
          <p:txBody>
            <a:bodyPr wrap="square" rtlCol="0">
              <a:spAutoFit/>
            </a:bodyPr>
            <a:lstStyle/>
            <a:p>
              <a:pPr algn="ctr"/>
              <a:r>
                <a:rPr lang="en-US" altLang="zh-CN" sz="2800" dirty="0">
                  <a:solidFill>
                    <a:srgbClr val="447469"/>
                  </a:solidFill>
                  <a:effectLst>
                    <a:outerShdw blurRad="38100" dist="38100" dir="2700000" algn="tl">
                      <a:srgbClr val="000000">
                        <a:alpha val="43137"/>
                      </a:srgbClr>
                    </a:outerShdw>
                  </a:effectLst>
                  <a:cs typeface="+mn-ea"/>
                  <a:sym typeface="+mn-lt"/>
                </a:rPr>
                <a:t>02</a:t>
              </a:r>
              <a:endParaRPr lang="zh-CN" altLang="en-US" sz="2800" dirty="0">
                <a:solidFill>
                  <a:srgbClr val="447469"/>
                </a:solidFill>
                <a:effectLst>
                  <a:outerShdw blurRad="38100" dist="38100" dir="2700000" algn="tl">
                    <a:srgbClr val="000000">
                      <a:alpha val="43137"/>
                    </a:srgbClr>
                  </a:outerShdw>
                </a:effectLst>
                <a:cs typeface="+mn-ea"/>
                <a:sym typeface="+mn-lt"/>
              </a:endParaRPr>
            </a:p>
          </p:txBody>
        </p:sp>
      </p:grpSp>
      <p:grpSp>
        <p:nvGrpSpPr>
          <p:cNvPr id="23" name="组合 22">
            <a:extLst>
              <a:ext uri="{FF2B5EF4-FFF2-40B4-BE49-F238E27FC236}">
                <a16:creationId xmlns:a16="http://schemas.microsoft.com/office/drawing/2014/main" id="{B832B5B4-BA48-9D5F-CF50-E07FC1E8DF0C}"/>
              </a:ext>
            </a:extLst>
          </p:cNvPr>
          <p:cNvGrpSpPr/>
          <p:nvPr/>
        </p:nvGrpSpPr>
        <p:grpSpPr>
          <a:xfrm>
            <a:off x="155114" y="5589240"/>
            <a:ext cx="1343859" cy="1165435"/>
            <a:chOff x="1624321" y="5144219"/>
            <a:chExt cx="1343859" cy="1165435"/>
          </a:xfrm>
        </p:grpSpPr>
        <p:grpSp>
          <p:nvGrpSpPr>
            <p:cNvPr id="24" name="组合 23">
              <a:extLst>
                <a:ext uri="{FF2B5EF4-FFF2-40B4-BE49-F238E27FC236}">
                  <a16:creationId xmlns:a16="http://schemas.microsoft.com/office/drawing/2014/main" id="{ABF1A4D6-33CA-6A47-38D7-60C77095C787}"/>
                </a:ext>
              </a:extLst>
            </p:cNvPr>
            <p:cNvGrpSpPr/>
            <p:nvPr/>
          </p:nvGrpSpPr>
          <p:grpSpPr>
            <a:xfrm>
              <a:off x="1852540" y="5144219"/>
              <a:ext cx="1115640" cy="1165435"/>
              <a:chOff x="1482853" y="4134239"/>
              <a:chExt cx="1115640" cy="1165435"/>
            </a:xfrm>
          </p:grpSpPr>
          <p:sp>
            <p:nvSpPr>
              <p:cNvPr id="26" name="任意多边形: 形状 25">
                <a:extLst>
                  <a:ext uri="{FF2B5EF4-FFF2-40B4-BE49-F238E27FC236}">
                    <a16:creationId xmlns:a16="http://schemas.microsoft.com/office/drawing/2014/main" id="{4A442A6E-8F05-0485-B954-ABF38ABF1E1C}"/>
                  </a:ext>
                </a:extLst>
              </p:cNvPr>
              <p:cNvSpPr/>
              <p:nvPr/>
            </p:nvSpPr>
            <p:spPr>
              <a:xfrm rot="21007033">
                <a:off x="1575275" y="4134239"/>
                <a:ext cx="1023218" cy="1165435"/>
              </a:xfrm>
              <a:custGeom>
                <a:avLst/>
                <a:gdLst>
                  <a:gd name="connsiteX0" fmla="*/ 0 w 1276350"/>
                  <a:gd name="connsiteY0" fmla="*/ 552450 h 1181100"/>
                  <a:gd name="connsiteX1" fmla="*/ 476250 w 1276350"/>
                  <a:gd name="connsiteY1" fmla="*/ 0 h 1181100"/>
                  <a:gd name="connsiteX2" fmla="*/ 1276350 w 1276350"/>
                  <a:gd name="connsiteY2" fmla="*/ 723900 h 1181100"/>
                  <a:gd name="connsiteX3" fmla="*/ 800100 w 1276350"/>
                  <a:gd name="connsiteY3" fmla="*/ 1181100 h 1181100"/>
                  <a:gd name="connsiteX4" fmla="*/ 0 w 1276350"/>
                  <a:gd name="connsiteY4" fmla="*/ 55245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181100">
                    <a:moveTo>
                      <a:pt x="0" y="552450"/>
                    </a:moveTo>
                    <a:lnTo>
                      <a:pt x="476250" y="0"/>
                    </a:lnTo>
                    <a:lnTo>
                      <a:pt x="1276350" y="723900"/>
                    </a:lnTo>
                    <a:lnTo>
                      <a:pt x="800100" y="1181100"/>
                    </a:lnTo>
                    <a:lnTo>
                      <a:pt x="0" y="552450"/>
                    </a:lnTo>
                    <a:close/>
                  </a:path>
                </a:pathLst>
              </a:custGeom>
              <a:gradFill>
                <a:gsLst>
                  <a:gs pos="0">
                    <a:schemeClr val="accent1">
                      <a:lumMod val="5000"/>
                      <a:lumOff val="95000"/>
                      <a:alpha val="0"/>
                    </a:schemeClr>
                  </a:gs>
                  <a:gs pos="65000">
                    <a:srgbClr val="CCCDCE">
                      <a:alpha val="40000"/>
                    </a:srgbClr>
                  </a:gs>
                  <a:gs pos="100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椭圆 26">
                <a:extLst>
                  <a:ext uri="{FF2B5EF4-FFF2-40B4-BE49-F238E27FC236}">
                    <a16:creationId xmlns:a16="http://schemas.microsoft.com/office/drawing/2014/main" id="{F0B3667E-7211-125A-E439-0130E6D88226}"/>
                  </a:ext>
                </a:extLst>
              </p:cNvPr>
              <p:cNvSpPr/>
              <p:nvPr/>
            </p:nvSpPr>
            <p:spPr>
              <a:xfrm>
                <a:off x="1482853" y="4177641"/>
                <a:ext cx="693854" cy="693854"/>
              </a:xfrm>
              <a:prstGeom prst="ellipse">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sp>
          <p:nvSpPr>
            <p:cNvPr id="25" name="文本框 24">
              <a:extLst>
                <a:ext uri="{FF2B5EF4-FFF2-40B4-BE49-F238E27FC236}">
                  <a16:creationId xmlns:a16="http://schemas.microsoft.com/office/drawing/2014/main" id="{50ADBA92-8FE1-23C2-B058-6D2080A6276D}"/>
                </a:ext>
              </a:extLst>
            </p:cNvPr>
            <p:cNvSpPr txBox="1"/>
            <p:nvPr/>
          </p:nvSpPr>
          <p:spPr>
            <a:xfrm>
              <a:off x="1624321" y="5236049"/>
              <a:ext cx="1150292" cy="523220"/>
            </a:xfrm>
            <a:prstGeom prst="rect">
              <a:avLst/>
            </a:prstGeom>
            <a:noFill/>
          </p:spPr>
          <p:txBody>
            <a:bodyPr wrap="square" rtlCol="0">
              <a:spAutoFit/>
            </a:bodyPr>
            <a:lstStyle/>
            <a:p>
              <a:pPr algn="ctr"/>
              <a:r>
                <a:rPr lang="en-US" altLang="zh-CN" sz="2800" dirty="0">
                  <a:solidFill>
                    <a:schemeClr val="bg1"/>
                  </a:solidFill>
                  <a:effectLst>
                    <a:outerShdw blurRad="38100" dist="38100" dir="2700000" algn="tl">
                      <a:srgbClr val="000000">
                        <a:alpha val="43137"/>
                      </a:srgbClr>
                    </a:outerShdw>
                  </a:effectLst>
                  <a:cs typeface="+mn-ea"/>
                  <a:sym typeface="+mn-lt"/>
                </a:rPr>
                <a:t>05</a:t>
              </a:r>
              <a:endParaRPr lang="zh-CN" altLang="en-US" sz="2800" dirty="0">
                <a:solidFill>
                  <a:schemeClr val="bg1"/>
                </a:solidFill>
                <a:effectLst>
                  <a:outerShdw blurRad="38100" dist="38100" dir="2700000" algn="tl">
                    <a:srgbClr val="000000">
                      <a:alpha val="43137"/>
                    </a:srgbClr>
                  </a:outerShdw>
                </a:effectLst>
                <a:cs typeface="+mn-ea"/>
                <a:sym typeface="+mn-lt"/>
              </a:endParaRPr>
            </a:p>
          </p:txBody>
        </p:sp>
      </p:grpSp>
      <p:sp>
        <p:nvSpPr>
          <p:cNvPr id="4" name="文本框 3">
            <a:extLst>
              <a:ext uri="{FF2B5EF4-FFF2-40B4-BE49-F238E27FC236}">
                <a16:creationId xmlns:a16="http://schemas.microsoft.com/office/drawing/2014/main" id="{A59EBBCC-90C8-4D75-96DB-77878F808CE3}"/>
              </a:ext>
            </a:extLst>
          </p:cNvPr>
          <p:cNvSpPr txBox="1"/>
          <p:nvPr/>
        </p:nvSpPr>
        <p:spPr>
          <a:xfrm>
            <a:off x="1319543" y="1132554"/>
            <a:ext cx="1714925" cy="461665"/>
          </a:xfrm>
          <a:prstGeom prst="rect">
            <a:avLst/>
          </a:prstGeom>
          <a:noFill/>
        </p:spPr>
        <p:txBody>
          <a:bodyPr wrap="square" rtlCol="0">
            <a:spAutoFit/>
          </a:bodyPr>
          <a:lstStyle/>
          <a:p>
            <a:r>
              <a:rPr lang="zh-CN" altLang="en-US" sz="2400" dirty="0"/>
              <a:t>运输功能</a:t>
            </a:r>
          </a:p>
        </p:txBody>
      </p:sp>
      <p:sp>
        <p:nvSpPr>
          <p:cNvPr id="28" name="文本框 27">
            <a:extLst>
              <a:ext uri="{FF2B5EF4-FFF2-40B4-BE49-F238E27FC236}">
                <a16:creationId xmlns:a16="http://schemas.microsoft.com/office/drawing/2014/main" id="{98F8DEDF-B3DC-4A7D-9A2F-4A096C031B93}"/>
              </a:ext>
            </a:extLst>
          </p:cNvPr>
          <p:cNvSpPr txBox="1"/>
          <p:nvPr/>
        </p:nvSpPr>
        <p:spPr>
          <a:xfrm>
            <a:off x="1343472" y="2364053"/>
            <a:ext cx="1714925" cy="461665"/>
          </a:xfrm>
          <a:prstGeom prst="rect">
            <a:avLst/>
          </a:prstGeom>
          <a:noFill/>
        </p:spPr>
        <p:txBody>
          <a:bodyPr wrap="square" rtlCol="0">
            <a:spAutoFit/>
          </a:bodyPr>
          <a:lstStyle/>
          <a:p>
            <a:r>
              <a:rPr lang="zh-CN" altLang="en-US" sz="2400" dirty="0"/>
              <a:t>缓冲功能</a:t>
            </a:r>
          </a:p>
        </p:txBody>
      </p:sp>
      <p:sp>
        <p:nvSpPr>
          <p:cNvPr id="29" name="文本框 28">
            <a:extLst>
              <a:ext uri="{FF2B5EF4-FFF2-40B4-BE49-F238E27FC236}">
                <a16:creationId xmlns:a16="http://schemas.microsoft.com/office/drawing/2014/main" id="{05E03978-7DC4-41A3-9579-D5105055718E}"/>
              </a:ext>
            </a:extLst>
          </p:cNvPr>
          <p:cNvSpPr txBox="1"/>
          <p:nvPr/>
        </p:nvSpPr>
        <p:spPr>
          <a:xfrm>
            <a:off x="1276697" y="3615407"/>
            <a:ext cx="1714925" cy="461665"/>
          </a:xfrm>
          <a:prstGeom prst="rect">
            <a:avLst/>
          </a:prstGeom>
          <a:noFill/>
        </p:spPr>
        <p:txBody>
          <a:bodyPr wrap="square" rtlCol="0">
            <a:spAutoFit/>
          </a:bodyPr>
          <a:lstStyle/>
          <a:p>
            <a:r>
              <a:rPr lang="zh-CN" altLang="en-US" sz="2400" dirty="0"/>
              <a:t>体温调节</a:t>
            </a:r>
          </a:p>
        </p:txBody>
      </p:sp>
      <p:sp>
        <p:nvSpPr>
          <p:cNvPr id="30" name="文本框 29">
            <a:extLst>
              <a:ext uri="{FF2B5EF4-FFF2-40B4-BE49-F238E27FC236}">
                <a16:creationId xmlns:a16="http://schemas.microsoft.com/office/drawing/2014/main" id="{FA4C0377-4FC8-4844-A37F-A9E4ACCA5665}"/>
              </a:ext>
            </a:extLst>
          </p:cNvPr>
          <p:cNvSpPr txBox="1"/>
          <p:nvPr/>
        </p:nvSpPr>
        <p:spPr>
          <a:xfrm>
            <a:off x="1248603" y="4653136"/>
            <a:ext cx="1714925" cy="461665"/>
          </a:xfrm>
          <a:prstGeom prst="rect">
            <a:avLst/>
          </a:prstGeom>
          <a:noFill/>
        </p:spPr>
        <p:txBody>
          <a:bodyPr wrap="square" rtlCol="0">
            <a:spAutoFit/>
          </a:bodyPr>
          <a:lstStyle/>
          <a:p>
            <a:r>
              <a:rPr lang="zh-CN" altLang="en-US" sz="2400" dirty="0"/>
              <a:t>免疫功能</a:t>
            </a:r>
          </a:p>
        </p:txBody>
      </p:sp>
      <p:sp>
        <p:nvSpPr>
          <p:cNvPr id="31" name="文本框 30">
            <a:extLst>
              <a:ext uri="{FF2B5EF4-FFF2-40B4-BE49-F238E27FC236}">
                <a16:creationId xmlns:a16="http://schemas.microsoft.com/office/drawing/2014/main" id="{2B212037-4ABF-420A-9232-713B16E70CFC}"/>
              </a:ext>
            </a:extLst>
          </p:cNvPr>
          <p:cNvSpPr txBox="1"/>
          <p:nvPr/>
        </p:nvSpPr>
        <p:spPr>
          <a:xfrm>
            <a:off x="1261594" y="5724874"/>
            <a:ext cx="1714925" cy="461665"/>
          </a:xfrm>
          <a:prstGeom prst="rect">
            <a:avLst/>
          </a:prstGeom>
          <a:noFill/>
        </p:spPr>
        <p:txBody>
          <a:bodyPr wrap="square" rtlCol="0">
            <a:spAutoFit/>
          </a:bodyPr>
          <a:lstStyle/>
          <a:p>
            <a:r>
              <a:rPr lang="zh-CN" altLang="en-US" sz="2400" dirty="0"/>
              <a:t>止血功能</a:t>
            </a:r>
          </a:p>
        </p:txBody>
      </p:sp>
      <p:cxnSp>
        <p:nvCxnSpPr>
          <p:cNvPr id="32" name="直接连接符 31">
            <a:extLst>
              <a:ext uri="{FF2B5EF4-FFF2-40B4-BE49-F238E27FC236}">
                <a16:creationId xmlns:a16="http://schemas.microsoft.com/office/drawing/2014/main" id="{11CF8455-F8E7-4521-AEE8-571BA28DDF24}"/>
              </a:ext>
            </a:extLst>
          </p:cNvPr>
          <p:cNvCxnSpPr/>
          <p:nvPr/>
        </p:nvCxnSpPr>
        <p:spPr>
          <a:xfrm>
            <a:off x="2919271" y="4535346"/>
            <a:ext cx="0" cy="693854"/>
          </a:xfrm>
          <a:prstGeom prst="line">
            <a:avLst/>
          </a:prstGeom>
          <a:ln w="12700">
            <a:solidFill>
              <a:schemeClr val="bg1">
                <a:lumMod val="50000"/>
                <a:alpha val="49000"/>
              </a:schemeClr>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ABE7E365-24BC-4C30-BFA2-91A9FC822D23}"/>
              </a:ext>
            </a:extLst>
          </p:cNvPr>
          <p:cNvSpPr txBox="1"/>
          <p:nvPr/>
        </p:nvSpPr>
        <p:spPr>
          <a:xfrm>
            <a:off x="2884440" y="4718181"/>
            <a:ext cx="6813965" cy="323165"/>
          </a:xfrm>
          <a:prstGeom prst="rect">
            <a:avLst/>
          </a:prstGeom>
          <a:noFill/>
        </p:spPr>
        <p:txBody>
          <a:bodyPr wrap="square" rtlCol="0">
            <a:spAutoFit/>
          </a:bodyPr>
          <a:lstStyle/>
          <a:p>
            <a:pPr>
              <a:lnSpc>
                <a:spcPts val="1800"/>
              </a:lnSpc>
            </a:pPr>
            <a:r>
              <a:rPr lang="zh-CN" altLang="en-US" dirty="0">
                <a:solidFill>
                  <a:srgbClr val="FFC000"/>
                </a:solidFill>
                <a:cs typeface="+mn-ea"/>
                <a:sym typeface="+mn-lt"/>
              </a:rPr>
              <a:t>血液</a:t>
            </a:r>
            <a:r>
              <a:rPr lang="zh-CN" altLang="en-US" dirty="0">
                <a:solidFill>
                  <a:schemeClr val="tx1">
                    <a:lumMod val="85000"/>
                    <a:lumOff val="15000"/>
                  </a:schemeClr>
                </a:solidFill>
                <a:cs typeface="+mn-ea"/>
                <a:sym typeface="+mn-lt"/>
              </a:rPr>
              <a:t>可将</a:t>
            </a:r>
            <a:r>
              <a:rPr lang="zh-CN" altLang="en-US" dirty="0">
                <a:solidFill>
                  <a:srgbClr val="FFC000"/>
                </a:solidFill>
                <a:cs typeface="+mn-ea"/>
                <a:sym typeface="+mn-lt"/>
              </a:rPr>
              <a:t>白细胞运输到</a:t>
            </a:r>
            <a:r>
              <a:rPr lang="zh-CN" altLang="en-US" dirty="0">
                <a:solidFill>
                  <a:schemeClr val="tx1">
                    <a:lumMod val="85000"/>
                    <a:lumOff val="15000"/>
                  </a:schemeClr>
                </a:solidFill>
                <a:cs typeface="+mn-ea"/>
                <a:sym typeface="+mn-lt"/>
              </a:rPr>
              <a:t>受到损伤或被致病因子侵害的</a:t>
            </a:r>
            <a:r>
              <a:rPr lang="zh-CN" altLang="en-US" dirty="0">
                <a:solidFill>
                  <a:srgbClr val="FFC000"/>
                </a:solidFill>
                <a:cs typeface="+mn-ea"/>
                <a:sym typeface="+mn-lt"/>
              </a:rPr>
              <a:t>组织</a:t>
            </a:r>
            <a:r>
              <a:rPr lang="zh-CN" altLang="en-US" dirty="0">
                <a:solidFill>
                  <a:schemeClr val="tx1">
                    <a:lumMod val="85000"/>
                    <a:lumOff val="15000"/>
                  </a:schemeClr>
                </a:solidFill>
                <a:cs typeface="+mn-ea"/>
                <a:sym typeface="+mn-lt"/>
              </a:rPr>
              <a:t>。</a:t>
            </a:r>
          </a:p>
        </p:txBody>
      </p:sp>
      <p:cxnSp>
        <p:nvCxnSpPr>
          <p:cNvPr id="34" name="直接连接符 33">
            <a:extLst>
              <a:ext uri="{FF2B5EF4-FFF2-40B4-BE49-F238E27FC236}">
                <a16:creationId xmlns:a16="http://schemas.microsoft.com/office/drawing/2014/main" id="{2AE83C5B-18AE-4C8B-90DA-FEF0DCD438B8}"/>
              </a:ext>
            </a:extLst>
          </p:cNvPr>
          <p:cNvCxnSpPr/>
          <p:nvPr/>
        </p:nvCxnSpPr>
        <p:spPr>
          <a:xfrm>
            <a:off x="2919271" y="5648680"/>
            <a:ext cx="0" cy="693854"/>
          </a:xfrm>
          <a:prstGeom prst="line">
            <a:avLst/>
          </a:prstGeom>
          <a:ln w="12700">
            <a:solidFill>
              <a:schemeClr val="bg1">
                <a:lumMod val="50000"/>
                <a:alpha val="49000"/>
              </a:schemeClr>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49A5AA6C-EFDC-47F7-8F41-1B638D344E01}"/>
              </a:ext>
            </a:extLst>
          </p:cNvPr>
          <p:cNvSpPr txBox="1"/>
          <p:nvPr/>
        </p:nvSpPr>
        <p:spPr>
          <a:xfrm>
            <a:off x="2912534" y="5781745"/>
            <a:ext cx="6813965" cy="323165"/>
          </a:xfrm>
          <a:prstGeom prst="rect">
            <a:avLst/>
          </a:prstGeom>
          <a:noFill/>
        </p:spPr>
        <p:txBody>
          <a:bodyPr wrap="square" rtlCol="0">
            <a:spAutoFit/>
          </a:bodyPr>
          <a:lstStyle/>
          <a:p>
            <a:pPr>
              <a:lnSpc>
                <a:spcPts val="1800"/>
              </a:lnSpc>
            </a:pPr>
            <a:r>
              <a:rPr lang="zh-CN" altLang="en-US" dirty="0">
                <a:solidFill>
                  <a:schemeClr val="tx1">
                    <a:lumMod val="85000"/>
                    <a:lumOff val="15000"/>
                  </a:schemeClr>
                </a:solidFill>
                <a:cs typeface="+mn-ea"/>
                <a:sym typeface="+mn-lt"/>
              </a:rPr>
              <a:t>当血管</a:t>
            </a:r>
            <a:r>
              <a:rPr lang="zh-CN" altLang="en-US" dirty="0">
                <a:solidFill>
                  <a:schemeClr val="accent2"/>
                </a:solidFill>
                <a:cs typeface="+mn-ea"/>
                <a:sym typeface="+mn-lt"/>
              </a:rPr>
              <a:t>受到损伤</a:t>
            </a:r>
            <a:r>
              <a:rPr lang="zh-CN" altLang="en-US" dirty="0">
                <a:solidFill>
                  <a:schemeClr val="tx1">
                    <a:lumMod val="85000"/>
                    <a:lumOff val="15000"/>
                  </a:schemeClr>
                </a:solidFill>
                <a:cs typeface="+mn-ea"/>
                <a:sym typeface="+mn-lt"/>
              </a:rPr>
              <a:t>时，</a:t>
            </a:r>
            <a:r>
              <a:rPr lang="zh-CN" altLang="en-US" dirty="0">
                <a:solidFill>
                  <a:schemeClr val="accent2"/>
                </a:solidFill>
                <a:cs typeface="+mn-ea"/>
                <a:sym typeface="+mn-lt"/>
              </a:rPr>
              <a:t>血小板和凝血蛋白</a:t>
            </a:r>
            <a:r>
              <a:rPr lang="zh-CN" altLang="en-US" dirty="0">
                <a:solidFill>
                  <a:schemeClr val="tx1">
                    <a:lumMod val="85000"/>
                    <a:lumOff val="15000"/>
                  </a:schemeClr>
                </a:solidFill>
                <a:cs typeface="+mn-ea"/>
                <a:sym typeface="+mn-lt"/>
              </a:rPr>
              <a:t>可</a:t>
            </a:r>
            <a:r>
              <a:rPr lang="zh-CN" altLang="en-US" dirty="0">
                <a:solidFill>
                  <a:schemeClr val="accent2"/>
                </a:solidFill>
                <a:cs typeface="+mn-ea"/>
                <a:sym typeface="+mn-lt"/>
              </a:rPr>
              <a:t>减少</a:t>
            </a:r>
            <a:r>
              <a:rPr lang="zh-CN" altLang="en-US" dirty="0">
                <a:solidFill>
                  <a:schemeClr val="tx1">
                    <a:lumMod val="85000"/>
                    <a:lumOff val="15000"/>
                  </a:schemeClr>
                </a:solidFill>
                <a:cs typeface="+mn-ea"/>
                <a:sym typeface="+mn-lt"/>
              </a:rPr>
              <a:t>血液的</a:t>
            </a:r>
            <a:r>
              <a:rPr lang="zh-CN" altLang="en-US" dirty="0">
                <a:solidFill>
                  <a:schemeClr val="accent2"/>
                </a:solidFill>
                <a:cs typeface="+mn-ea"/>
                <a:sym typeface="+mn-lt"/>
              </a:rPr>
              <a:t>损失</a:t>
            </a:r>
            <a:r>
              <a:rPr lang="zh-CN" altLang="en-US" dirty="0">
                <a:solidFill>
                  <a:schemeClr val="tx1">
                    <a:lumMod val="85000"/>
                    <a:lumOff val="15000"/>
                  </a:schemeClr>
                </a:solidFill>
                <a:cs typeface="+mn-ea"/>
                <a:sym typeface="+mn-lt"/>
              </a:rPr>
              <a:t>。</a:t>
            </a:r>
          </a:p>
        </p:txBody>
      </p:sp>
      <p:grpSp>
        <p:nvGrpSpPr>
          <p:cNvPr id="36" name="组合 35">
            <a:extLst>
              <a:ext uri="{FF2B5EF4-FFF2-40B4-BE49-F238E27FC236}">
                <a16:creationId xmlns:a16="http://schemas.microsoft.com/office/drawing/2014/main" id="{2B168B82-92E5-4930-8BA8-8E6302413D47}"/>
              </a:ext>
            </a:extLst>
          </p:cNvPr>
          <p:cNvGrpSpPr/>
          <p:nvPr/>
        </p:nvGrpSpPr>
        <p:grpSpPr>
          <a:xfrm>
            <a:off x="176892" y="3429000"/>
            <a:ext cx="1343859" cy="1165435"/>
            <a:chOff x="1624321" y="5144219"/>
            <a:chExt cx="1343859" cy="1165435"/>
          </a:xfrm>
        </p:grpSpPr>
        <p:grpSp>
          <p:nvGrpSpPr>
            <p:cNvPr id="37" name="组合 36">
              <a:extLst>
                <a:ext uri="{FF2B5EF4-FFF2-40B4-BE49-F238E27FC236}">
                  <a16:creationId xmlns:a16="http://schemas.microsoft.com/office/drawing/2014/main" id="{466A3D6A-EAA8-4EFF-9DB1-E513F55A1C0A}"/>
                </a:ext>
              </a:extLst>
            </p:cNvPr>
            <p:cNvGrpSpPr/>
            <p:nvPr/>
          </p:nvGrpSpPr>
          <p:grpSpPr>
            <a:xfrm>
              <a:off x="1852540" y="5144219"/>
              <a:ext cx="1115640" cy="1165435"/>
              <a:chOff x="1482853" y="4134239"/>
              <a:chExt cx="1115640" cy="1165435"/>
            </a:xfrm>
          </p:grpSpPr>
          <p:sp>
            <p:nvSpPr>
              <p:cNvPr id="39" name="任意多边形: 形状 38">
                <a:extLst>
                  <a:ext uri="{FF2B5EF4-FFF2-40B4-BE49-F238E27FC236}">
                    <a16:creationId xmlns:a16="http://schemas.microsoft.com/office/drawing/2014/main" id="{D14E58AE-B65C-464F-99C0-7CFC271CB922}"/>
                  </a:ext>
                </a:extLst>
              </p:cNvPr>
              <p:cNvSpPr/>
              <p:nvPr/>
            </p:nvSpPr>
            <p:spPr>
              <a:xfrm rot="21007033">
                <a:off x="1575275" y="4134239"/>
                <a:ext cx="1023218" cy="1165435"/>
              </a:xfrm>
              <a:custGeom>
                <a:avLst/>
                <a:gdLst>
                  <a:gd name="connsiteX0" fmla="*/ 0 w 1276350"/>
                  <a:gd name="connsiteY0" fmla="*/ 552450 h 1181100"/>
                  <a:gd name="connsiteX1" fmla="*/ 476250 w 1276350"/>
                  <a:gd name="connsiteY1" fmla="*/ 0 h 1181100"/>
                  <a:gd name="connsiteX2" fmla="*/ 1276350 w 1276350"/>
                  <a:gd name="connsiteY2" fmla="*/ 723900 h 1181100"/>
                  <a:gd name="connsiteX3" fmla="*/ 800100 w 1276350"/>
                  <a:gd name="connsiteY3" fmla="*/ 1181100 h 1181100"/>
                  <a:gd name="connsiteX4" fmla="*/ 0 w 1276350"/>
                  <a:gd name="connsiteY4" fmla="*/ 55245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181100">
                    <a:moveTo>
                      <a:pt x="0" y="552450"/>
                    </a:moveTo>
                    <a:lnTo>
                      <a:pt x="476250" y="0"/>
                    </a:lnTo>
                    <a:lnTo>
                      <a:pt x="1276350" y="723900"/>
                    </a:lnTo>
                    <a:lnTo>
                      <a:pt x="800100" y="1181100"/>
                    </a:lnTo>
                    <a:lnTo>
                      <a:pt x="0" y="552450"/>
                    </a:lnTo>
                    <a:close/>
                  </a:path>
                </a:pathLst>
              </a:custGeom>
              <a:gradFill>
                <a:gsLst>
                  <a:gs pos="0">
                    <a:schemeClr val="accent1">
                      <a:lumMod val="5000"/>
                      <a:lumOff val="95000"/>
                      <a:alpha val="0"/>
                    </a:schemeClr>
                  </a:gs>
                  <a:gs pos="65000">
                    <a:srgbClr val="CCCDCE">
                      <a:alpha val="40000"/>
                    </a:srgbClr>
                  </a:gs>
                  <a:gs pos="100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椭圆 39">
                <a:extLst>
                  <a:ext uri="{FF2B5EF4-FFF2-40B4-BE49-F238E27FC236}">
                    <a16:creationId xmlns:a16="http://schemas.microsoft.com/office/drawing/2014/main" id="{94339E68-2757-4C03-88A2-313303059F13}"/>
                  </a:ext>
                </a:extLst>
              </p:cNvPr>
              <p:cNvSpPr/>
              <p:nvPr/>
            </p:nvSpPr>
            <p:spPr>
              <a:xfrm>
                <a:off x="1482853" y="4177641"/>
                <a:ext cx="693854" cy="693854"/>
              </a:xfrm>
              <a:prstGeom prst="ellipse">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sp>
          <p:nvSpPr>
            <p:cNvPr id="38" name="文本框 37">
              <a:extLst>
                <a:ext uri="{FF2B5EF4-FFF2-40B4-BE49-F238E27FC236}">
                  <a16:creationId xmlns:a16="http://schemas.microsoft.com/office/drawing/2014/main" id="{53651E00-94BF-4030-8BC5-CD1421461256}"/>
                </a:ext>
              </a:extLst>
            </p:cNvPr>
            <p:cNvSpPr txBox="1"/>
            <p:nvPr/>
          </p:nvSpPr>
          <p:spPr>
            <a:xfrm>
              <a:off x="1624321" y="5236049"/>
              <a:ext cx="1150292" cy="523220"/>
            </a:xfrm>
            <a:prstGeom prst="rect">
              <a:avLst/>
            </a:prstGeom>
            <a:noFill/>
          </p:spPr>
          <p:txBody>
            <a:bodyPr wrap="square" rtlCol="0">
              <a:spAutoFit/>
            </a:bodyPr>
            <a:lstStyle/>
            <a:p>
              <a:pPr algn="ctr"/>
              <a:r>
                <a:rPr lang="en-US" altLang="zh-CN" sz="2800" dirty="0">
                  <a:solidFill>
                    <a:schemeClr val="bg1"/>
                  </a:solidFill>
                  <a:effectLst>
                    <a:outerShdw blurRad="38100" dist="38100" dir="2700000" algn="tl">
                      <a:srgbClr val="000000">
                        <a:alpha val="43137"/>
                      </a:srgbClr>
                    </a:outerShdw>
                  </a:effectLst>
                  <a:cs typeface="+mn-ea"/>
                  <a:sym typeface="+mn-lt"/>
                </a:rPr>
                <a:t>03</a:t>
              </a:r>
              <a:endParaRPr lang="zh-CN" altLang="en-US" sz="2800" dirty="0">
                <a:solidFill>
                  <a:schemeClr val="bg1"/>
                </a:solidFill>
                <a:effectLst>
                  <a:outerShdw blurRad="38100" dist="38100" dir="2700000" algn="tl">
                    <a:srgbClr val="000000">
                      <a:alpha val="43137"/>
                    </a:srgbClr>
                  </a:outerShdw>
                </a:effectLst>
                <a:cs typeface="+mn-ea"/>
                <a:sym typeface="+mn-lt"/>
              </a:endParaRPr>
            </a:p>
          </p:txBody>
        </p:sp>
      </p:grpSp>
      <p:grpSp>
        <p:nvGrpSpPr>
          <p:cNvPr id="41" name="组合 40">
            <a:extLst>
              <a:ext uri="{FF2B5EF4-FFF2-40B4-BE49-F238E27FC236}">
                <a16:creationId xmlns:a16="http://schemas.microsoft.com/office/drawing/2014/main" id="{F8BE12FF-6908-46EB-9F67-0867FF08EB47}"/>
              </a:ext>
            </a:extLst>
          </p:cNvPr>
          <p:cNvGrpSpPr/>
          <p:nvPr/>
        </p:nvGrpSpPr>
        <p:grpSpPr>
          <a:xfrm>
            <a:off x="119336" y="4509120"/>
            <a:ext cx="1399458" cy="1165435"/>
            <a:chOff x="1591530" y="3440865"/>
            <a:chExt cx="1399458" cy="1165435"/>
          </a:xfrm>
        </p:grpSpPr>
        <p:grpSp>
          <p:nvGrpSpPr>
            <p:cNvPr id="42" name="组合 41">
              <a:extLst>
                <a:ext uri="{FF2B5EF4-FFF2-40B4-BE49-F238E27FC236}">
                  <a16:creationId xmlns:a16="http://schemas.microsoft.com/office/drawing/2014/main" id="{13DF159F-D86D-4273-A459-F8B5860E467A}"/>
                </a:ext>
              </a:extLst>
            </p:cNvPr>
            <p:cNvGrpSpPr/>
            <p:nvPr/>
          </p:nvGrpSpPr>
          <p:grpSpPr>
            <a:xfrm>
              <a:off x="1852540" y="3440865"/>
              <a:ext cx="1138448" cy="1165435"/>
              <a:chOff x="1482853" y="2901070"/>
              <a:chExt cx="1138448" cy="1165435"/>
            </a:xfrm>
          </p:grpSpPr>
          <p:sp>
            <p:nvSpPr>
              <p:cNvPr id="44" name="任意多边形: 形状 43">
                <a:extLst>
                  <a:ext uri="{FF2B5EF4-FFF2-40B4-BE49-F238E27FC236}">
                    <a16:creationId xmlns:a16="http://schemas.microsoft.com/office/drawing/2014/main" id="{06807D8E-3837-44AB-8274-322B4B395D28}"/>
                  </a:ext>
                </a:extLst>
              </p:cNvPr>
              <p:cNvSpPr/>
              <p:nvPr/>
            </p:nvSpPr>
            <p:spPr>
              <a:xfrm rot="21007033">
                <a:off x="1598083" y="2901070"/>
                <a:ext cx="1023218" cy="1165435"/>
              </a:xfrm>
              <a:custGeom>
                <a:avLst/>
                <a:gdLst>
                  <a:gd name="connsiteX0" fmla="*/ 0 w 1276350"/>
                  <a:gd name="connsiteY0" fmla="*/ 552450 h 1181100"/>
                  <a:gd name="connsiteX1" fmla="*/ 476250 w 1276350"/>
                  <a:gd name="connsiteY1" fmla="*/ 0 h 1181100"/>
                  <a:gd name="connsiteX2" fmla="*/ 1276350 w 1276350"/>
                  <a:gd name="connsiteY2" fmla="*/ 723900 h 1181100"/>
                  <a:gd name="connsiteX3" fmla="*/ 800100 w 1276350"/>
                  <a:gd name="connsiteY3" fmla="*/ 1181100 h 1181100"/>
                  <a:gd name="connsiteX4" fmla="*/ 0 w 1276350"/>
                  <a:gd name="connsiteY4" fmla="*/ 55245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181100">
                    <a:moveTo>
                      <a:pt x="0" y="552450"/>
                    </a:moveTo>
                    <a:lnTo>
                      <a:pt x="476250" y="0"/>
                    </a:lnTo>
                    <a:lnTo>
                      <a:pt x="1276350" y="723900"/>
                    </a:lnTo>
                    <a:lnTo>
                      <a:pt x="800100" y="1181100"/>
                    </a:lnTo>
                    <a:lnTo>
                      <a:pt x="0" y="552450"/>
                    </a:lnTo>
                    <a:close/>
                  </a:path>
                </a:pathLst>
              </a:custGeom>
              <a:gradFill>
                <a:gsLst>
                  <a:gs pos="0">
                    <a:schemeClr val="accent1">
                      <a:lumMod val="5000"/>
                      <a:lumOff val="95000"/>
                      <a:alpha val="0"/>
                    </a:schemeClr>
                  </a:gs>
                  <a:gs pos="65000">
                    <a:srgbClr val="CCCDCE">
                      <a:alpha val="40000"/>
                    </a:srgbClr>
                  </a:gs>
                  <a:gs pos="100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椭圆 44">
                <a:extLst>
                  <a:ext uri="{FF2B5EF4-FFF2-40B4-BE49-F238E27FC236}">
                    <a16:creationId xmlns:a16="http://schemas.microsoft.com/office/drawing/2014/main" id="{208CF502-3EB0-49DD-ADB6-FA299D15D1E0}"/>
                  </a:ext>
                </a:extLst>
              </p:cNvPr>
              <p:cNvSpPr/>
              <p:nvPr/>
            </p:nvSpPr>
            <p:spPr>
              <a:xfrm>
                <a:off x="1482853" y="2945711"/>
                <a:ext cx="693854" cy="693854"/>
              </a:xfrm>
              <a:prstGeom prst="ellipse">
                <a:avLst/>
              </a:prstGeom>
              <a:solidFill>
                <a:schemeClr val="bg1"/>
              </a:solidFill>
              <a:ln>
                <a:noFill/>
              </a:ln>
              <a:effectLst>
                <a:outerShdw blurRad="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文本框 42">
              <a:extLst>
                <a:ext uri="{FF2B5EF4-FFF2-40B4-BE49-F238E27FC236}">
                  <a16:creationId xmlns:a16="http://schemas.microsoft.com/office/drawing/2014/main" id="{62C4E03E-4846-4392-8C33-4C0AEB67973F}"/>
                </a:ext>
              </a:extLst>
            </p:cNvPr>
            <p:cNvSpPr txBox="1"/>
            <p:nvPr/>
          </p:nvSpPr>
          <p:spPr>
            <a:xfrm>
              <a:off x="1591530" y="3550875"/>
              <a:ext cx="1150292" cy="523220"/>
            </a:xfrm>
            <a:prstGeom prst="rect">
              <a:avLst/>
            </a:prstGeom>
            <a:noFill/>
          </p:spPr>
          <p:txBody>
            <a:bodyPr wrap="square" rtlCol="0">
              <a:spAutoFit/>
            </a:bodyPr>
            <a:lstStyle/>
            <a:p>
              <a:pPr algn="ctr"/>
              <a:r>
                <a:rPr lang="en-US" altLang="zh-CN" sz="2800" dirty="0">
                  <a:solidFill>
                    <a:srgbClr val="447469"/>
                  </a:solidFill>
                  <a:effectLst>
                    <a:outerShdw blurRad="38100" dist="38100" dir="2700000" algn="tl">
                      <a:srgbClr val="000000">
                        <a:alpha val="43137"/>
                      </a:srgbClr>
                    </a:outerShdw>
                  </a:effectLst>
                  <a:cs typeface="+mn-ea"/>
                  <a:sym typeface="+mn-lt"/>
                </a:rPr>
                <a:t>04</a:t>
              </a:r>
              <a:endParaRPr lang="zh-CN" altLang="en-US" sz="2800" dirty="0">
                <a:solidFill>
                  <a:srgbClr val="447469"/>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1551906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p:cTn id="96" dur="500" fill="hold"/>
                                        <p:tgtEl>
                                          <p:spTgt spid="36"/>
                                        </p:tgtEl>
                                        <p:attrNameLst>
                                          <p:attrName>ppt_w</p:attrName>
                                        </p:attrNameLst>
                                      </p:cBhvr>
                                      <p:tavLst>
                                        <p:tav tm="0">
                                          <p:val>
                                            <p:fltVal val="0"/>
                                          </p:val>
                                        </p:tav>
                                        <p:tav tm="100000">
                                          <p:val>
                                            <p:strVal val="#ppt_w"/>
                                          </p:val>
                                        </p:tav>
                                      </p:tavLst>
                                    </p:anim>
                                    <p:anim calcmode="lin" valueType="num">
                                      <p:cBhvr>
                                        <p:cTn id="97" dur="500" fill="hold"/>
                                        <p:tgtEl>
                                          <p:spTgt spid="36"/>
                                        </p:tgtEl>
                                        <p:attrNameLst>
                                          <p:attrName>ppt_h</p:attrName>
                                        </p:attrNameLst>
                                      </p:cBhvr>
                                      <p:tavLst>
                                        <p:tav tm="0">
                                          <p:val>
                                            <p:fltVal val="0"/>
                                          </p:val>
                                        </p:tav>
                                        <p:tav tm="100000">
                                          <p:val>
                                            <p:strVal val="#ppt_h"/>
                                          </p:val>
                                        </p:tav>
                                      </p:tavLst>
                                    </p:anim>
                                    <p:animEffect transition="in" filter="fade">
                                      <p:cBhvr>
                                        <p:cTn id="98" dur="500"/>
                                        <p:tgtEl>
                                          <p:spTgt spid="36"/>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p:bldP spid="11" grpId="0"/>
      <p:bldP spid="12" grpId="0"/>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937A8802-DEA0-4DE6-88F9-737C43B5933A}"/>
              </a:ext>
            </a:extLst>
          </p:cNvPr>
          <p:cNvSpPr txBox="1"/>
          <p:nvPr/>
        </p:nvSpPr>
        <p:spPr>
          <a:xfrm>
            <a:off x="1936819" y="2276872"/>
            <a:ext cx="5449947" cy="369332"/>
          </a:xfrm>
          <a:prstGeom prst="rect">
            <a:avLst/>
          </a:prstGeom>
          <a:noFill/>
        </p:spPr>
        <p:txBody>
          <a:bodyPr wrap="square" rtlCol="0">
            <a:spAutoFit/>
          </a:bodyPr>
          <a:lstStyle/>
          <a:p>
            <a:r>
              <a:rPr lang="zh-CN" altLang="en-US" dirty="0"/>
              <a:t>血液的组成</a:t>
            </a:r>
          </a:p>
        </p:txBody>
      </p:sp>
      <p:sp>
        <p:nvSpPr>
          <p:cNvPr id="13" name="文本框 12">
            <a:extLst>
              <a:ext uri="{FF2B5EF4-FFF2-40B4-BE49-F238E27FC236}">
                <a16:creationId xmlns:a16="http://schemas.microsoft.com/office/drawing/2014/main" id="{FFED6692-99F7-4F7B-AE92-FEF5A9F197EB}"/>
              </a:ext>
            </a:extLst>
          </p:cNvPr>
          <p:cNvSpPr txBox="1"/>
          <p:nvPr/>
        </p:nvSpPr>
        <p:spPr>
          <a:xfrm>
            <a:off x="1919536" y="513396"/>
            <a:ext cx="5449947" cy="369332"/>
          </a:xfrm>
          <a:prstGeom prst="rect">
            <a:avLst/>
          </a:prstGeom>
          <a:noFill/>
        </p:spPr>
        <p:txBody>
          <a:bodyPr wrap="square" rtlCol="0">
            <a:spAutoFit/>
          </a:bodyPr>
          <a:lstStyle/>
          <a:p>
            <a:r>
              <a:rPr lang="zh-CN" altLang="en-US" dirty="0"/>
              <a:t>血液的特性</a:t>
            </a:r>
          </a:p>
        </p:txBody>
      </p:sp>
      <p:sp>
        <p:nvSpPr>
          <p:cNvPr id="14" name="左大括号 13">
            <a:extLst>
              <a:ext uri="{FF2B5EF4-FFF2-40B4-BE49-F238E27FC236}">
                <a16:creationId xmlns:a16="http://schemas.microsoft.com/office/drawing/2014/main" id="{9D3D3B07-8F7E-47E2-ADB1-3677F768E256}"/>
              </a:ext>
            </a:extLst>
          </p:cNvPr>
          <p:cNvSpPr/>
          <p:nvPr/>
        </p:nvSpPr>
        <p:spPr>
          <a:xfrm>
            <a:off x="1775520" y="476672"/>
            <a:ext cx="144016" cy="612068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A6F3D077-D016-4D61-9B3A-67BAF591457F}"/>
              </a:ext>
            </a:extLst>
          </p:cNvPr>
          <p:cNvSpPr txBox="1"/>
          <p:nvPr/>
        </p:nvSpPr>
        <p:spPr>
          <a:xfrm>
            <a:off x="95672" y="3280338"/>
            <a:ext cx="1895872" cy="461665"/>
          </a:xfrm>
          <a:prstGeom prst="rect">
            <a:avLst/>
          </a:prstGeom>
          <a:noFill/>
        </p:spPr>
        <p:txBody>
          <a:bodyPr wrap="square" rtlCol="0">
            <a:spAutoFit/>
          </a:bodyPr>
          <a:lstStyle/>
          <a:p>
            <a:r>
              <a:rPr lang="zh-CN" altLang="en-US" sz="2400" dirty="0"/>
              <a:t>章节小总结</a:t>
            </a:r>
          </a:p>
        </p:txBody>
      </p:sp>
      <p:sp>
        <p:nvSpPr>
          <p:cNvPr id="16" name="左大括号 15">
            <a:extLst>
              <a:ext uri="{FF2B5EF4-FFF2-40B4-BE49-F238E27FC236}">
                <a16:creationId xmlns:a16="http://schemas.microsoft.com/office/drawing/2014/main" id="{FDC75DFE-FA77-4565-8AD6-51D84F44187D}"/>
              </a:ext>
            </a:extLst>
          </p:cNvPr>
          <p:cNvSpPr/>
          <p:nvPr/>
        </p:nvSpPr>
        <p:spPr>
          <a:xfrm>
            <a:off x="3287688" y="1052736"/>
            <a:ext cx="144016" cy="288032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7AB9C46D-88C5-4788-9D98-61F8D8C3800B}"/>
              </a:ext>
            </a:extLst>
          </p:cNvPr>
          <p:cNvSpPr txBox="1"/>
          <p:nvPr/>
        </p:nvSpPr>
        <p:spPr>
          <a:xfrm>
            <a:off x="5589751" y="1397675"/>
            <a:ext cx="2232248" cy="2031325"/>
          </a:xfrm>
          <a:prstGeom prst="rect">
            <a:avLst/>
          </a:prstGeom>
          <a:noFill/>
        </p:spPr>
        <p:txBody>
          <a:bodyPr wrap="square" rtlCol="0">
            <a:spAutoFit/>
          </a:bodyPr>
          <a:lstStyle/>
          <a:p>
            <a:r>
              <a:rPr lang="zh-CN" altLang="en-US" dirty="0"/>
              <a:t>特性</a:t>
            </a:r>
            <a:endParaRPr lang="en-US" altLang="zh-CN" dirty="0"/>
          </a:p>
          <a:p>
            <a:endParaRPr lang="en-US" altLang="zh-CN" dirty="0"/>
          </a:p>
          <a:p>
            <a:r>
              <a:rPr lang="zh-CN" altLang="en-US" dirty="0"/>
              <a:t>功能</a:t>
            </a:r>
            <a:endParaRPr lang="en-US" altLang="zh-CN" dirty="0"/>
          </a:p>
          <a:p>
            <a:endParaRPr lang="en-US" altLang="zh-CN" dirty="0"/>
          </a:p>
          <a:p>
            <a:r>
              <a:rPr lang="zh-CN" altLang="en-US" dirty="0"/>
              <a:t>红细胞比容</a:t>
            </a:r>
          </a:p>
          <a:p>
            <a:endParaRPr lang="zh-CN" altLang="en-US" dirty="0"/>
          </a:p>
          <a:p>
            <a:endParaRPr lang="zh-CN" altLang="en-US" dirty="0"/>
          </a:p>
        </p:txBody>
      </p:sp>
      <p:sp>
        <p:nvSpPr>
          <p:cNvPr id="18" name="文本框 17">
            <a:extLst>
              <a:ext uri="{FF2B5EF4-FFF2-40B4-BE49-F238E27FC236}">
                <a16:creationId xmlns:a16="http://schemas.microsoft.com/office/drawing/2014/main" id="{12CC8645-4AB1-427B-B6DE-36AA70D987F4}"/>
              </a:ext>
            </a:extLst>
          </p:cNvPr>
          <p:cNvSpPr txBox="1"/>
          <p:nvPr/>
        </p:nvSpPr>
        <p:spPr>
          <a:xfrm>
            <a:off x="3431704" y="3421083"/>
            <a:ext cx="2232248" cy="369332"/>
          </a:xfrm>
          <a:prstGeom prst="rect">
            <a:avLst/>
          </a:prstGeom>
          <a:noFill/>
        </p:spPr>
        <p:txBody>
          <a:bodyPr wrap="square" rtlCol="0">
            <a:spAutoFit/>
          </a:bodyPr>
          <a:lstStyle/>
          <a:p>
            <a:r>
              <a:rPr lang="zh-CN" altLang="en-US" dirty="0"/>
              <a:t>有形成分</a:t>
            </a:r>
          </a:p>
        </p:txBody>
      </p:sp>
      <p:sp>
        <p:nvSpPr>
          <p:cNvPr id="20" name="左大括号 19">
            <a:extLst>
              <a:ext uri="{FF2B5EF4-FFF2-40B4-BE49-F238E27FC236}">
                <a16:creationId xmlns:a16="http://schemas.microsoft.com/office/drawing/2014/main" id="{D35FE50F-ED51-4EF8-9D6F-B0293651A38B}"/>
              </a:ext>
            </a:extLst>
          </p:cNvPr>
          <p:cNvSpPr/>
          <p:nvPr/>
        </p:nvSpPr>
        <p:spPr>
          <a:xfrm>
            <a:off x="4538114" y="1844823"/>
            <a:ext cx="45719" cy="403325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6FF6D54E-ECBD-49B1-B86D-672C530B3953}"/>
              </a:ext>
            </a:extLst>
          </p:cNvPr>
          <p:cNvSpPr txBox="1"/>
          <p:nvPr/>
        </p:nvSpPr>
        <p:spPr>
          <a:xfrm>
            <a:off x="4600163" y="1922198"/>
            <a:ext cx="2232248" cy="369332"/>
          </a:xfrm>
          <a:prstGeom prst="rect">
            <a:avLst/>
          </a:prstGeom>
          <a:noFill/>
        </p:spPr>
        <p:txBody>
          <a:bodyPr wrap="square" rtlCol="0">
            <a:spAutoFit/>
          </a:bodyPr>
          <a:lstStyle/>
          <a:p>
            <a:r>
              <a:rPr lang="zh-CN" altLang="en-US" dirty="0"/>
              <a:t>红细胞</a:t>
            </a:r>
          </a:p>
        </p:txBody>
      </p:sp>
      <p:sp>
        <p:nvSpPr>
          <p:cNvPr id="22" name="左大括号 21">
            <a:extLst>
              <a:ext uri="{FF2B5EF4-FFF2-40B4-BE49-F238E27FC236}">
                <a16:creationId xmlns:a16="http://schemas.microsoft.com/office/drawing/2014/main" id="{DDFA47E0-BEB9-4433-A0C9-79C633ADED30}"/>
              </a:ext>
            </a:extLst>
          </p:cNvPr>
          <p:cNvSpPr/>
          <p:nvPr/>
        </p:nvSpPr>
        <p:spPr>
          <a:xfrm>
            <a:off x="5474690" y="1349253"/>
            <a:ext cx="101304" cy="15182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75EE18F5-3479-47A2-A306-CA08D8820BB7}"/>
              </a:ext>
            </a:extLst>
          </p:cNvPr>
          <p:cNvSpPr txBox="1"/>
          <p:nvPr/>
        </p:nvSpPr>
        <p:spPr>
          <a:xfrm>
            <a:off x="3607621" y="1263206"/>
            <a:ext cx="2232248" cy="369332"/>
          </a:xfrm>
          <a:prstGeom prst="rect">
            <a:avLst/>
          </a:prstGeom>
          <a:noFill/>
        </p:spPr>
        <p:txBody>
          <a:bodyPr wrap="square" rtlCol="0">
            <a:spAutoFit/>
          </a:bodyPr>
          <a:lstStyle/>
          <a:p>
            <a:r>
              <a:rPr lang="zh-CN" altLang="en-US" dirty="0"/>
              <a:t>血浆</a:t>
            </a:r>
          </a:p>
        </p:txBody>
      </p:sp>
      <p:sp>
        <p:nvSpPr>
          <p:cNvPr id="27" name="文本框 26">
            <a:extLst>
              <a:ext uri="{FF2B5EF4-FFF2-40B4-BE49-F238E27FC236}">
                <a16:creationId xmlns:a16="http://schemas.microsoft.com/office/drawing/2014/main" id="{A17EE253-0B6F-48B4-9331-A934D753776E}"/>
              </a:ext>
            </a:extLst>
          </p:cNvPr>
          <p:cNvSpPr txBox="1"/>
          <p:nvPr/>
        </p:nvSpPr>
        <p:spPr>
          <a:xfrm>
            <a:off x="4658341" y="3818035"/>
            <a:ext cx="2232248" cy="369332"/>
          </a:xfrm>
          <a:prstGeom prst="rect">
            <a:avLst/>
          </a:prstGeom>
          <a:noFill/>
        </p:spPr>
        <p:txBody>
          <a:bodyPr wrap="square" rtlCol="0">
            <a:spAutoFit/>
          </a:bodyPr>
          <a:lstStyle/>
          <a:p>
            <a:r>
              <a:rPr lang="zh-CN" altLang="en-US" dirty="0"/>
              <a:t>白细胞</a:t>
            </a:r>
          </a:p>
        </p:txBody>
      </p:sp>
      <p:sp>
        <p:nvSpPr>
          <p:cNvPr id="28" name="左大括号 27">
            <a:extLst>
              <a:ext uri="{FF2B5EF4-FFF2-40B4-BE49-F238E27FC236}">
                <a16:creationId xmlns:a16="http://schemas.microsoft.com/office/drawing/2014/main" id="{5594AF78-2612-4969-AB39-97C8B77BFB02}"/>
              </a:ext>
            </a:extLst>
          </p:cNvPr>
          <p:cNvSpPr/>
          <p:nvPr/>
        </p:nvSpPr>
        <p:spPr>
          <a:xfrm>
            <a:off x="5531642" y="3220655"/>
            <a:ext cx="101304" cy="15182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8C4B073E-447C-42BC-A2A4-5D4D7C630E46}"/>
              </a:ext>
            </a:extLst>
          </p:cNvPr>
          <p:cNvSpPr txBox="1"/>
          <p:nvPr/>
        </p:nvSpPr>
        <p:spPr>
          <a:xfrm>
            <a:off x="5615997" y="3247816"/>
            <a:ext cx="2232248" cy="1477328"/>
          </a:xfrm>
          <a:prstGeom prst="rect">
            <a:avLst/>
          </a:prstGeom>
          <a:noFill/>
        </p:spPr>
        <p:txBody>
          <a:bodyPr wrap="square" rtlCol="0">
            <a:spAutoFit/>
          </a:bodyPr>
          <a:lstStyle/>
          <a:p>
            <a:r>
              <a:rPr lang="zh-CN" altLang="en-US" dirty="0"/>
              <a:t>特性</a:t>
            </a:r>
            <a:endParaRPr lang="en-US" altLang="zh-CN" dirty="0"/>
          </a:p>
          <a:p>
            <a:endParaRPr lang="en-US" altLang="zh-CN" dirty="0"/>
          </a:p>
          <a:p>
            <a:r>
              <a:rPr lang="zh-CN" altLang="en-US" dirty="0"/>
              <a:t>种类</a:t>
            </a:r>
            <a:endParaRPr lang="en-US" altLang="zh-CN" dirty="0"/>
          </a:p>
          <a:p>
            <a:endParaRPr lang="en-US" altLang="zh-CN" dirty="0"/>
          </a:p>
          <a:p>
            <a:r>
              <a:rPr lang="zh-CN" altLang="en-US" dirty="0"/>
              <a:t>功能</a:t>
            </a:r>
            <a:endParaRPr lang="en-US" altLang="zh-CN" dirty="0"/>
          </a:p>
        </p:txBody>
      </p:sp>
      <p:sp>
        <p:nvSpPr>
          <p:cNvPr id="30" name="文本框 29">
            <a:extLst>
              <a:ext uri="{FF2B5EF4-FFF2-40B4-BE49-F238E27FC236}">
                <a16:creationId xmlns:a16="http://schemas.microsoft.com/office/drawing/2014/main" id="{7453B99C-6869-45F7-B275-25E906AF9264}"/>
              </a:ext>
            </a:extLst>
          </p:cNvPr>
          <p:cNvSpPr txBox="1"/>
          <p:nvPr/>
        </p:nvSpPr>
        <p:spPr>
          <a:xfrm>
            <a:off x="4616980" y="5508747"/>
            <a:ext cx="2232248" cy="369332"/>
          </a:xfrm>
          <a:prstGeom prst="rect">
            <a:avLst/>
          </a:prstGeom>
          <a:noFill/>
        </p:spPr>
        <p:txBody>
          <a:bodyPr wrap="square" rtlCol="0">
            <a:spAutoFit/>
          </a:bodyPr>
          <a:lstStyle/>
          <a:p>
            <a:r>
              <a:rPr lang="zh-CN" altLang="en-US" dirty="0"/>
              <a:t>血小板</a:t>
            </a:r>
          </a:p>
        </p:txBody>
      </p:sp>
      <p:sp>
        <p:nvSpPr>
          <p:cNvPr id="31" name="文本框 30">
            <a:extLst>
              <a:ext uri="{FF2B5EF4-FFF2-40B4-BE49-F238E27FC236}">
                <a16:creationId xmlns:a16="http://schemas.microsoft.com/office/drawing/2014/main" id="{99749101-8480-4ACE-B49A-1E863569EC2F}"/>
              </a:ext>
            </a:extLst>
          </p:cNvPr>
          <p:cNvSpPr txBox="1"/>
          <p:nvPr/>
        </p:nvSpPr>
        <p:spPr>
          <a:xfrm>
            <a:off x="5600239" y="5108991"/>
            <a:ext cx="2232248" cy="1200329"/>
          </a:xfrm>
          <a:prstGeom prst="rect">
            <a:avLst/>
          </a:prstGeom>
          <a:noFill/>
        </p:spPr>
        <p:txBody>
          <a:bodyPr wrap="square" rtlCol="0">
            <a:spAutoFit/>
          </a:bodyPr>
          <a:lstStyle/>
          <a:p>
            <a:r>
              <a:rPr lang="zh-CN" altLang="en-US" dirty="0"/>
              <a:t>特性</a:t>
            </a:r>
            <a:endParaRPr lang="en-US" altLang="zh-CN" dirty="0"/>
          </a:p>
          <a:p>
            <a:endParaRPr lang="en-US" altLang="zh-CN" dirty="0"/>
          </a:p>
          <a:p>
            <a:endParaRPr lang="en-US" altLang="zh-CN" dirty="0"/>
          </a:p>
          <a:p>
            <a:r>
              <a:rPr lang="zh-CN" altLang="en-US" dirty="0"/>
              <a:t>功能</a:t>
            </a:r>
            <a:endParaRPr lang="en-US" altLang="zh-CN" dirty="0"/>
          </a:p>
        </p:txBody>
      </p:sp>
      <p:sp>
        <p:nvSpPr>
          <p:cNvPr id="32" name="左大括号 31">
            <a:extLst>
              <a:ext uri="{FF2B5EF4-FFF2-40B4-BE49-F238E27FC236}">
                <a16:creationId xmlns:a16="http://schemas.microsoft.com/office/drawing/2014/main" id="{EDC2B362-C2AB-4A3D-A166-9B285A6D684C}"/>
              </a:ext>
            </a:extLst>
          </p:cNvPr>
          <p:cNvSpPr/>
          <p:nvPr/>
        </p:nvSpPr>
        <p:spPr>
          <a:xfrm>
            <a:off x="5488447" y="4927927"/>
            <a:ext cx="101304" cy="15182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C4F66100-97D0-4C0D-BEAF-8835C0B2FB32}"/>
              </a:ext>
            </a:extLst>
          </p:cNvPr>
          <p:cNvSpPr txBox="1"/>
          <p:nvPr/>
        </p:nvSpPr>
        <p:spPr>
          <a:xfrm>
            <a:off x="1892006" y="6165304"/>
            <a:ext cx="5449947" cy="369332"/>
          </a:xfrm>
          <a:prstGeom prst="rect">
            <a:avLst/>
          </a:prstGeom>
          <a:noFill/>
        </p:spPr>
        <p:txBody>
          <a:bodyPr wrap="square" rtlCol="0">
            <a:spAutoFit/>
          </a:bodyPr>
          <a:lstStyle/>
          <a:p>
            <a:r>
              <a:rPr lang="zh-CN" altLang="en-US" dirty="0"/>
              <a:t>血液的主要功能</a:t>
            </a:r>
          </a:p>
        </p:txBody>
      </p:sp>
    </p:spTree>
    <p:extLst>
      <p:ext uri="{BB962C8B-B14F-4D97-AF65-F5344CB8AC3E}">
        <p14:creationId xmlns:p14="http://schemas.microsoft.com/office/powerpoint/2010/main" val="410106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33180C8-52FD-571F-C547-1F5745F832FE}"/>
              </a:ext>
            </a:extLst>
          </p:cNvPr>
          <p:cNvGrpSpPr/>
          <p:nvPr/>
        </p:nvGrpSpPr>
        <p:grpSpPr>
          <a:xfrm>
            <a:off x="358021" y="1988840"/>
            <a:ext cx="4636285" cy="2063867"/>
            <a:chOff x="-885233" y="1366293"/>
            <a:chExt cx="4636285" cy="2063867"/>
          </a:xfrm>
        </p:grpSpPr>
        <p:sp>
          <p:nvSpPr>
            <p:cNvPr id="7" name="文本框 6">
              <a:extLst>
                <a:ext uri="{FF2B5EF4-FFF2-40B4-BE49-F238E27FC236}">
                  <a16:creationId xmlns:a16="http://schemas.microsoft.com/office/drawing/2014/main" id="{8D309E51-95D8-75C2-AFE4-7FB6164B7D0C}"/>
                </a:ext>
              </a:extLst>
            </p:cNvPr>
            <p:cNvSpPr txBox="1"/>
            <p:nvPr/>
          </p:nvSpPr>
          <p:spPr>
            <a:xfrm>
              <a:off x="-885233" y="1366293"/>
              <a:ext cx="4636285" cy="1323439"/>
            </a:xfrm>
            <a:prstGeom prst="rect">
              <a:avLst/>
            </a:prstGeom>
            <a:noFill/>
          </p:spPr>
          <p:txBody>
            <a:bodyPr wrap="square" rtlCol="0">
              <a:spAutoFit/>
            </a:bodyPr>
            <a:lstStyle/>
            <a:p>
              <a:r>
                <a:rPr lang="en-US" altLang="zh-CN" sz="8000" dirty="0">
                  <a:solidFill>
                    <a:srgbClr val="7CB3A1"/>
                  </a:solidFill>
                  <a:effectLst>
                    <a:outerShdw blurRad="38100" dist="38100" dir="2700000" algn="tl">
                      <a:srgbClr val="000000">
                        <a:alpha val="43137"/>
                      </a:srgbClr>
                    </a:outerShdw>
                  </a:effectLst>
                  <a:cs typeface="+mn-ea"/>
                  <a:sym typeface="+mn-lt"/>
                </a:rPr>
                <a:t>PART 02</a:t>
              </a:r>
              <a:endParaRPr lang="zh-CN" altLang="en-US" sz="8000" dirty="0">
                <a:solidFill>
                  <a:srgbClr val="7CB3A1"/>
                </a:solidFill>
                <a:effectLst>
                  <a:outerShdw blurRad="38100" dist="38100" dir="2700000" algn="tl">
                    <a:srgbClr val="000000">
                      <a:alpha val="43137"/>
                    </a:srgbClr>
                  </a:outerShdw>
                </a:effectLst>
                <a:cs typeface="+mn-ea"/>
                <a:sym typeface="+mn-lt"/>
              </a:endParaRPr>
            </a:p>
          </p:txBody>
        </p:sp>
        <p:sp>
          <p:nvSpPr>
            <p:cNvPr id="8" name="文本框 7">
              <a:extLst>
                <a:ext uri="{FF2B5EF4-FFF2-40B4-BE49-F238E27FC236}">
                  <a16:creationId xmlns:a16="http://schemas.microsoft.com/office/drawing/2014/main" id="{4C9D1801-5E27-0755-B8CD-9F665A18025C}"/>
                </a:ext>
              </a:extLst>
            </p:cNvPr>
            <p:cNvSpPr txBox="1"/>
            <p:nvPr/>
          </p:nvSpPr>
          <p:spPr>
            <a:xfrm>
              <a:off x="-885233" y="2660719"/>
              <a:ext cx="1489507" cy="769441"/>
            </a:xfrm>
            <a:prstGeom prst="rect">
              <a:avLst/>
            </a:prstGeom>
            <a:noFill/>
          </p:spPr>
          <p:txBody>
            <a:bodyPr wrap="square" rtlCol="0">
              <a:spAutoFit/>
            </a:bodyPr>
            <a:lstStyle/>
            <a:p>
              <a:pPr algn="dist"/>
              <a:r>
                <a:rPr lang="zh-CN" altLang="en-US" sz="4400" dirty="0">
                  <a:solidFill>
                    <a:schemeClr val="tx1">
                      <a:lumMod val="65000"/>
                      <a:lumOff val="35000"/>
                    </a:schemeClr>
                  </a:solidFill>
                  <a:cs typeface="+mn-ea"/>
                  <a:sym typeface="+mn-lt"/>
                </a:rPr>
                <a:t>血管</a:t>
              </a:r>
            </a:p>
          </p:txBody>
        </p:sp>
      </p:grpSp>
      <p:pic>
        <p:nvPicPr>
          <p:cNvPr id="3" name="图片 2">
            <a:extLst>
              <a:ext uri="{FF2B5EF4-FFF2-40B4-BE49-F238E27FC236}">
                <a16:creationId xmlns:a16="http://schemas.microsoft.com/office/drawing/2014/main" id="{1A9202E6-81BC-43EF-9525-C00455ED3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598" y="1727937"/>
            <a:ext cx="6840082" cy="5130063"/>
          </a:xfrm>
          <a:prstGeom prst="rect">
            <a:avLst/>
          </a:prstGeom>
        </p:spPr>
      </p:pic>
    </p:spTree>
    <p:extLst>
      <p:ext uri="{BB962C8B-B14F-4D97-AF65-F5344CB8AC3E}">
        <p14:creationId xmlns:p14="http://schemas.microsoft.com/office/powerpoint/2010/main" val="1684185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3614199"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心血管系统的结构</a:t>
            </a:r>
          </a:p>
        </p:txBody>
      </p:sp>
      <p:sp>
        <p:nvSpPr>
          <p:cNvPr id="4" name="文本框 3">
            <a:extLst>
              <a:ext uri="{FF2B5EF4-FFF2-40B4-BE49-F238E27FC236}">
                <a16:creationId xmlns:a16="http://schemas.microsoft.com/office/drawing/2014/main" id="{B1166646-E874-4BE4-BB9C-11163A260C44}"/>
              </a:ext>
            </a:extLst>
          </p:cNvPr>
          <p:cNvSpPr txBox="1"/>
          <p:nvPr/>
        </p:nvSpPr>
        <p:spPr>
          <a:xfrm>
            <a:off x="512730" y="4555920"/>
            <a:ext cx="10515310" cy="456535"/>
          </a:xfrm>
          <a:prstGeom prst="rect">
            <a:avLst/>
          </a:prstGeom>
          <a:noFill/>
        </p:spPr>
        <p:txBody>
          <a:bodyPr wrap="square" rtlCol="0">
            <a:spAutoFit/>
          </a:bodyPr>
          <a:lstStyle/>
          <a:p>
            <a:pPr>
              <a:lnSpc>
                <a:spcPct val="150000"/>
              </a:lnSpc>
            </a:pPr>
            <a:r>
              <a:rPr lang="zh-CN" altLang="en-US" dirty="0"/>
              <a:t>动脉血：含氧的血。</a:t>
            </a:r>
          </a:p>
        </p:txBody>
      </p:sp>
      <p:sp>
        <p:nvSpPr>
          <p:cNvPr id="7" name="文本框 6">
            <a:extLst>
              <a:ext uri="{FF2B5EF4-FFF2-40B4-BE49-F238E27FC236}">
                <a16:creationId xmlns:a16="http://schemas.microsoft.com/office/drawing/2014/main" id="{8C971CBD-A045-4591-9A3A-59410945CE22}"/>
              </a:ext>
            </a:extLst>
          </p:cNvPr>
          <p:cNvSpPr txBox="1"/>
          <p:nvPr/>
        </p:nvSpPr>
        <p:spPr>
          <a:xfrm>
            <a:off x="477234" y="1082717"/>
            <a:ext cx="10515310" cy="1289456"/>
          </a:xfrm>
          <a:prstGeom prst="rect">
            <a:avLst/>
          </a:prstGeom>
          <a:noFill/>
        </p:spPr>
        <p:txBody>
          <a:bodyPr wrap="square" rtlCol="0">
            <a:spAutoFit/>
          </a:bodyPr>
          <a:lstStyle/>
          <a:p>
            <a:pPr>
              <a:lnSpc>
                <a:spcPct val="150000"/>
              </a:lnSpc>
            </a:pPr>
            <a:r>
              <a:rPr lang="zh-CN" altLang="en-US" dirty="0"/>
              <a:t>血液由被称为</a:t>
            </a:r>
            <a:r>
              <a:rPr lang="zh-CN" altLang="en-US" dirty="0">
                <a:solidFill>
                  <a:srgbClr val="C00000"/>
                </a:solidFill>
              </a:rPr>
              <a:t>动脉</a:t>
            </a:r>
            <a:r>
              <a:rPr lang="zh-CN" altLang="en-US" dirty="0"/>
              <a:t>的大血管运离心脏，这些动脉分支成</a:t>
            </a:r>
            <a:r>
              <a:rPr lang="zh-CN" altLang="en-US" dirty="0">
                <a:solidFill>
                  <a:srgbClr val="C00000"/>
                </a:solidFill>
              </a:rPr>
              <a:t>小动脉</a:t>
            </a:r>
            <a:r>
              <a:rPr lang="zh-CN" altLang="en-US" dirty="0"/>
              <a:t>，小动脉再分支成</a:t>
            </a:r>
            <a:r>
              <a:rPr lang="zh-CN" altLang="en-US" dirty="0">
                <a:solidFill>
                  <a:srgbClr val="C00000"/>
                </a:solidFill>
              </a:rPr>
              <a:t>微动脉</a:t>
            </a:r>
            <a:r>
              <a:rPr lang="zh-CN" altLang="en-US" dirty="0"/>
              <a:t>，微动脉分支成纤维</a:t>
            </a:r>
            <a:r>
              <a:rPr lang="zh-CN" altLang="en-US" dirty="0">
                <a:solidFill>
                  <a:srgbClr val="C00000"/>
                </a:solidFill>
              </a:rPr>
              <a:t>毛细血管</a:t>
            </a:r>
            <a:r>
              <a:rPr lang="zh-CN" altLang="en-US" dirty="0"/>
              <a:t>（此系统的交换场所），毛细血管汇集成</a:t>
            </a:r>
            <a:r>
              <a:rPr lang="zh-CN" altLang="en-US" dirty="0">
                <a:solidFill>
                  <a:srgbClr val="C00000"/>
                </a:solidFill>
              </a:rPr>
              <a:t>微静脉</a:t>
            </a:r>
            <a:r>
              <a:rPr lang="zh-CN" altLang="en-US" dirty="0"/>
              <a:t>，微静脉再汇集成更大的</a:t>
            </a:r>
            <a:r>
              <a:rPr lang="zh-CN" altLang="en-US" dirty="0">
                <a:solidFill>
                  <a:srgbClr val="C00000"/>
                </a:solidFill>
              </a:rPr>
              <a:t>静脉</a:t>
            </a:r>
            <a:r>
              <a:rPr lang="zh-CN" altLang="en-US" dirty="0"/>
              <a:t>，</a:t>
            </a:r>
            <a:r>
              <a:rPr lang="zh-CN" altLang="en-US" dirty="0">
                <a:solidFill>
                  <a:srgbClr val="C00000"/>
                </a:solidFill>
              </a:rPr>
              <a:t>静脉</a:t>
            </a:r>
            <a:r>
              <a:rPr lang="zh-CN" altLang="en-US" dirty="0"/>
              <a:t>将血液运回心脏。</a:t>
            </a:r>
          </a:p>
        </p:txBody>
      </p:sp>
      <p:sp>
        <p:nvSpPr>
          <p:cNvPr id="8" name="文本框 7">
            <a:extLst>
              <a:ext uri="{FF2B5EF4-FFF2-40B4-BE49-F238E27FC236}">
                <a16:creationId xmlns:a16="http://schemas.microsoft.com/office/drawing/2014/main" id="{74E34279-6C4F-489C-A603-98C676EB9FCA}"/>
              </a:ext>
            </a:extLst>
          </p:cNvPr>
          <p:cNvSpPr txBox="1"/>
          <p:nvPr/>
        </p:nvSpPr>
        <p:spPr>
          <a:xfrm>
            <a:off x="512730" y="3135359"/>
            <a:ext cx="10515310" cy="456535"/>
          </a:xfrm>
          <a:prstGeom prst="rect">
            <a:avLst/>
          </a:prstGeom>
          <a:noFill/>
        </p:spPr>
        <p:txBody>
          <a:bodyPr wrap="square" rtlCol="0">
            <a:spAutoFit/>
          </a:bodyPr>
          <a:lstStyle/>
          <a:p>
            <a:pPr>
              <a:lnSpc>
                <a:spcPct val="150000"/>
              </a:lnSpc>
            </a:pPr>
            <a:r>
              <a:rPr lang="zh-CN" altLang="en-US" dirty="0"/>
              <a:t>动脉：是血液由心脏泵出后流往全身各器官时所经过的血管。</a:t>
            </a:r>
          </a:p>
        </p:txBody>
      </p:sp>
      <p:sp>
        <p:nvSpPr>
          <p:cNvPr id="9" name="文本框 8">
            <a:extLst>
              <a:ext uri="{FF2B5EF4-FFF2-40B4-BE49-F238E27FC236}">
                <a16:creationId xmlns:a16="http://schemas.microsoft.com/office/drawing/2014/main" id="{E362D958-350C-41FA-99E7-832EB7882441}"/>
              </a:ext>
            </a:extLst>
          </p:cNvPr>
          <p:cNvSpPr txBox="1"/>
          <p:nvPr/>
        </p:nvSpPr>
        <p:spPr>
          <a:xfrm>
            <a:off x="517099" y="3819106"/>
            <a:ext cx="10515310" cy="456535"/>
          </a:xfrm>
          <a:prstGeom prst="rect">
            <a:avLst/>
          </a:prstGeom>
          <a:noFill/>
        </p:spPr>
        <p:txBody>
          <a:bodyPr wrap="square" rtlCol="0">
            <a:spAutoFit/>
          </a:bodyPr>
          <a:lstStyle/>
          <a:p>
            <a:pPr>
              <a:lnSpc>
                <a:spcPct val="150000"/>
              </a:lnSpc>
            </a:pPr>
            <a:r>
              <a:rPr lang="zh-CN" altLang="en-US" dirty="0"/>
              <a:t>静脉：血液由全身各器官流回心脏时所经过的血管。</a:t>
            </a:r>
          </a:p>
        </p:txBody>
      </p:sp>
      <p:sp>
        <p:nvSpPr>
          <p:cNvPr id="11" name="文本框 10">
            <a:extLst>
              <a:ext uri="{FF2B5EF4-FFF2-40B4-BE49-F238E27FC236}">
                <a16:creationId xmlns:a16="http://schemas.microsoft.com/office/drawing/2014/main" id="{DB7AB204-3FAF-4ACD-B1CE-F531FBDA6994}"/>
              </a:ext>
            </a:extLst>
          </p:cNvPr>
          <p:cNvSpPr txBox="1"/>
          <p:nvPr/>
        </p:nvSpPr>
        <p:spPr>
          <a:xfrm>
            <a:off x="512730" y="5348729"/>
            <a:ext cx="10515310" cy="456535"/>
          </a:xfrm>
          <a:prstGeom prst="rect">
            <a:avLst/>
          </a:prstGeom>
          <a:noFill/>
        </p:spPr>
        <p:txBody>
          <a:bodyPr wrap="square" rtlCol="0">
            <a:spAutoFit/>
          </a:bodyPr>
          <a:lstStyle/>
          <a:p>
            <a:pPr>
              <a:lnSpc>
                <a:spcPct val="150000"/>
              </a:lnSpc>
            </a:pPr>
            <a:r>
              <a:rPr lang="zh-CN" altLang="en-US" dirty="0"/>
              <a:t>静脉血：含二氧化碳的血。</a:t>
            </a:r>
          </a:p>
        </p:txBody>
      </p:sp>
      <p:sp>
        <p:nvSpPr>
          <p:cNvPr id="12" name="文本框 11">
            <a:extLst>
              <a:ext uri="{FF2B5EF4-FFF2-40B4-BE49-F238E27FC236}">
                <a16:creationId xmlns:a16="http://schemas.microsoft.com/office/drawing/2014/main" id="{E2DDFF1E-0BB7-4A03-8B16-5A2AAAAABBCA}"/>
              </a:ext>
            </a:extLst>
          </p:cNvPr>
          <p:cNvSpPr txBox="1"/>
          <p:nvPr/>
        </p:nvSpPr>
        <p:spPr>
          <a:xfrm>
            <a:off x="512730" y="2578347"/>
            <a:ext cx="10515310" cy="456535"/>
          </a:xfrm>
          <a:prstGeom prst="rect">
            <a:avLst/>
          </a:prstGeom>
          <a:noFill/>
        </p:spPr>
        <p:txBody>
          <a:bodyPr wrap="square" rtlCol="0">
            <a:spAutoFit/>
          </a:bodyPr>
          <a:lstStyle/>
          <a:p>
            <a:pPr>
              <a:lnSpc>
                <a:spcPct val="150000"/>
              </a:lnSpc>
            </a:pPr>
            <a:r>
              <a:rPr lang="zh-CN" altLang="en-US" dirty="0">
                <a:solidFill>
                  <a:schemeClr val="accent2">
                    <a:lumMod val="75000"/>
                  </a:schemeClr>
                </a:solidFill>
              </a:rPr>
              <a:t>概念辨析</a:t>
            </a:r>
          </a:p>
        </p:txBody>
      </p:sp>
      <p:sp>
        <p:nvSpPr>
          <p:cNvPr id="13" name="文本框 12">
            <a:extLst>
              <a:ext uri="{FF2B5EF4-FFF2-40B4-BE49-F238E27FC236}">
                <a16:creationId xmlns:a16="http://schemas.microsoft.com/office/drawing/2014/main" id="{14EF293B-4BC5-4EE8-8D87-BB3826D273CD}"/>
              </a:ext>
            </a:extLst>
          </p:cNvPr>
          <p:cNvSpPr txBox="1"/>
          <p:nvPr/>
        </p:nvSpPr>
        <p:spPr>
          <a:xfrm>
            <a:off x="477234" y="6093296"/>
            <a:ext cx="8355070" cy="369332"/>
          </a:xfrm>
          <a:prstGeom prst="rect">
            <a:avLst/>
          </a:prstGeom>
          <a:noFill/>
        </p:spPr>
        <p:txBody>
          <a:bodyPr wrap="square" rtlCol="0">
            <a:spAutoFit/>
          </a:bodyPr>
          <a:lstStyle/>
          <a:p>
            <a:r>
              <a:rPr lang="zh-CN" altLang="en-US" dirty="0"/>
              <a:t>注：动脉里能流静脉血，静脉里也能流动脉血。</a:t>
            </a:r>
          </a:p>
        </p:txBody>
      </p:sp>
      <p:sp>
        <p:nvSpPr>
          <p:cNvPr id="14" name="对话气泡: 椭圆形 13">
            <a:extLst>
              <a:ext uri="{FF2B5EF4-FFF2-40B4-BE49-F238E27FC236}">
                <a16:creationId xmlns:a16="http://schemas.microsoft.com/office/drawing/2014/main" id="{3F5CDEAC-B226-4F95-8462-73D63E3FDACC}"/>
              </a:ext>
            </a:extLst>
          </p:cNvPr>
          <p:cNvSpPr/>
          <p:nvPr/>
        </p:nvSpPr>
        <p:spPr>
          <a:xfrm>
            <a:off x="6888088" y="2503027"/>
            <a:ext cx="5040560" cy="185663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solidFill>
                  <a:srgbClr val="00B0F0"/>
                </a:solidFill>
              </a:rPr>
              <a:t>动脉</a:t>
            </a:r>
            <a:r>
              <a:rPr lang="zh-CN" altLang="en-US" dirty="0"/>
              <a:t>里是否能流</a:t>
            </a:r>
            <a:r>
              <a:rPr lang="zh-CN" altLang="en-US" dirty="0">
                <a:solidFill>
                  <a:srgbClr val="00B0F0"/>
                </a:solidFill>
              </a:rPr>
              <a:t>静脉血</a:t>
            </a:r>
            <a:r>
              <a:rPr lang="zh-CN" altLang="en-US" dirty="0"/>
              <a:t>，</a:t>
            </a:r>
            <a:r>
              <a:rPr lang="zh-CN" altLang="en-US" dirty="0">
                <a:solidFill>
                  <a:srgbClr val="00B0F0"/>
                </a:solidFill>
              </a:rPr>
              <a:t>静脉</a:t>
            </a:r>
            <a:r>
              <a:rPr lang="zh-CN" altLang="en-US" dirty="0"/>
              <a:t>里是否能流</a:t>
            </a:r>
            <a:r>
              <a:rPr lang="zh-CN" altLang="en-US" dirty="0">
                <a:solidFill>
                  <a:srgbClr val="00B0F0"/>
                </a:solidFill>
              </a:rPr>
              <a:t>动脉血</a:t>
            </a:r>
            <a:r>
              <a:rPr lang="zh-CN" altLang="en-US" dirty="0"/>
              <a:t>？</a:t>
            </a:r>
          </a:p>
        </p:txBody>
      </p:sp>
    </p:spTree>
    <p:extLst>
      <p:ext uri="{BB962C8B-B14F-4D97-AF65-F5344CB8AC3E}">
        <p14:creationId xmlns:p14="http://schemas.microsoft.com/office/powerpoint/2010/main" val="105237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A8AF8F3-A05C-42D9-9F18-9884FA0F78BC}"/>
              </a:ext>
            </a:extLst>
          </p:cNvPr>
          <p:cNvPicPr>
            <a:picLocks noChangeAspect="1"/>
          </p:cNvPicPr>
          <p:nvPr/>
        </p:nvPicPr>
        <p:blipFill rotWithShape="1">
          <a:blip r:embed="rId2"/>
          <a:srcRect b="2445"/>
          <a:stretch/>
        </p:blipFill>
        <p:spPr>
          <a:xfrm>
            <a:off x="4151784" y="2055901"/>
            <a:ext cx="8622685" cy="4600612"/>
          </a:xfrm>
          <a:prstGeom prst="rect">
            <a:avLst/>
          </a:prstGeom>
        </p:spPr>
      </p:pic>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文本框 5">
            <a:extLst>
              <a:ext uri="{FF2B5EF4-FFF2-40B4-BE49-F238E27FC236}">
                <a16:creationId xmlns:a16="http://schemas.microsoft.com/office/drawing/2014/main" id="{6046B16B-7A81-452E-97FE-AF37A2A5F4C8}"/>
              </a:ext>
            </a:extLst>
          </p:cNvPr>
          <p:cNvSpPr txBox="1"/>
          <p:nvPr/>
        </p:nvSpPr>
        <p:spPr>
          <a:xfrm>
            <a:off x="507615" y="2164667"/>
            <a:ext cx="5114710" cy="873957"/>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cs typeface="+mn-ea"/>
                <a:sym typeface="+mn-lt"/>
              </a:rPr>
              <a:t>内膜：位于血管最里层，附着在结缔组织上，被称为内皮的一层鳞状上皮。</a:t>
            </a:r>
          </a:p>
        </p:txBody>
      </p:sp>
      <p:sp>
        <p:nvSpPr>
          <p:cNvPr id="4" name="文本框 3">
            <a:extLst>
              <a:ext uri="{FF2B5EF4-FFF2-40B4-BE49-F238E27FC236}">
                <a16:creationId xmlns:a16="http://schemas.microsoft.com/office/drawing/2014/main" id="{B1166646-E874-4BE4-BB9C-11163A260C44}"/>
              </a:ext>
            </a:extLst>
          </p:cNvPr>
          <p:cNvSpPr txBox="1"/>
          <p:nvPr/>
        </p:nvSpPr>
        <p:spPr>
          <a:xfrm>
            <a:off x="477234" y="1268760"/>
            <a:ext cx="10515310" cy="456535"/>
          </a:xfrm>
          <a:prstGeom prst="rect">
            <a:avLst/>
          </a:prstGeom>
          <a:noFill/>
        </p:spPr>
        <p:txBody>
          <a:bodyPr wrap="square" rtlCol="0">
            <a:spAutoFit/>
          </a:bodyPr>
          <a:lstStyle/>
          <a:p>
            <a:pPr>
              <a:lnSpc>
                <a:spcPct val="150000"/>
              </a:lnSpc>
            </a:pPr>
            <a:r>
              <a:rPr lang="zh-CN" altLang="en-US" dirty="0"/>
              <a:t>血管壁是由三层结构组成的：内膜、中膜、外膜</a:t>
            </a:r>
          </a:p>
        </p:txBody>
      </p:sp>
      <p:sp>
        <p:nvSpPr>
          <p:cNvPr id="8" name="文本框 7">
            <a:extLst>
              <a:ext uri="{FF2B5EF4-FFF2-40B4-BE49-F238E27FC236}">
                <a16:creationId xmlns:a16="http://schemas.microsoft.com/office/drawing/2014/main" id="{6D6AEB4F-7288-4BB1-84F0-67AFBAB5FCA8}"/>
              </a:ext>
            </a:extLst>
          </p:cNvPr>
          <p:cNvSpPr txBox="1"/>
          <p:nvPr/>
        </p:nvSpPr>
        <p:spPr>
          <a:xfrm>
            <a:off x="1229405" y="288965"/>
            <a:ext cx="3614199"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心血管系统的结构</a:t>
            </a:r>
          </a:p>
        </p:txBody>
      </p:sp>
      <p:sp>
        <p:nvSpPr>
          <p:cNvPr id="10" name="文本框 9">
            <a:extLst>
              <a:ext uri="{FF2B5EF4-FFF2-40B4-BE49-F238E27FC236}">
                <a16:creationId xmlns:a16="http://schemas.microsoft.com/office/drawing/2014/main" id="{94E62849-A7C1-425B-B92C-43C7510C0C31}"/>
              </a:ext>
            </a:extLst>
          </p:cNvPr>
          <p:cNvSpPr txBox="1"/>
          <p:nvPr/>
        </p:nvSpPr>
        <p:spPr>
          <a:xfrm>
            <a:off x="502622" y="3572943"/>
            <a:ext cx="4833598" cy="458459"/>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cs typeface="+mn-ea"/>
                <a:sym typeface="+mn-lt"/>
              </a:rPr>
              <a:t>中膜：是中间一层混有弹力纤维的平滑肌纤维。</a:t>
            </a:r>
          </a:p>
        </p:txBody>
      </p:sp>
      <p:sp>
        <p:nvSpPr>
          <p:cNvPr id="11" name="文本框 10">
            <a:extLst>
              <a:ext uri="{FF2B5EF4-FFF2-40B4-BE49-F238E27FC236}">
                <a16:creationId xmlns:a16="http://schemas.microsoft.com/office/drawing/2014/main" id="{28D38287-1C4E-46EC-B441-0EB2BBCD7BFC}"/>
              </a:ext>
            </a:extLst>
          </p:cNvPr>
          <p:cNvSpPr txBox="1"/>
          <p:nvPr/>
        </p:nvSpPr>
        <p:spPr>
          <a:xfrm>
            <a:off x="502622" y="4715283"/>
            <a:ext cx="4811020" cy="873957"/>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cs typeface="+mn-ea"/>
                <a:sym typeface="+mn-lt"/>
              </a:rPr>
              <a:t>外膜：位于血管最外层含有弹力纤维和胶原纤维的结缔组织。</a:t>
            </a:r>
          </a:p>
        </p:txBody>
      </p:sp>
    </p:spTree>
    <p:extLst>
      <p:ext uri="{BB962C8B-B14F-4D97-AF65-F5344CB8AC3E}">
        <p14:creationId xmlns:p14="http://schemas.microsoft.com/office/powerpoint/2010/main" val="1105177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文本框 7">
            <a:extLst>
              <a:ext uri="{FF2B5EF4-FFF2-40B4-BE49-F238E27FC236}">
                <a16:creationId xmlns:a16="http://schemas.microsoft.com/office/drawing/2014/main" id="{73D4CA30-654A-4EBD-85FE-ECD477EBFAD5}"/>
              </a:ext>
            </a:extLst>
          </p:cNvPr>
          <p:cNvSpPr txBox="1"/>
          <p:nvPr/>
        </p:nvSpPr>
        <p:spPr>
          <a:xfrm>
            <a:off x="1257665" y="332656"/>
            <a:ext cx="3614199"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心血管系统的结构</a:t>
            </a:r>
          </a:p>
        </p:txBody>
      </p:sp>
      <p:graphicFrame>
        <p:nvGraphicFramePr>
          <p:cNvPr id="9" name="表格 9">
            <a:extLst>
              <a:ext uri="{FF2B5EF4-FFF2-40B4-BE49-F238E27FC236}">
                <a16:creationId xmlns:a16="http://schemas.microsoft.com/office/drawing/2014/main" id="{9DF2D9AA-AF1E-449C-84A3-9BBD3898B685}"/>
              </a:ext>
            </a:extLst>
          </p:cNvPr>
          <p:cNvGraphicFramePr>
            <a:graphicFrameLocks noGrp="1"/>
          </p:cNvGraphicFramePr>
          <p:nvPr>
            <p:extLst>
              <p:ext uri="{D42A27DB-BD31-4B8C-83A1-F6EECF244321}">
                <p14:modId xmlns:p14="http://schemas.microsoft.com/office/powerpoint/2010/main" val="1003326788"/>
              </p:ext>
            </p:extLst>
          </p:nvPr>
        </p:nvGraphicFramePr>
        <p:xfrm>
          <a:off x="332082" y="1340768"/>
          <a:ext cx="11527836" cy="4824536"/>
        </p:xfrm>
        <a:graphic>
          <a:graphicData uri="http://schemas.openxmlformats.org/drawingml/2006/table">
            <a:tbl>
              <a:tblPr firstRow="1" bandRow="1"/>
              <a:tblGrid>
                <a:gridCol w="1518724">
                  <a:extLst>
                    <a:ext uri="{9D8B030D-6E8A-4147-A177-3AD203B41FA5}">
                      <a16:colId xmlns:a16="http://schemas.microsoft.com/office/drawing/2014/main" val="4035358236"/>
                    </a:ext>
                  </a:extLst>
                </a:gridCol>
                <a:gridCol w="4896544">
                  <a:extLst>
                    <a:ext uri="{9D8B030D-6E8A-4147-A177-3AD203B41FA5}">
                      <a16:colId xmlns:a16="http://schemas.microsoft.com/office/drawing/2014/main" val="1509845886"/>
                    </a:ext>
                  </a:extLst>
                </a:gridCol>
                <a:gridCol w="5112568">
                  <a:extLst>
                    <a:ext uri="{9D8B030D-6E8A-4147-A177-3AD203B41FA5}">
                      <a16:colId xmlns:a16="http://schemas.microsoft.com/office/drawing/2014/main" val="3859280770"/>
                    </a:ext>
                  </a:extLst>
                </a:gridCol>
              </a:tblGrid>
              <a:tr h="994735">
                <a:tc>
                  <a:txBody>
                    <a:bodyPr/>
                    <a:lstStyle/>
                    <a:p>
                      <a:pPr algn="ctr"/>
                      <a:r>
                        <a:rPr lang="zh-CN" altLang="en-US" dirty="0"/>
                        <a:t>血管</a:t>
                      </a:r>
                    </a:p>
                  </a:txBody>
                  <a:tcPr anchor="ctr"/>
                </a:tc>
                <a:tc>
                  <a:txBody>
                    <a:bodyPr/>
                    <a:lstStyle/>
                    <a:p>
                      <a:pPr algn="ctr"/>
                      <a:r>
                        <a:rPr lang="zh-CN" altLang="en-US" dirty="0"/>
                        <a:t>结构</a:t>
                      </a:r>
                    </a:p>
                  </a:txBody>
                  <a:tcPr anchor="ctr"/>
                </a:tc>
                <a:tc>
                  <a:txBody>
                    <a:bodyPr/>
                    <a:lstStyle/>
                    <a:p>
                      <a:pPr algn="ctr"/>
                      <a:r>
                        <a:rPr lang="zh-CN" altLang="en-US" dirty="0"/>
                        <a:t>功能</a:t>
                      </a:r>
                    </a:p>
                  </a:txBody>
                  <a:tcPr anchor="ctr"/>
                </a:tc>
                <a:extLst>
                  <a:ext uri="{0D108BD9-81ED-4DB2-BD59-A6C34878D82A}">
                    <a16:rowId xmlns:a16="http://schemas.microsoft.com/office/drawing/2014/main" val="711148496"/>
                  </a:ext>
                </a:extLst>
              </a:tr>
              <a:tr h="877473">
                <a:tc>
                  <a:txBody>
                    <a:bodyPr/>
                    <a:lstStyle/>
                    <a:p>
                      <a:pPr algn="ctr"/>
                      <a:r>
                        <a:rPr lang="zh-CN" altLang="en-US" dirty="0"/>
                        <a:t>动脉</a:t>
                      </a:r>
                    </a:p>
                  </a:txBody>
                  <a:tcPr anchor="ctr"/>
                </a:tc>
                <a:tc>
                  <a:txBody>
                    <a:bodyPr/>
                    <a:lstStyle/>
                    <a:p>
                      <a:r>
                        <a:rPr lang="zh-CN" altLang="en-US" dirty="0"/>
                        <a:t>坚固、有弹性、血管壁由三层膜结构组成，管径与壁厚之间比较大</a:t>
                      </a:r>
                    </a:p>
                  </a:txBody>
                  <a:tcPr/>
                </a:tc>
                <a:tc>
                  <a:txBody>
                    <a:bodyPr/>
                    <a:lstStyle/>
                    <a:p>
                      <a:r>
                        <a:rPr lang="zh-CN" altLang="en-US" dirty="0"/>
                        <a:t>将血液输送到机体的管道；血液在较高压力下运送（肌性的管壁和较大的管腔使压力降低较少）。</a:t>
                      </a:r>
                    </a:p>
                  </a:txBody>
                  <a:tcPr/>
                </a:tc>
                <a:extLst>
                  <a:ext uri="{0D108BD9-81ED-4DB2-BD59-A6C34878D82A}">
                    <a16:rowId xmlns:a16="http://schemas.microsoft.com/office/drawing/2014/main" val="1616767879"/>
                  </a:ext>
                </a:extLst>
              </a:tr>
              <a:tr h="994735">
                <a:tc>
                  <a:txBody>
                    <a:bodyPr/>
                    <a:lstStyle/>
                    <a:p>
                      <a:pPr algn="ctr"/>
                      <a:r>
                        <a:rPr lang="zh-CN" altLang="en-US" dirty="0"/>
                        <a:t>微动脉</a:t>
                      </a:r>
                    </a:p>
                  </a:txBody>
                  <a:tcPr anchor="ctr"/>
                </a:tc>
                <a:tc>
                  <a:txBody>
                    <a:bodyPr/>
                    <a:lstStyle/>
                    <a:p>
                      <a:r>
                        <a:rPr lang="zh-CN" altLang="en-US" dirty="0"/>
                        <a:t>中膜的肌层较厚，管腔相对狭窄</a:t>
                      </a:r>
                    </a:p>
                  </a:txBody>
                  <a:tcPr/>
                </a:tc>
                <a:tc>
                  <a:txBody>
                    <a:bodyPr/>
                    <a:lstStyle/>
                    <a:p>
                      <a:r>
                        <a:rPr lang="zh-CN" altLang="en-US" dirty="0"/>
                        <a:t>通过改变管径来控制血流，并能使搏动性流动变成稳定流动。</a:t>
                      </a:r>
                    </a:p>
                  </a:txBody>
                  <a:tcPr/>
                </a:tc>
                <a:extLst>
                  <a:ext uri="{0D108BD9-81ED-4DB2-BD59-A6C34878D82A}">
                    <a16:rowId xmlns:a16="http://schemas.microsoft.com/office/drawing/2014/main" val="3445947644"/>
                  </a:ext>
                </a:extLst>
              </a:tr>
              <a:tr h="994735">
                <a:tc>
                  <a:txBody>
                    <a:bodyPr/>
                    <a:lstStyle/>
                    <a:p>
                      <a:pPr algn="ctr"/>
                      <a:r>
                        <a:rPr lang="zh-CN" altLang="en-US" dirty="0"/>
                        <a:t>毛细血管</a:t>
                      </a:r>
                    </a:p>
                  </a:txBody>
                  <a:tcPr anchor="ctr"/>
                </a:tc>
                <a:tc>
                  <a:txBody>
                    <a:bodyPr/>
                    <a:lstStyle/>
                    <a:p>
                      <a:r>
                        <a:rPr lang="zh-CN" altLang="en-US" dirty="0"/>
                        <a:t>管壁由单层内皮细胞组成（内膜）；在其起始部位有袖口状平滑肌（毛细血管前括约肌）可以调节血流。</a:t>
                      </a:r>
                    </a:p>
                  </a:txBody>
                  <a:tcPr/>
                </a:tc>
                <a:tc>
                  <a:txBody>
                    <a:bodyPr/>
                    <a:lstStyle/>
                    <a:p>
                      <a:r>
                        <a:rPr lang="zh-CN" altLang="en-US" dirty="0"/>
                        <a:t>允许液体、营养物质和气体在血液和组织间液之间进行交换。</a:t>
                      </a:r>
                    </a:p>
                  </a:txBody>
                  <a:tcPr/>
                </a:tc>
                <a:extLst>
                  <a:ext uri="{0D108BD9-81ED-4DB2-BD59-A6C34878D82A}">
                    <a16:rowId xmlns:a16="http://schemas.microsoft.com/office/drawing/2014/main" val="2725751016"/>
                  </a:ext>
                </a:extLst>
              </a:tr>
              <a:tr h="962858">
                <a:tc>
                  <a:txBody>
                    <a:bodyPr/>
                    <a:lstStyle/>
                    <a:p>
                      <a:pPr algn="ctr"/>
                      <a:r>
                        <a:rPr lang="zh-CN" altLang="en-US" dirty="0"/>
                        <a:t>静脉</a:t>
                      </a:r>
                    </a:p>
                  </a:txBody>
                  <a:tcPr anchor="ctr"/>
                </a:tc>
                <a:tc>
                  <a:txBody>
                    <a:bodyPr/>
                    <a:lstStyle/>
                    <a:p>
                      <a:r>
                        <a:rPr lang="zh-CN" altLang="en-US" dirty="0"/>
                        <a:t>壁薄、可扩张，由三层膜组成；管径较大，存在瓣膜。</a:t>
                      </a:r>
                    </a:p>
                  </a:txBody>
                  <a:tcPr/>
                </a:tc>
                <a:tc>
                  <a:txBody>
                    <a:bodyPr/>
                    <a:lstStyle/>
                    <a:p>
                      <a:r>
                        <a:rPr lang="zh-CN" altLang="en-US" dirty="0"/>
                        <a:t>将血液由组织运回心脏；可作为血液的存储器（静脉容纳</a:t>
                      </a:r>
                      <a:r>
                        <a:rPr lang="en-US" altLang="zh-CN" dirty="0"/>
                        <a:t>60%</a:t>
                      </a:r>
                      <a:r>
                        <a:rPr lang="zh-CN" altLang="en-US" dirty="0"/>
                        <a:t>到</a:t>
                      </a:r>
                      <a:r>
                        <a:rPr lang="en-US" altLang="zh-CN" dirty="0"/>
                        <a:t>75%</a:t>
                      </a:r>
                      <a:r>
                        <a:rPr lang="zh-CN" altLang="en-US" dirty="0"/>
                        <a:t>的循环血容量）；可对交感刺激起收缩反应；瓣膜可使血液单向流动。</a:t>
                      </a:r>
                    </a:p>
                  </a:txBody>
                  <a:tcPr/>
                </a:tc>
                <a:extLst>
                  <a:ext uri="{0D108BD9-81ED-4DB2-BD59-A6C34878D82A}">
                    <a16:rowId xmlns:a16="http://schemas.microsoft.com/office/drawing/2014/main" val="2640768144"/>
                  </a:ext>
                </a:extLst>
              </a:tr>
            </a:tbl>
          </a:graphicData>
        </a:graphic>
      </p:graphicFrame>
    </p:spTree>
    <p:extLst>
      <p:ext uri="{BB962C8B-B14F-4D97-AF65-F5344CB8AC3E}">
        <p14:creationId xmlns:p14="http://schemas.microsoft.com/office/powerpoint/2010/main" val="3782368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ADD908C-3D66-4594-A1E3-D172C86E3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8" y="40448"/>
            <a:ext cx="4717433" cy="6817552"/>
          </a:xfrm>
          <a:prstGeom prst="rect">
            <a:avLst/>
          </a:prstGeom>
        </p:spPr>
      </p:pic>
      <p:grpSp>
        <p:nvGrpSpPr>
          <p:cNvPr id="6" name="组合 5">
            <a:extLst>
              <a:ext uri="{FF2B5EF4-FFF2-40B4-BE49-F238E27FC236}">
                <a16:creationId xmlns:a16="http://schemas.microsoft.com/office/drawing/2014/main" id="{1E96DA86-3775-7664-1922-E8C8A8958210}"/>
              </a:ext>
            </a:extLst>
          </p:cNvPr>
          <p:cNvGrpSpPr/>
          <p:nvPr/>
        </p:nvGrpSpPr>
        <p:grpSpPr>
          <a:xfrm>
            <a:off x="6816080" y="2348880"/>
            <a:ext cx="3552460" cy="534810"/>
            <a:chOff x="1338551" y="1737967"/>
            <a:chExt cx="3552460" cy="534810"/>
          </a:xfrm>
        </p:grpSpPr>
        <p:sp>
          <p:nvSpPr>
            <p:cNvPr id="7" name="圆角矩形 3">
              <a:extLst>
                <a:ext uri="{FF2B5EF4-FFF2-40B4-BE49-F238E27FC236}">
                  <a16:creationId xmlns:a16="http://schemas.microsoft.com/office/drawing/2014/main" id="{4AD55439-D06F-FB02-3243-D1B8E52AA154}"/>
                </a:ext>
              </a:extLst>
            </p:cNvPr>
            <p:cNvSpPr/>
            <p:nvPr/>
          </p:nvSpPr>
          <p:spPr>
            <a:xfrm>
              <a:off x="1763692" y="1737967"/>
              <a:ext cx="3127319" cy="534810"/>
            </a:xfrm>
            <a:prstGeom prst="roundRect">
              <a:avLst>
                <a:gd name="adj" fmla="val 50000"/>
              </a:avLst>
            </a:prstGeom>
            <a:solidFill>
              <a:srgbClr val="569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椭圆 7">
              <a:extLst>
                <a:ext uri="{FF2B5EF4-FFF2-40B4-BE49-F238E27FC236}">
                  <a16:creationId xmlns:a16="http://schemas.microsoft.com/office/drawing/2014/main" id="{EC01BE63-B688-B23A-32BD-C901B5FD5296}"/>
                </a:ext>
              </a:extLst>
            </p:cNvPr>
            <p:cNvSpPr/>
            <p:nvPr/>
          </p:nvSpPr>
          <p:spPr>
            <a:xfrm>
              <a:off x="1338551" y="1846199"/>
              <a:ext cx="318347" cy="318347"/>
            </a:xfrm>
            <a:prstGeom prst="ellipse">
              <a:avLst/>
            </a:prstGeom>
            <a:solidFill>
              <a:srgbClr val="56947F"/>
            </a:solidFill>
            <a:ln>
              <a:noFill/>
            </a:ln>
            <a:effectLst>
              <a:outerShdw blurRad="254000" dist="101600" dir="5400000" algn="ctr" rotWithShape="0">
                <a:srgbClr val="5877B6">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TextBox 51">
              <a:extLst>
                <a:ext uri="{FF2B5EF4-FFF2-40B4-BE49-F238E27FC236}">
                  <a16:creationId xmlns:a16="http://schemas.microsoft.com/office/drawing/2014/main" id="{A39ACD58-B0B7-B36B-0BDE-9E980E7C886A}"/>
                </a:ext>
              </a:extLst>
            </p:cNvPr>
            <p:cNvSpPr txBox="1"/>
            <p:nvPr/>
          </p:nvSpPr>
          <p:spPr>
            <a:xfrm>
              <a:off x="2124338" y="1774539"/>
              <a:ext cx="2116668" cy="461665"/>
            </a:xfrm>
            <a:prstGeom prst="rect">
              <a:avLst/>
            </a:prstGeom>
            <a:noFill/>
          </p:spPr>
          <p:txBody>
            <a:bodyPr wrap="square" rtlCol="0">
              <a:spAutoFit/>
            </a:bodyPr>
            <a:lstStyle/>
            <a:p>
              <a:r>
                <a:rPr lang="zh-CN" altLang="en-US" sz="2400" b="1" dirty="0">
                  <a:solidFill>
                    <a:schemeClr val="bg1"/>
                  </a:solidFill>
                  <a:effectLst>
                    <a:outerShdw blurRad="38100" dist="38100" dir="2700000" algn="tl">
                      <a:srgbClr val="000000">
                        <a:alpha val="43137"/>
                      </a:srgbClr>
                    </a:outerShdw>
                  </a:effectLst>
                  <a:cs typeface="+mn-ea"/>
                  <a:sym typeface="+mn-lt"/>
                </a:rPr>
                <a:t>血液</a:t>
              </a:r>
              <a:endParaRPr lang="en-US" altLang="zh-CN" sz="2400" b="1" dirty="0">
                <a:solidFill>
                  <a:schemeClr val="bg1"/>
                </a:solidFill>
                <a:effectLst>
                  <a:outerShdw blurRad="38100" dist="38100" dir="2700000" algn="tl">
                    <a:srgbClr val="000000">
                      <a:alpha val="43137"/>
                    </a:srgbClr>
                  </a:outerShdw>
                </a:effectLst>
                <a:cs typeface="+mn-ea"/>
                <a:sym typeface="+mn-lt"/>
              </a:endParaRPr>
            </a:p>
          </p:txBody>
        </p:sp>
      </p:grpSp>
      <p:grpSp>
        <p:nvGrpSpPr>
          <p:cNvPr id="10" name="组合 9">
            <a:extLst>
              <a:ext uri="{FF2B5EF4-FFF2-40B4-BE49-F238E27FC236}">
                <a16:creationId xmlns:a16="http://schemas.microsoft.com/office/drawing/2014/main" id="{6FDE8B98-6EA8-2B15-69F5-C6B978ED8496}"/>
              </a:ext>
            </a:extLst>
          </p:cNvPr>
          <p:cNvGrpSpPr/>
          <p:nvPr/>
        </p:nvGrpSpPr>
        <p:grpSpPr>
          <a:xfrm>
            <a:off x="6841201" y="4766664"/>
            <a:ext cx="3552460" cy="534810"/>
            <a:chOff x="1338551" y="2955721"/>
            <a:chExt cx="3552460" cy="534810"/>
          </a:xfrm>
        </p:grpSpPr>
        <p:sp>
          <p:nvSpPr>
            <p:cNvPr id="11" name="椭圆 10">
              <a:extLst>
                <a:ext uri="{FF2B5EF4-FFF2-40B4-BE49-F238E27FC236}">
                  <a16:creationId xmlns:a16="http://schemas.microsoft.com/office/drawing/2014/main" id="{FD568190-878F-7FBA-2C2E-FDBFB3DC5BDB}"/>
                </a:ext>
              </a:extLst>
            </p:cNvPr>
            <p:cNvSpPr/>
            <p:nvPr/>
          </p:nvSpPr>
          <p:spPr>
            <a:xfrm>
              <a:off x="1338551" y="3063786"/>
              <a:ext cx="318347" cy="318347"/>
            </a:xfrm>
            <a:prstGeom prst="ellipse">
              <a:avLst/>
            </a:prstGeom>
            <a:solidFill>
              <a:srgbClr val="56947F"/>
            </a:solidFill>
            <a:ln>
              <a:noFill/>
            </a:ln>
            <a:effectLst>
              <a:outerShdw blurRad="254000" dist="101600" dir="5400000" algn="ctr" rotWithShape="0">
                <a:srgbClr val="5877B6">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圆角矩形 22">
              <a:extLst>
                <a:ext uri="{FF2B5EF4-FFF2-40B4-BE49-F238E27FC236}">
                  <a16:creationId xmlns:a16="http://schemas.microsoft.com/office/drawing/2014/main" id="{EEE8134E-9F0D-98DC-923E-C0C6DB5FD0AD}"/>
                </a:ext>
              </a:extLst>
            </p:cNvPr>
            <p:cNvSpPr/>
            <p:nvPr/>
          </p:nvSpPr>
          <p:spPr>
            <a:xfrm>
              <a:off x="1763692" y="2955721"/>
              <a:ext cx="3127319" cy="534810"/>
            </a:xfrm>
            <a:prstGeom prst="roundRect">
              <a:avLst>
                <a:gd name="adj" fmla="val 50000"/>
              </a:avLst>
            </a:prstGeom>
            <a:solidFill>
              <a:srgbClr val="569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TextBox 51">
              <a:extLst>
                <a:ext uri="{FF2B5EF4-FFF2-40B4-BE49-F238E27FC236}">
                  <a16:creationId xmlns:a16="http://schemas.microsoft.com/office/drawing/2014/main" id="{32702FAE-90B7-8487-3E05-FFB39FCC9F17}"/>
                </a:ext>
              </a:extLst>
            </p:cNvPr>
            <p:cNvSpPr txBox="1"/>
            <p:nvPr/>
          </p:nvSpPr>
          <p:spPr>
            <a:xfrm>
              <a:off x="2128527" y="2992126"/>
              <a:ext cx="2116668" cy="461665"/>
            </a:xfrm>
            <a:prstGeom prst="rect">
              <a:avLst/>
            </a:prstGeom>
            <a:noFill/>
          </p:spPr>
          <p:txBody>
            <a:bodyPr wrap="square" rtlCol="0">
              <a:spAutoFit/>
            </a:bodyPr>
            <a:lstStyle/>
            <a:p>
              <a:r>
                <a:rPr lang="zh-CN" altLang="en-US" sz="2400" b="1" dirty="0">
                  <a:solidFill>
                    <a:schemeClr val="bg1"/>
                  </a:solidFill>
                  <a:effectLst>
                    <a:outerShdw blurRad="38100" dist="38100" dir="2700000" algn="tl">
                      <a:srgbClr val="000000">
                        <a:alpha val="43137"/>
                      </a:srgbClr>
                    </a:outerShdw>
                  </a:effectLst>
                  <a:cs typeface="+mn-ea"/>
                  <a:sym typeface="+mn-lt"/>
                </a:rPr>
                <a:t>心脏</a:t>
              </a:r>
              <a:endParaRPr lang="en-US" altLang="zh-CN" sz="2400" b="1" dirty="0">
                <a:solidFill>
                  <a:schemeClr val="bg1"/>
                </a:solidFill>
                <a:effectLst>
                  <a:outerShdw blurRad="38100" dist="38100" dir="2700000" algn="tl">
                    <a:srgbClr val="000000">
                      <a:alpha val="43137"/>
                    </a:srgbClr>
                  </a:outerShdw>
                </a:effectLst>
                <a:cs typeface="+mn-ea"/>
                <a:sym typeface="+mn-lt"/>
              </a:endParaRPr>
            </a:p>
          </p:txBody>
        </p:sp>
      </p:grpSp>
      <p:grpSp>
        <p:nvGrpSpPr>
          <p:cNvPr id="14" name="组合 13">
            <a:extLst>
              <a:ext uri="{FF2B5EF4-FFF2-40B4-BE49-F238E27FC236}">
                <a16:creationId xmlns:a16="http://schemas.microsoft.com/office/drawing/2014/main" id="{25DD139E-FDBE-3F11-81EC-C2B652DA9D29}"/>
              </a:ext>
            </a:extLst>
          </p:cNvPr>
          <p:cNvGrpSpPr/>
          <p:nvPr/>
        </p:nvGrpSpPr>
        <p:grpSpPr>
          <a:xfrm>
            <a:off x="6841201" y="3652669"/>
            <a:ext cx="3552460" cy="534810"/>
            <a:chOff x="1338551" y="4173475"/>
            <a:chExt cx="3552460" cy="534810"/>
          </a:xfrm>
        </p:grpSpPr>
        <p:sp>
          <p:nvSpPr>
            <p:cNvPr id="15" name="椭圆 14">
              <a:extLst>
                <a:ext uri="{FF2B5EF4-FFF2-40B4-BE49-F238E27FC236}">
                  <a16:creationId xmlns:a16="http://schemas.microsoft.com/office/drawing/2014/main" id="{AB52F2F0-916A-E90E-7DE1-8731DC2BBF09}"/>
                </a:ext>
              </a:extLst>
            </p:cNvPr>
            <p:cNvSpPr/>
            <p:nvPr/>
          </p:nvSpPr>
          <p:spPr>
            <a:xfrm>
              <a:off x="1338551" y="4281373"/>
              <a:ext cx="318347" cy="318347"/>
            </a:xfrm>
            <a:prstGeom prst="ellipse">
              <a:avLst/>
            </a:prstGeom>
            <a:solidFill>
              <a:srgbClr val="56947F"/>
            </a:solidFill>
            <a:ln>
              <a:noFill/>
            </a:ln>
            <a:effectLst>
              <a:outerShdw blurRad="254000" dist="101600" dir="5400000" algn="ctr" rotWithShape="0">
                <a:srgbClr val="5877B6">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圆角矩形 23">
              <a:extLst>
                <a:ext uri="{FF2B5EF4-FFF2-40B4-BE49-F238E27FC236}">
                  <a16:creationId xmlns:a16="http://schemas.microsoft.com/office/drawing/2014/main" id="{113FCF88-D2B3-74B9-CD05-E4912A71D1E2}"/>
                </a:ext>
              </a:extLst>
            </p:cNvPr>
            <p:cNvSpPr/>
            <p:nvPr/>
          </p:nvSpPr>
          <p:spPr>
            <a:xfrm>
              <a:off x="1763692" y="4173475"/>
              <a:ext cx="3127319" cy="534810"/>
            </a:xfrm>
            <a:prstGeom prst="roundRect">
              <a:avLst>
                <a:gd name="adj" fmla="val 50000"/>
              </a:avLst>
            </a:prstGeom>
            <a:solidFill>
              <a:srgbClr val="569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TextBox 51">
              <a:extLst>
                <a:ext uri="{FF2B5EF4-FFF2-40B4-BE49-F238E27FC236}">
                  <a16:creationId xmlns:a16="http://schemas.microsoft.com/office/drawing/2014/main" id="{C982483B-B5A2-F30E-50A8-E875F05DD3D6}"/>
                </a:ext>
              </a:extLst>
            </p:cNvPr>
            <p:cNvSpPr txBox="1"/>
            <p:nvPr/>
          </p:nvSpPr>
          <p:spPr>
            <a:xfrm>
              <a:off x="2128527" y="4190171"/>
              <a:ext cx="2453910" cy="461665"/>
            </a:xfrm>
            <a:prstGeom prst="rect">
              <a:avLst/>
            </a:prstGeom>
            <a:noFill/>
          </p:spPr>
          <p:txBody>
            <a:bodyPr wrap="square" rtlCol="0">
              <a:spAutoFit/>
            </a:bodyPr>
            <a:lstStyle/>
            <a:p>
              <a:r>
                <a:rPr lang="zh-CN" altLang="en-US" sz="2400" b="1" dirty="0">
                  <a:solidFill>
                    <a:schemeClr val="bg1"/>
                  </a:solidFill>
                  <a:effectLst>
                    <a:outerShdw blurRad="38100" dist="38100" dir="2700000" algn="tl">
                      <a:srgbClr val="000000">
                        <a:alpha val="43137"/>
                      </a:srgbClr>
                    </a:outerShdw>
                  </a:effectLst>
                  <a:cs typeface="+mn-ea"/>
                  <a:sym typeface="+mn-lt"/>
                </a:rPr>
                <a:t>血管与血液循环</a:t>
              </a:r>
              <a:endParaRPr lang="en-US" altLang="zh-CN" sz="2400" b="1" dirty="0">
                <a:solidFill>
                  <a:schemeClr val="bg1"/>
                </a:solidFill>
                <a:effectLst>
                  <a:outerShdw blurRad="38100" dist="38100" dir="2700000" algn="tl">
                    <a:srgbClr val="000000">
                      <a:alpha val="43137"/>
                    </a:srgbClr>
                  </a:outerShdw>
                </a:effectLst>
                <a:cs typeface="+mn-ea"/>
                <a:sym typeface="+mn-lt"/>
              </a:endParaRPr>
            </a:p>
          </p:txBody>
        </p:sp>
      </p:grpSp>
      <p:grpSp>
        <p:nvGrpSpPr>
          <p:cNvPr id="22" name="组合 21">
            <a:extLst>
              <a:ext uri="{FF2B5EF4-FFF2-40B4-BE49-F238E27FC236}">
                <a16:creationId xmlns:a16="http://schemas.microsoft.com/office/drawing/2014/main" id="{A7CD64CC-55D4-B0AF-0D3F-2907316F6B60}"/>
              </a:ext>
            </a:extLst>
          </p:cNvPr>
          <p:cNvGrpSpPr/>
          <p:nvPr/>
        </p:nvGrpSpPr>
        <p:grpSpPr>
          <a:xfrm>
            <a:off x="4737482" y="2440653"/>
            <a:ext cx="1214502" cy="2284491"/>
            <a:chOff x="6362160" y="1111199"/>
            <a:chExt cx="1214502" cy="2284491"/>
          </a:xfrm>
        </p:grpSpPr>
        <p:grpSp>
          <p:nvGrpSpPr>
            <p:cNvPr id="23" name="组合 22">
              <a:extLst>
                <a:ext uri="{FF2B5EF4-FFF2-40B4-BE49-F238E27FC236}">
                  <a16:creationId xmlns:a16="http://schemas.microsoft.com/office/drawing/2014/main" id="{0B126743-FC81-99A9-B889-002695EF2513}"/>
                </a:ext>
              </a:extLst>
            </p:cNvPr>
            <p:cNvGrpSpPr/>
            <p:nvPr/>
          </p:nvGrpSpPr>
          <p:grpSpPr>
            <a:xfrm>
              <a:off x="6362160" y="1111199"/>
              <a:ext cx="752837" cy="2111760"/>
              <a:chOff x="6362160" y="1111199"/>
              <a:chExt cx="752837" cy="2111760"/>
            </a:xfrm>
          </p:grpSpPr>
          <p:sp>
            <p:nvSpPr>
              <p:cNvPr id="25" name="文本框 24">
                <a:extLst>
                  <a:ext uri="{FF2B5EF4-FFF2-40B4-BE49-F238E27FC236}">
                    <a16:creationId xmlns:a16="http://schemas.microsoft.com/office/drawing/2014/main" id="{9469E241-AE5B-E4D4-8ECB-5E6880D44623}"/>
                  </a:ext>
                </a:extLst>
              </p:cNvPr>
              <p:cNvSpPr txBox="1"/>
              <p:nvPr/>
            </p:nvSpPr>
            <p:spPr>
              <a:xfrm>
                <a:off x="6362160" y="1111199"/>
                <a:ext cx="752837" cy="1107996"/>
              </a:xfrm>
              <a:prstGeom prst="rect">
                <a:avLst/>
              </a:prstGeom>
              <a:noFill/>
            </p:spPr>
            <p:txBody>
              <a:bodyPr wrap="square" rtlCol="0">
                <a:spAutoFit/>
              </a:bodyPr>
              <a:lstStyle/>
              <a:p>
                <a:pPr algn="ctr"/>
                <a:r>
                  <a:rPr lang="zh-CN" altLang="en-US" sz="6600" b="1" dirty="0">
                    <a:solidFill>
                      <a:srgbClr val="56947F"/>
                    </a:solidFill>
                    <a:effectLst>
                      <a:outerShdw blurRad="38100" dist="38100" dir="2700000" algn="tl">
                        <a:srgbClr val="000000">
                          <a:alpha val="43137"/>
                        </a:srgbClr>
                      </a:outerShdw>
                    </a:effectLst>
                    <a:cs typeface="+mn-ea"/>
                    <a:sym typeface="+mn-lt"/>
                  </a:rPr>
                  <a:t>目</a:t>
                </a:r>
              </a:p>
            </p:txBody>
          </p:sp>
          <p:sp>
            <p:nvSpPr>
              <p:cNvPr id="26" name="文本框 25">
                <a:extLst>
                  <a:ext uri="{FF2B5EF4-FFF2-40B4-BE49-F238E27FC236}">
                    <a16:creationId xmlns:a16="http://schemas.microsoft.com/office/drawing/2014/main" id="{28351159-E34D-F0BF-E498-8B1B70BC6627}"/>
                  </a:ext>
                </a:extLst>
              </p:cNvPr>
              <p:cNvSpPr txBox="1"/>
              <p:nvPr/>
            </p:nvSpPr>
            <p:spPr>
              <a:xfrm>
                <a:off x="6362160" y="2114963"/>
                <a:ext cx="752837" cy="1107996"/>
              </a:xfrm>
              <a:prstGeom prst="rect">
                <a:avLst/>
              </a:prstGeom>
              <a:noFill/>
            </p:spPr>
            <p:txBody>
              <a:bodyPr wrap="square" rtlCol="0">
                <a:spAutoFit/>
              </a:bodyPr>
              <a:lstStyle/>
              <a:p>
                <a:pPr algn="ctr"/>
                <a:r>
                  <a:rPr lang="zh-CN" altLang="en-US" sz="6600" b="1" dirty="0">
                    <a:solidFill>
                      <a:srgbClr val="56947F"/>
                    </a:solidFill>
                    <a:effectLst>
                      <a:outerShdw blurRad="38100" dist="38100" dir="2700000" algn="tl">
                        <a:srgbClr val="000000">
                          <a:alpha val="43137"/>
                        </a:srgbClr>
                      </a:outerShdw>
                    </a:effectLst>
                    <a:cs typeface="+mn-ea"/>
                    <a:sym typeface="+mn-lt"/>
                  </a:rPr>
                  <a:t>录</a:t>
                </a:r>
              </a:p>
            </p:txBody>
          </p:sp>
        </p:grpSp>
        <p:sp>
          <p:nvSpPr>
            <p:cNvPr id="24" name="文本框 23">
              <a:extLst>
                <a:ext uri="{FF2B5EF4-FFF2-40B4-BE49-F238E27FC236}">
                  <a16:creationId xmlns:a16="http://schemas.microsoft.com/office/drawing/2014/main" id="{2591060D-B86C-F786-3309-6BAC6F2A1B3C}"/>
                </a:ext>
              </a:extLst>
            </p:cNvPr>
            <p:cNvSpPr txBox="1"/>
            <p:nvPr/>
          </p:nvSpPr>
          <p:spPr>
            <a:xfrm>
              <a:off x="7114997" y="1642357"/>
              <a:ext cx="461665" cy="1753333"/>
            </a:xfrm>
            <a:prstGeom prst="rect">
              <a:avLst/>
            </a:prstGeom>
            <a:noFill/>
          </p:spPr>
          <p:txBody>
            <a:bodyPr vert="eaVert" wrap="square" rtlCol="0">
              <a:spAutoFit/>
            </a:bodyPr>
            <a:lstStyle/>
            <a:p>
              <a:pPr algn="dist"/>
              <a:r>
                <a:rPr lang="en-US" altLang="zh-CN" dirty="0">
                  <a:cs typeface="+mn-ea"/>
                  <a:sym typeface="+mn-lt"/>
                </a:rPr>
                <a:t>CONTENTES</a:t>
              </a:r>
              <a:endParaRPr lang="zh-CN" altLang="en-US" dirty="0">
                <a:cs typeface="+mn-ea"/>
                <a:sym typeface="+mn-lt"/>
              </a:endParaRPr>
            </a:p>
          </p:txBody>
        </p:sp>
      </p:grpSp>
      <p:grpSp>
        <p:nvGrpSpPr>
          <p:cNvPr id="29" name="组合 28">
            <a:extLst>
              <a:ext uri="{FF2B5EF4-FFF2-40B4-BE49-F238E27FC236}">
                <a16:creationId xmlns:a16="http://schemas.microsoft.com/office/drawing/2014/main" id="{8D2C22A4-3A05-42DF-BE47-0C70821C9816}"/>
              </a:ext>
            </a:extLst>
          </p:cNvPr>
          <p:cNvGrpSpPr/>
          <p:nvPr/>
        </p:nvGrpSpPr>
        <p:grpSpPr>
          <a:xfrm>
            <a:off x="6841201" y="5962388"/>
            <a:ext cx="4871423" cy="830997"/>
            <a:chOff x="1338551" y="4173475"/>
            <a:chExt cx="4266303" cy="830997"/>
          </a:xfrm>
        </p:grpSpPr>
        <p:sp>
          <p:nvSpPr>
            <p:cNvPr id="30" name="椭圆 29">
              <a:extLst>
                <a:ext uri="{FF2B5EF4-FFF2-40B4-BE49-F238E27FC236}">
                  <a16:creationId xmlns:a16="http://schemas.microsoft.com/office/drawing/2014/main" id="{A8C42D13-814F-4091-81B0-77B1CFD2F8D1}"/>
                </a:ext>
              </a:extLst>
            </p:cNvPr>
            <p:cNvSpPr/>
            <p:nvPr/>
          </p:nvSpPr>
          <p:spPr>
            <a:xfrm>
              <a:off x="1338551" y="4281373"/>
              <a:ext cx="318347" cy="318347"/>
            </a:xfrm>
            <a:prstGeom prst="ellipse">
              <a:avLst/>
            </a:prstGeom>
            <a:solidFill>
              <a:srgbClr val="56947F"/>
            </a:solidFill>
            <a:ln>
              <a:noFill/>
            </a:ln>
            <a:effectLst>
              <a:outerShdw blurRad="254000" dist="101600" dir="5400000" algn="ctr" rotWithShape="0">
                <a:srgbClr val="5877B6">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1" name="圆角矩形 23">
              <a:extLst>
                <a:ext uri="{FF2B5EF4-FFF2-40B4-BE49-F238E27FC236}">
                  <a16:creationId xmlns:a16="http://schemas.microsoft.com/office/drawing/2014/main" id="{4379A683-20C9-4C9A-9A93-E25B5AFC3C18}"/>
                </a:ext>
              </a:extLst>
            </p:cNvPr>
            <p:cNvSpPr/>
            <p:nvPr/>
          </p:nvSpPr>
          <p:spPr>
            <a:xfrm>
              <a:off x="1763692" y="4173475"/>
              <a:ext cx="3841162" cy="534810"/>
            </a:xfrm>
            <a:prstGeom prst="roundRect">
              <a:avLst>
                <a:gd name="adj" fmla="val 50000"/>
              </a:avLst>
            </a:prstGeom>
            <a:solidFill>
              <a:srgbClr val="569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2" name="TextBox 51">
              <a:extLst>
                <a:ext uri="{FF2B5EF4-FFF2-40B4-BE49-F238E27FC236}">
                  <a16:creationId xmlns:a16="http://schemas.microsoft.com/office/drawing/2014/main" id="{3AE557B1-2F48-41D1-AC01-E6EEE5B6CBA3}"/>
                </a:ext>
              </a:extLst>
            </p:cNvPr>
            <p:cNvSpPr txBox="1"/>
            <p:nvPr/>
          </p:nvSpPr>
          <p:spPr>
            <a:xfrm>
              <a:off x="2008397" y="4173475"/>
              <a:ext cx="3351751" cy="830997"/>
            </a:xfrm>
            <a:prstGeom prst="rect">
              <a:avLst/>
            </a:prstGeom>
            <a:noFill/>
          </p:spPr>
          <p:txBody>
            <a:bodyPr wrap="square" rtlCol="0">
              <a:spAutoFit/>
            </a:bodyPr>
            <a:lstStyle/>
            <a:p>
              <a:r>
                <a:rPr lang="zh-CN" altLang="en-US" sz="2400" b="1" dirty="0">
                  <a:solidFill>
                    <a:schemeClr val="bg1"/>
                  </a:solidFill>
                  <a:effectLst>
                    <a:outerShdw blurRad="38100" dist="38100" dir="2700000" algn="tl">
                      <a:srgbClr val="000000">
                        <a:alpha val="43137"/>
                      </a:srgbClr>
                    </a:outerShdw>
                  </a:effectLst>
                  <a:cs typeface="+mn-ea"/>
                  <a:sym typeface="+mn-lt"/>
                </a:rPr>
                <a:t>心血管疾病与心理的关系</a:t>
              </a:r>
              <a:endParaRPr lang="en-US" altLang="zh-CN" sz="2400" b="1" dirty="0">
                <a:solidFill>
                  <a:schemeClr val="bg1"/>
                </a:solidFill>
                <a:effectLst>
                  <a:outerShdw blurRad="38100" dist="38100" dir="2700000" algn="tl">
                    <a:srgbClr val="000000">
                      <a:alpha val="43137"/>
                    </a:srgbClr>
                  </a:outerShdw>
                </a:effectLst>
                <a:cs typeface="+mn-ea"/>
                <a:sym typeface="+mn-lt"/>
              </a:endParaRPr>
            </a:p>
          </p:txBody>
        </p:sp>
      </p:grpSp>
    </p:spTree>
    <p:extLst>
      <p:ext uri="{BB962C8B-B14F-4D97-AF65-F5344CB8AC3E}">
        <p14:creationId xmlns:p14="http://schemas.microsoft.com/office/powerpoint/2010/main" val="657724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3614199"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心血管系统的功能</a:t>
            </a:r>
          </a:p>
        </p:txBody>
      </p:sp>
      <p:sp>
        <p:nvSpPr>
          <p:cNvPr id="4" name="文本框 3">
            <a:extLst>
              <a:ext uri="{FF2B5EF4-FFF2-40B4-BE49-F238E27FC236}">
                <a16:creationId xmlns:a16="http://schemas.microsoft.com/office/drawing/2014/main" id="{B1166646-E874-4BE4-BB9C-11163A260C44}"/>
              </a:ext>
            </a:extLst>
          </p:cNvPr>
          <p:cNvSpPr txBox="1"/>
          <p:nvPr/>
        </p:nvSpPr>
        <p:spPr>
          <a:xfrm>
            <a:off x="477234" y="1268760"/>
            <a:ext cx="10515310" cy="873957"/>
          </a:xfrm>
          <a:prstGeom prst="rect">
            <a:avLst/>
          </a:prstGeom>
          <a:noFill/>
        </p:spPr>
        <p:txBody>
          <a:bodyPr wrap="square" rtlCol="0">
            <a:spAutoFit/>
          </a:bodyPr>
          <a:lstStyle/>
          <a:p>
            <a:pPr>
              <a:lnSpc>
                <a:spcPct val="150000"/>
              </a:lnSpc>
            </a:pPr>
            <a:r>
              <a:rPr lang="zh-CN" altLang="en-US" dirty="0"/>
              <a:t>运输功能：将营养物质和氧运送到机体细胞，并将机体细胞产生的代谢废物和二氧化碳运送到排泄器官，还可将激素由内分泌腺运送到靶器官。</a:t>
            </a:r>
          </a:p>
        </p:txBody>
      </p:sp>
      <p:sp>
        <p:nvSpPr>
          <p:cNvPr id="7" name="文本框 6">
            <a:extLst>
              <a:ext uri="{FF2B5EF4-FFF2-40B4-BE49-F238E27FC236}">
                <a16:creationId xmlns:a16="http://schemas.microsoft.com/office/drawing/2014/main" id="{8C971CBD-A045-4591-9A3A-59410945CE22}"/>
              </a:ext>
            </a:extLst>
          </p:cNvPr>
          <p:cNvSpPr txBox="1"/>
          <p:nvPr/>
        </p:nvSpPr>
        <p:spPr>
          <a:xfrm>
            <a:off x="477234" y="2685663"/>
            <a:ext cx="10515310" cy="456535"/>
          </a:xfrm>
          <a:prstGeom prst="rect">
            <a:avLst/>
          </a:prstGeom>
          <a:noFill/>
        </p:spPr>
        <p:txBody>
          <a:bodyPr wrap="square" rtlCol="0">
            <a:spAutoFit/>
          </a:bodyPr>
          <a:lstStyle/>
          <a:p>
            <a:pPr>
              <a:lnSpc>
                <a:spcPct val="150000"/>
              </a:lnSpc>
            </a:pPr>
            <a:r>
              <a:rPr lang="zh-CN" altLang="en-US" dirty="0"/>
              <a:t>体温调节功能：机体丧失热量的多少是通过流经皮肤分血量的多少来调节的。</a:t>
            </a:r>
          </a:p>
        </p:txBody>
      </p:sp>
      <p:sp>
        <p:nvSpPr>
          <p:cNvPr id="8" name="文本框 7">
            <a:extLst>
              <a:ext uri="{FF2B5EF4-FFF2-40B4-BE49-F238E27FC236}">
                <a16:creationId xmlns:a16="http://schemas.microsoft.com/office/drawing/2014/main" id="{06893D73-1C71-4E7C-AB9C-870D2584DAF1}"/>
              </a:ext>
            </a:extLst>
          </p:cNvPr>
          <p:cNvSpPr txBox="1"/>
          <p:nvPr/>
        </p:nvSpPr>
        <p:spPr>
          <a:xfrm>
            <a:off x="477234" y="3637711"/>
            <a:ext cx="10515310" cy="456535"/>
          </a:xfrm>
          <a:prstGeom prst="rect">
            <a:avLst/>
          </a:prstGeom>
          <a:noFill/>
        </p:spPr>
        <p:txBody>
          <a:bodyPr wrap="square" rtlCol="0">
            <a:spAutoFit/>
          </a:bodyPr>
          <a:lstStyle/>
          <a:p>
            <a:pPr>
              <a:lnSpc>
                <a:spcPct val="150000"/>
              </a:lnSpc>
            </a:pPr>
            <a:r>
              <a:rPr lang="zh-CN" altLang="en-US" dirty="0"/>
              <a:t>酸碱平衡功能：心血管系统（通过血液中的缓冲物质）同呼吸系统和泌尿系统共同调节机体的</a:t>
            </a:r>
            <a:r>
              <a:rPr lang="en-US" altLang="zh-CN" dirty="0"/>
              <a:t>pH</a:t>
            </a:r>
            <a:r>
              <a:rPr lang="zh-CN" altLang="en-US" dirty="0"/>
              <a:t>值。</a:t>
            </a:r>
          </a:p>
        </p:txBody>
      </p:sp>
      <p:sp>
        <p:nvSpPr>
          <p:cNvPr id="9" name="文本框 8">
            <a:extLst>
              <a:ext uri="{FF2B5EF4-FFF2-40B4-BE49-F238E27FC236}">
                <a16:creationId xmlns:a16="http://schemas.microsoft.com/office/drawing/2014/main" id="{938DF919-1651-4ED7-B10E-368A7FC105F0}"/>
              </a:ext>
            </a:extLst>
          </p:cNvPr>
          <p:cNvSpPr txBox="1"/>
          <p:nvPr/>
        </p:nvSpPr>
        <p:spPr>
          <a:xfrm>
            <a:off x="477234" y="4589759"/>
            <a:ext cx="10515310" cy="456535"/>
          </a:xfrm>
          <a:prstGeom prst="rect">
            <a:avLst/>
          </a:prstGeom>
          <a:noFill/>
        </p:spPr>
        <p:txBody>
          <a:bodyPr wrap="square" rtlCol="0">
            <a:spAutoFit/>
          </a:bodyPr>
          <a:lstStyle/>
          <a:p>
            <a:pPr>
              <a:lnSpc>
                <a:spcPct val="150000"/>
              </a:lnSpc>
            </a:pPr>
            <a:r>
              <a:rPr lang="zh-CN" altLang="en-US" dirty="0"/>
              <a:t>防御功能：白细胞可以抵御外来的微生物和毒素的侵袭。</a:t>
            </a:r>
          </a:p>
        </p:txBody>
      </p:sp>
    </p:spTree>
    <p:extLst>
      <p:ext uri="{BB962C8B-B14F-4D97-AF65-F5344CB8AC3E}">
        <p14:creationId xmlns:p14="http://schemas.microsoft.com/office/powerpoint/2010/main" val="2063365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12C9D40-F671-4601-88AE-8F34961B57C5}"/>
              </a:ext>
            </a:extLst>
          </p:cNvPr>
          <p:cNvPicPr>
            <a:picLocks noChangeAspect="1"/>
          </p:cNvPicPr>
          <p:nvPr/>
        </p:nvPicPr>
        <p:blipFill rotWithShape="1">
          <a:blip r:embed="rId2"/>
          <a:srcRect l="13909" t="3446" r="20127" b="2577"/>
          <a:stretch/>
        </p:blipFill>
        <p:spPr>
          <a:xfrm>
            <a:off x="5334107" y="0"/>
            <a:ext cx="6857893" cy="6858000"/>
          </a:xfrm>
          <a:prstGeom prst="rect">
            <a:avLst/>
          </a:prstGeom>
        </p:spPr>
      </p:pic>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3614199"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人体的主要静脉</a:t>
            </a:r>
          </a:p>
        </p:txBody>
      </p:sp>
      <p:sp>
        <p:nvSpPr>
          <p:cNvPr id="10" name="文本框 9">
            <a:extLst>
              <a:ext uri="{FF2B5EF4-FFF2-40B4-BE49-F238E27FC236}">
                <a16:creationId xmlns:a16="http://schemas.microsoft.com/office/drawing/2014/main" id="{920560AB-4249-40FA-A343-5720A9871ABE}"/>
              </a:ext>
            </a:extLst>
          </p:cNvPr>
          <p:cNvSpPr txBox="1"/>
          <p:nvPr/>
        </p:nvSpPr>
        <p:spPr>
          <a:xfrm>
            <a:off x="242446" y="1772816"/>
            <a:ext cx="4824536" cy="2600840"/>
          </a:xfrm>
          <a:prstGeom prst="rect">
            <a:avLst/>
          </a:prstGeom>
          <a:noFill/>
        </p:spPr>
        <p:txBody>
          <a:bodyPr wrap="square" rtlCol="0">
            <a:spAutoFit/>
          </a:bodyPr>
          <a:lstStyle/>
          <a:p>
            <a:pPr>
              <a:lnSpc>
                <a:spcPct val="150000"/>
              </a:lnSpc>
            </a:pPr>
            <a:r>
              <a:rPr lang="zh-CN" altLang="en-US" sz="2800" dirty="0">
                <a:solidFill>
                  <a:srgbClr val="00B0F0"/>
                </a:solidFill>
              </a:rPr>
              <a:t>上腔静脉</a:t>
            </a:r>
            <a:r>
              <a:rPr lang="zh-CN" altLang="en-US" sz="2800" dirty="0"/>
              <a:t>和</a:t>
            </a:r>
            <a:r>
              <a:rPr lang="zh-CN" altLang="en-US" sz="2800" dirty="0">
                <a:solidFill>
                  <a:srgbClr val="00B0F0"/>
                </a:solidFill>
              </a:rPr>
              <a:t>下腔静脉</a:t>
            </a:r>
            <a:r>
              <a:rPr lang="zh-CN" altLang="en-US" sz="2800" dirty="0"/>
              <a:t>是将头、颈、上肢的血液</a:t>
            </a:r>
            <a:r>
              <a:rPr lang="zh-CN" altLang="en-US" sz="2800" dirty="0">
                <a:solidFill>
                  <a:srgbClr val="00B0F0"/>
                </a:solidFill>
              </a:rPr>
              <a:t>输送回心脏</a:t>
            </a:r>
            <a:r>
              <a:rPr lang="zh-CN" altLang="en-US" sz="2800" dirty="0"/>
              <a:t>的主要静脉及</a:t>
            </a:r>
            <a:r>
              <a:rPr lang="zh-CN" altLang="en-US" sz="2800" dirty="0">
                <a:solidFill>
                  <a:srgbClr val="00B0F0"/>
                </a:solidFill>
              </a:rPr>
              <a:t>输送</a:t>
            </a:r>
            <a:r>
              <a:rPr lang="zh-CN" altLang="en-US" sz="2800" dirty="0"/>
              <a:t>腹部和下肢血液</a:t>
            </a:r>
            <a:r>
              <a:rPr lang="zh-CN" altLang="en-US" sz="2800" dirty="0">
                <a:solidFill>
                  <a:srgbClr val="00B0F0"/>
                </a:solidFill>
              </a:rPr>
              <a:t>回心脏</a:t>
            </a:r>
            <a:r>
              <a:rPr lang="zh-CN" altLang="en-US" sz="2800" dirty="0"/>
              <a:t>的静脉。</a:t>
            </a:r>
          </a:p>
        </p:txBody>
      </p:sp>
    </p:spTree>
    <p:extLst>
      <p:ext uri="{BB962C8B-B14F-4D97-AF65-F5344CB8AC3E}">
        <p14:creationId xmlns:p14="http://schemas.microsoft.com/office/powerpoint/2010/main" val="76022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8321A33-C6B1-4E7A-A9C5-5C34D5D8781C}"/>
              </a:ext>
            </a:extLst>
          </p:cNvPr>
          <p:cNvPicPr>
            <a:picLocks noChangeAspect="1"/>
          </p:cNvPicPr>
          <p:nvPr/>
        </p:nvPicPr>
        <p:blipFill rotWithShape="1">
          <a:blip r:embed="rId2"/>
          <a:srcRect l="12896" t="2751" r="16697" b="4571"/>
          <a:stretch/>
        </p:blipFill>
        <p:spPr>
          <a:xfrm>
            <a:off x="11324" y="781487"/>
            <a:ext cx="6912768" cy="6076513"/>
          </a:xfrm>
          <a:prstGeom prst="rect">
            <a:avLst/>
          </a:prstGeom>
        </p:spPr>
      </p:pic>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4478295"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人体能摸到的动脉搏动部位</a:t>
            </a:r>
          </a:p>
        </p:txBody>
      </p:sp>
      <p:sp>
        <p:nvSpPr>
          <p:cNvPr id="8" name="对话气泡: 椭圆形 7">
            <a:extLst>
              <a:ext uri="{FF2B5EF4-FFF2-40B4-BE49-F238E27FC236}">
                <a16:creationId xmlns:a16="http://schemas.microsoft.com/office/drawing/2014/main" id="{729C019D-D2AD-4E02-922A-263006FF0293}"/>
              </a:ext>
            </a:extLst>
          </p:cNvPr>
          <p:cNvSpPr/>
          <p:nvPr/>
        </p:nvSpPr>
        <p:spPr>
          <a:xfrm>
            <a:off x="7104112" y="987426"/>
            <a:ext cx="4168059" cy="181936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0070C0"/>
                </a:solidFill>
              </a:rPr>
              <a:t>动脉硬化</a:t>
            </a:r>
            <a:r>
              <a:rPr lang="zh-CN" altLang="en-US" sz="2000" dirty="0">
                <a:solidFill>
                  <a:schemeClr val="tx1"/>
                </a:solidFill>
              </a:rPr>
              <a:t>是一种血管退行性病变，它可导致血管壁增厚变硬。</a:t>
            </a:r>
          </a:p>
        </p:txBody>
      </p:sp>
      <p:sp>
        <p:nvSpPr>
          <p:cNvPr id="9" name="文本框 8">
            <a:extLst>
              <a:ext uri="{FF2B5EF4-FFF2-40B4-BE49-F238E27FC236}">
                <a16:creationId xmlns:a16="http://schemas.microsoft.com/office/drawing/2014/main" id="{20F83D8D-5894-4DA6-BD48-B684F9A064E9}"/>
              </a:ext>
            </a:extLst>
          </p:cNvPr>
          <p:cNvSpPr txBox="1"/>
          <p:nvPr/>
        </p:nvSpPr>
        <p:spPr>
          <a:xfrm>
            <a:off x="6838284" y="4005064"/>
            <a:ext cx="5018356" cy="1954509"/>
          </a:xfrm>
          <a:prstGeom prst="rect">
            <a:avLst/>
          </a:prstGeom>
          <a:noFill/>
        </p:spPr>
        <p:txBody>
          <a:bodyPr wrap="square" rtlCol="0">
            <a:spAutoFit/>
          </a:bodyPr>
          <a:lstStyle/>
          <a:p>
            <a:pPr>
              <a:lnSpc>
                <a:spcPct val="150000"/>
              </a:lnSpc>
            </a:pPr>
            <a:r>
              <a:rPr lang="zh-CN" altLang="en-US" sz="2800" dirty="0"/>
              <a:t>每周三次，每次至少</a:t>
            </a:r>
            <a:r>
              <a:rPr lang="en-US" altLang="zh-CN" sz="2800" dirty="0"/>
              <a:t>30</a:t>
            </a:r>
            <a:r>
              <a:rPr lang="zh-CN" altLang="en-US" sz="2800" dirty="0"/>
              <a:t>分钟的高强度体育锻炼被认为可以维持心血管系统的健康。</a:t>
            </a:r>
          </a:p>
        </p:txBody>
      </p:sp>
    </p:spTree>
    <p:extLst>
      <p:ext uri="{BB962C8B-B14F-4D97-AF65-F5344CB8AC3E}">
        <p14:creationId xmlns:p14="http://schemas.microsoft.com/office/powerpoint/2010/main" val="1238661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7699E550-9E14-4BC0-8C77-CA2A820609DA}"/>
              </a:ext>
            </a:extLst>
          </p:cNvPr>
          <p:cNvSpPr txBox="1"/>
          <p:nvPr/>
        </p:nvSpPr>
        <p:spPr>
          <a:xfrm>
            <a:off x="651405" y="1196752"/>
            <a:ext cx="9661206" cy="1134413"/>
          </a:xfrm>
          <a:prstGeom prst="rect">
            <a:avLst/>
          </a:prstGeom>
          <a:noFill/>
        </p:spPr>
        <p:txBody>
          <a:bodyPr wrap="square" rtlCol="0">
            <a:spAutoFit/>
          </a:bodyPr>
          <a:lstStyle/>
          <a:p>
            <a:pPr>
              <a:lnSpc>
                <a:spcPct val="150000"/>
              </a:lnSpc>
            </a:pPr>
            <a:r>
              <a:rPr lang="zh-CN" altLang="en-US" sz="2400" dirty="0"/>
              <a:t>血压是血液施加于血管壁内面每单位面积上的压力，心脏作功是其产生的主要原因。</a:t>
            </a:r>
          </a:p>
        </p:txBody>
      </p:sp>
      <p:sp>
        <p:nvSpPr>
          <p:cNvPr id="9" name="椭圆 8">
            <a:extLst>
              <a:ext uri="{FF2B5EF4-FFF2-40B4-BE49-F238E27FC236}">
                <a16:creationId xmlns:a16="http://schemas.microsoft.com/office/drawing/2014/main" id="{0B7A04F8-353C-4243-8458-6BC127E40996}"/>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 空心 9">
            <a:extLst>
              <a:ext uri="{FF2B5EF4-FFF2-40B4-BE49-F238E27FC236}">
                <a16:creationId xmlns:a16="http://schemas.microsoft.com/office/drawing/2014/main" id="{AE0A646D-3000-429C-AB7F-9857C605832D}"/>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文本框 10">
            <a:extLst>
              <a:ext uri="{FF2B5EF4-FFF2-40B4-BE49-F238E27FC236}">
                <a16:creationId xmlns:a16="http://schemas.microsoft.com/office/drawing/2014/main" id="{65DCDB20-4435-4F7C-A744-B1EB6DC340D1}"/>
              </a:ext>
            </a:extLst>
          </p:cNvPr>
          <p:cNvSpPr txBox="1"/>
          <p:nvPr/>
        </p:nvSpPr>
        <p:spPr>
          <a:xfrm>
            <a:off x="1215956" y="310662"/>
            <a:ext cx="1093919"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血压</a:t>
            </a:r>
          </a:p>
        </p:txBody>
      </p:sp>
      <p:sp>
        <p:nvSpPr>
          <p:cNvPr id="15" name="文本框 14">
            <a:extLst>
              <a:ext uri="{FF2B5EF4-FFF2-40B4-BE49-F238E27FC236}">
                <a16:creationId xmlns:a16="http://schemas.microsoft.com/office/drawing/2014/main" id="{97437AEF-36FF-49D7-8612-D5A8D1D82A4B}"/>
              </a:ext>
            </a:extLst>
          </p:cNvPr>
          <p:cNvSpPr txBox="1"/>
          <p:nvPr/>
        </p:nvSpPr>
        <p:spPr>
          <a:xfrm>
            <a:off x="651405" y="2780238"/>
            <a:ext cx="9661206" cy="1688411"/>
          </a:xfrm>
          <a:prstGeom prst="rect">
            <a:avLst/>
          </a:prstGeom>
          <a:noFill/>
        </p:spPr>
        <p:txBody>
          <a:bodyPr wrap="square" rtlCol="0">
            <a:spAutoFit/>
          </a:bodyPr>
          <a:lstStyle/>
          <a:p>
            <a:pPr>
              <a:lnSpc>
                <a:spcPct val="150000"/>
              </a:lnSpc>
            </a:pPr>
            <a:r>
              <a:rPr lang="zh-CN" altLang="en-US" sz="2400" dirty="0"/>
              <a:t>机体可通过改变心率（心率增加，血压上升）、血容量（血容量增加，血压上升）和外周阻力（血管直径减小，外周阻力增加，血压升高）来调节血压。</a:t>
            </a:r>
          </a:p>
        </p:txBody>
      </p:sp>
      <p:sp>
        <p:nvSpPr>
          <p:cNvPr id="16" name="文本框 15">
            <a:extLst>
              <a:ext uri="{FF2B5EF4-FFF2-40B4-BE49-F238E27FC236}">
                <a16:creationId xmlns:a16="http://schemas.microsoft.com/office/drawing/2014/main" id="{1B97F67F-0735-47CE-A4C1-78705AE4A247}"/>
              </a:ext>
            </a:extLst>
          </p:cNvPr>
          <p:cNvSpPr txBox="1"/>
          <p:nvPr/>
        </p:nvSpPr>
        <p:spPr>
          <a:xfrm>
            <a:off x="734658" y="4917722"/>
            <a:ext cx="9661206" cy="577850"/>
          </a:xfrm>
          <a:prstGeom prst="rect">
            <a:avLst/>
          </a:prstGeom>
          <a:noFill/>
        </p:spPr>
        <p:txBody>
          <a:bodyPr wrap="square" rtlCol="0">
            <a:spAutoFit/>
          </a:bodyPr>
          <a:lstStyle/>
          <a:p>
            <a:pPr>
              <a:lnSpc>
                <a:spcPct val="150000"/>
              </a:lnSpc>
            </a:pPr>
            <a:r>
              <a:rPr lang="zh-CN" altLang="en-US" sz="2400" dirty="0"/>
              <a:t>正常血压大约为</a:t>
            </a:r>
            <a:r>
              <a:rPr lang="en-US" altLang="zh-CN" sz="2400" dirty="0"/>
              <a:t>120/80mmHg</a:t>
            </a:r>
            <a:endParaRPr lang="zh-CN" altLang="en-US" sz="2400" dirty="0"/>
          </a:p>
        </p:txBody>
      </p:sp>
    </p:spTree>
    <p:extLst>
      <p:ext uri="{BB962C8B-B14F-4D97-AF65-F5344CB8AC3E}">
        <p14:creationId xmlns:p14="http://schemas.microsoft.com/office/powerpoint/2010/main" val="277554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1783E97-B4C2-4141-BA3B-E80F6D792066}"/>
              </a:ext>
            </a:extLst>
          </p:cNvPr>
          <p:cNvPicPr>
            <a:picLocks noChangeAspect="1"/>
          </p:cNvPicPr>
          <p:nvPr/>
        </p:nvPicPr>
        <p:blipFill rotWithShape="1">
          <a:blip r:embed="rId2"/>
          <a:srcRect l="5013" t="6432" r="5884" b="5049"/>
          <a:stretch/>
        </p:blipFill>
        <p:spPr>
          <a:xfrm>
            <a:off x="3750430" y="931184"/>
            <a:ext cx="8344869" cy="5790706"/>
          </a:xfrm>
          <a:prstGeom prst="rect">
            <a:avLst/>
          </a:prstGeom>
        </p:spPr>
      </p:pic>
      <p:sp>
        <p:nvSpPr>
          <p:cNvPr id="9" name="椭圆 8">
            <a:extLst>
              <a:ext uri="{FF2B5EF4-FFF2-40B4-BE49-F238E27FC236}">
                <a16:creationId xmlns:a16="http://schemas.microsoft.com/office/drawing/2014/main" id="{0B7A04F8-353C-4243-8458-6BC127E40996}"/>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 空心 9">
            <a:extLst>
              <a:ext uri="{FF2B5EF4-FFF2-40B4-BE49-F238E27FC236}">
                <a16:creationId xmlns:a16="http://schemas.microsoft.com/office/drawing/2014/main" id="{AE0A646D-3000-429C-AB7F-9857C605832D}"/>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文本框 10">
            <a:extLst>
              <a:ext uri="{FF2B5EF4-FFF2-40B4-BE49-F238E27FC236}">
                <a16:creationId xmlns:a16="http://schemas.microsoft.com/office/drawing/2014/main" id="{65DCDB20-4435-4F7C-A744-B1EB6DC340D1}"/>
              </a:ext>
            </a:extLst>
          </p:cNvPr>
          <p:cNvSpPr txBox="1"/>
          <p:nvPr/>
        </p:nvSpPr>
        <p:spPr>
          <a:xfrm>
            <a:off x="1215956" y="310662"/>
            <a:ext cx="1093919"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血压</a:t>
            </a:r>
          </a:p>
        </p:txBody>
      </p:sp>
      <p:sp>
        <p:nvSpPr>
          <p:cNvPr id="16" name="文本框 15">
            <a:extLst>
              <a:ext uri="{FF2B5EF4-FFF2-40B4-BE49-F238E27FC236}">
                <a16:creationId xmlns:a16="http://schemas.microsoft.com/office/drawing/2014/main" id="{1B97F67F-0735-47CE-A4C1-78705AE4A247}"/>
              </a:ext>
            </a:extLst>
          </p:cNvPr>
          <p:cNvSpPr txBox="1"/>
          <p:nvPr/>
        </p:nvSpPr>
        <p:spPr>
          <a:xfrm>
            <a:off x="119336" y="1124744"/>
            <a:ext cx="4064745" cy="1134413"/>
          </a:xfrm>
          <a:prstGeom prst="rect">
            <a:avLst/>
          </a:prstGeom>
          <a:noFill/>
        </p:spPr>
        <p:txBody>
          <a:bodyPr wrap="square" rtlCol="0">
            <a:spAutoFit/>
          </a:bodyPr>
          <a:lstStyle/>
          <a:p>
            <a:pPr>
              <a:lnSpc>
                <a:spcPct val="150000"/>
              </a:lnSpc>
            </a:pPr>
            <a:r>
              <a:rPr lang="zh-CN" altLang="en-US" sz="2400" dirty="0">
                <a:solidFill>
                  <a:schemeClr val="accent1">
                    <a:lumMod val="75000"/>
                  </a:schemeClr>
                </a:solidFill>
              </a:rPr>
              <a:t>体循环动脉</a:t>
            </a:r>
            <a:r>
              <a:rPr lang="zh-CN" altLang="en-US" sz="2400" dirty="0"/>
              <a:t>的</a:t>
            </a:r>
            <a:r>
              <a:rPr lang="zh-CN" altLang="en-US" sz="2400" dirty="0">
                <a:solidFill>
                  <a:schemeClr val="accent1">
                    <a:lumMod val="75000"/>
                  </a:schemeClr>
                </a:solidFill>
              </a:rPr>
              <a:t>收缩压</a:t>
            </a:r>
            <a:r>
              <a:rPr lang="zh-CN" altLang="en-US" sz="2400" dirty="0"/>
              <a:t>和</a:t>
            </a:r>
            <a:r>
              <a:rPr lang="zh-CN" altLang="en-US" sz="2400" dirty="0">
                <a:solidFill>
                  <a:schemeClr val="accent1">
                    <a:lumMod val="75000"/>
                  </a:schemeClr>
                </a:solidFill>
              </a:rPr>
              <a:t>舒张压</a:t>
            </a:r>
            <a:r>
              <a:rPr lang="zh-CN" altLang="en-US" sz="2400" dirty="0"/>
              <a:t>比肺循环动脉</a:t>
            </a:r>
            <a:r>
              <a:rPr lang="zh-CN" altLang="en-US" sz="2400" dirty="0">
                <a:solidFill>
                  <a:schemeClr val="accent1">
                    <a:lumMod val="75000"/>
                  </a:schemeClr>
                </a:solidFill>
              </a:rPr>
              <a:t>高</a:t>
            </a:r>
            <a:r>
              <a:rPr lang="zh-CN" altLang="en-US" sz="2400" dirty="0"/>
              <a:t>得多。</a:t>
            </a:r>
          </a:p>
        </p:txBody>
      </p:sp>
      <p:sp>
        <p:nvSpPr>
          <p:cNvPr id="13" name="文本框 12">
            <a:extLst>
              <a:ext uri="{FF2B5EF4-FFF2-40B4-BE49-F238E27FC236}">
                <a16:creationId xmlns:a16="http://schemas.microsoft.com/office/drawing/2014/main" id="{183B7A59-6B33-4F37-8EB6-A45277246D42}"/>
              </a:ext>
            </a:extLst>
          </p:cNvPr>
          <p:cNvSpPr txBox="1"/>
          <p:nvPr/>
        </p:nvSpPr>
        <p:spPr>
          <a:xfrm>
            <a:off x="119336" y="2861793"/>
            <a:ext cx="4064745" cy="1134413"/>
          </a:xfrm>
          <a:prstGeom prst="rect">
            <a:avLst/>
          </a:prstGeom>
          <a:noFill/>
        </p:spPr>
        <p:txBody>
          <a:bodyPr wrap="square" rtlCol="0">
            <a:spAutoFit/>
          </a:bodyPr>
          <a:lstStyle/>
          <a:p>
            <a:pPr>
              <a:lnSpc>
                <a:spcPct val="150000"/>
              </a:lnSpc>
            </a:pPr>
            <a:r>
              <a:rPr lang="zh-CN" altLang="en-US" sz="2400" dirty="0"/>
              <a:t>动脉血压与动脉到心脏的距离是</a:t>
            </a:r>
            <a:r>
              <a:rPr lang="zh-CN" altLang="en-US" sz="2400" dirty="0">
                <a:solidFill>
                  <a:schemeClr val="accent1">
                    <a:lumMod val="75000"/>
                  </a:schemeClr>
                </a:solidFill>
              </a:rPr>
              <a:t>成比例</a:t>
            </a:r>
            <a:r>
              <a:rPr lang="zh-CN" altLang="en-US" sz="2400" dirty="0"/>
              <a:t>的。</a:t>
            </a:r>
          </a:p>
        </p:txBody>
      </p:sp>
      <p:sp>
        <p:nvSpPr>
          <p:cNvPr id="14" name="文本框 13">
            <a:extLst>
              <a:ext uri="{FF2B5EF4-FFF2-40B4-BE49-F238E27FC236}">
                <a16:creationId xmlns:a16="http://schemas.microsoft.com/office/drawing/2014/main" id="{876DA8AF-2C22-4A7F-BC01-5C69F9F887CB}"/>
              </a:ext>
            </a:extLst>
          </p:cNvPr>
          <p:cNvSpPr txBox="1"/>
          <p:nvPr/>
        </p:nvSpPr>
        <p:spPr>
          <a:xfrm>
            <a:off x="119336" y="4792403"/>
            <a:ext cx="4064745" cy="1134413"/>
          </a:xfrm>
          <a:prstGeom prst="rect">
            <a:avLst/>
          </a:prstGeom>
          <a:noFill/>
        </p:spPr>
        <p:txBody>
          <a:bodyPr wrap="square" rtlCol="0">
            <a:spAutoFit/>
          </a:bodyPr>
          <a:lstStyle/>
          <a:p>
            <a:pPr>
              <a:lnSpc>
                <a:spcPct val="150000"/>
              </a:lnSpc>
            </a:pPr>
            <a:r>
              <a:rPr lang="zh-CN" altLang="en-US" sz="2400" dirty="0">
                <a:solidFill>
                  <a:schemeClr val="accent1">
                    <a:lumMod val="75000"/>
                  </a:schemeClr>
                </a:solidFill>
              </a:rPr>
              <a:t>毛细血管</a:t>
            </a:r>
            <a:r>
              <a:rPr lang="zh-CN" altLang="en-US" sz="2400" dirty="0"/>
              <a:t>内的血压</a:t>
            </a:r>
            <a:r>
              <a:rPr lang="zh-CN" altLang="en-US" sz="2400" dirty="0">
                <a:solidFill>
                  <a:schemeClr val="accent1">
                    <a:lumMod val="75000"/>
                  </a:schemeClr>
                </a:solidFill>
              </a:rPr>
              <a:t>非常低</a:t>
            </a:r>
            <a:r>
              <a:rPr lang="zh-CN" altLang="en-US" sz="2400" dirty="0"/>
              <a:t>，而</a:t>
            </a:r>
            <a:r>
              <a:rPr lang="zh-CN" altLang="en-US" sz="2400" dirty="0">
                <a:solidFill>
                  <a:schemeClr val="accent1">
                    <a:lumMod val="75000"/>
                  </a:schemeClr>
                </a:solidFill>
              </a:rPr>
              <a:t>静脉</a:t>
            </a:r>
            <a:r>
              <a:rPr lang="zh-CN" altLang="en-US" sz="2400" dirty="0"/>
              <a:t>内仅</a:t>
            </a:r>
            <a:r>
              <a:rPr lang="zh-CN" altLang="en-US" sz="2400" dirty="0">
                <a:solidFill>
                  <a:schemeClr val="accent1">
                    <a:lumMod val="75000"/>
                  </a:schemeClr>
                </a:solidFill>
              </a:rPr>
              <a:t>略有压力</a:t>
            </a:r>
            <a:r>
              <a:rPr lang="zh-CN" altLang="en-US" sz="2400" dirty="0"/>
              <a:t>。</a:t>
            </a:r>
          </a:p>
        </p:txBody>
      </p:sp>
    </p:spTree>
    <p:extLst>
      <p:ext uri="{BB962C8B-B14F-4D97-AF65-F5344CB8AC3E}">
        <p14:creationId xmlns:p14="http://schemas.microsoft.com/office/powerpoint/2010/main" val="3167855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33180C8-52FD-571F-C547-1F5745F832FE}"/>
              </a:ext>
            </a:extLst>
          </p:cNvPr>
          <p:cNvGrpSpPr/>
          <p:nvPr/>
        </p:nvGrpSpPr>
        <p:grpSpPr>
          <a:xfrm>
            <a:off x="407368" y="1988840"/>
            <a:ext cx="4636285" cy="2063867"/>
            <a:chOff x="-885233" y="1366293"/>
            <a:chExt cx="4636285" cy="2063867"/>
          </a:xfrm>
        </p:grpSpPr>
        <p:sp>
          <p:nvSpPr>
            <p:cNvPr id="7" name="文本框 6">
              <a:extLst>
                <a:ext uri="{FF2B5EF4-FFF2-40B4-BE49-F238E27FC236}">
                  <a16:creationId xmlns:a16="http://schemas.microsoft.com/office/drawing/2014/main" id="{8D309E51-95D8-75C2-AFE4-7FB6164B7D0C}"/>
                </a:ext>
              </a:extLst>
            </p:cNvPr>
            <p:cNvSpPr txBox="1"/>
            <p:nvPr/>
          </p:nvSpPr>
          <p:spPr>
            <a:xfrm>
              <a:off x="-885233" y="1366293"/>
              <a:ext cx="4636285" cy="1323439"/>
            </a:xfrm>
            <a:prstGeom prst="rect">
              <a:avLst/>
            </a:prstGeom>
            <a:noFill/>
          </p:spPr>
          <p:txBody>
            <a:bodyPr wrap="square" rtlCol="0">
              <a:spAutoFit/>
            </a:bodyPr>
            <a:lstStyle/>
            <a:p>
              <a:r>
                <a:rPr lang="en-US" altLang="zh-CN" sz="8000" dirty="0">
                  <a:solidFill>
                    <a:srgbClr val="7CB3A1"/>
                  </a:solidFill>
                  <a:effectLst>
                    <a:outerShdw blurRad="38100" dist="38100" dir="2700000" algn="tl">
                      <a:srgbClr val="000000">
                        <a:alpha val="43137"/>
                      </a:srgbClr>
                    </a:outerShdw>
                  </a:effectLst>
                  <a:cs typeface="+mn-ea"/>
                  <a:sym typeface="+mn-lt"/>
                </a:rPr>
                <a:t>PART 03</a:t>
              </a:r>
              <a:endParaRPr lang="zh-CN" altLang="en-US" sz="8000" dirty="0">
                <a:solidFill>
                  <a:srgbClr val="7CB3A1"/>
                </a:solidFill>
                <a:effectLst>
                  <a:outerShdw blurRad="38100" dist="38100" dir="2700000" algn="tl">
                    <a:srgbClr val="000000">
                      <a:alpha val="43137"/>
                    </a:srgbClr>
                  </a:outerShdw>
                </a:effectLst>
                <a:cs typeface="+mn-ea"/>
                <a:sym typeface="+mn-lt"/>
              </a:endParaRPr>
            </a:p>
          </p:txBody>
        </p:sp>
        <p:sp>
          <p:nvSpPr>
            <p:cNvPr id="8" name="文本框 7">
              <a:extLst>
                <a:ext uri="{FF2B5EF4-FFF2-40B4-BE49-F238E27FC236}">
                  <a16:creationId xmlns:a16="http://schemas.microsoft.com/office/drawing/2014/main" id="{4C9D1801-5E27-0755-B8CD-9F665A18025C}"/>
                </a:ext>
              </a:extLst>
            </p:cNvPr>
            <p:cNvSpPr txBox="1"/>
            <p:nvPr/>
          </p:nvSpPr>
          <p:spPr>
            <a:xfrm>
              <a:off x="-885232" y="2660719"/>
              <a:ext cx="1440160" cy="769441"/>
            </a:xfrm>
            <a:prstGeom prst="rect">
              <a:avLst/>
            </a:prstGeom>
            <a:noFill/>
          </p:spPr>
          <p:txBody>
            <a:bodyPr wrap="square" rtlCol="0">
              <a:spAutoFit/>
            </a:bodyPr>
            <a:lstStyle/>
            <a:p>
              <a:pPr algn="dist"/>
              <a:endParaRPr lang="zh-CN" altLang="en-US" sz="4400" dirty="0">
                <a:solidFill>
                  <a:schemeClr val="tx1">
                    <a:lumMod val="65000"/>
                    <a:lumOff val="35000"/>
                  </a:schemeClr>
                </a:solidFill>
                <a:cs typeface="+mn-ea"/>
                <a:sym typeface="+mn-lt"/>
              </a:endParaRPr>
            </a:p>
          </p:txBody>
        </p:sp>
      </p:grpSp>
      <p:sp>
        <p:nvSpPr>
          <p:cNvPr id="12" name="文本框 11">
            <a:extLst>
              <a:ext uri="{FF2B5EF4-FFF2-40B4-BE49-F238E27FC236}">
                <a16:creationId xmlns:a16="http://schemas.microsoft.com/office/drawing/2014/main" id="{7699E550-9E14-4BC0-8C77-CA2A820609DA}"/>
              </a:ext>
            </a:extLst>
          </p:cNvPr>
          <p:cNvSpPr txBox="1"/>
          <p:nvPr/>
        </p:nvSpPr>
        <p:spPr>
          <a:xfrm>
            <a:off x="486505" y="3637131"/>
            <a:ext cx="4636285" cy="646331"/>
          </a:xfrm>
          <a:prstGeom prst="rect">
            <a:avLst/>
          </a:prstGeom>
          <a:noFill/>
        </p:spPr>
        <p:txBody>
          <a:bodyPr wrap="square" rtlCol="0">
            <a:spAutoFit/>
          </a:bodyPr>
          <a:lstStyle/>
          <a:p>
            <a:r>
              <a:rPr lang="zh-CN" altLang="en-US" sz="3600" dirty="0"/>
              <a:t>心脏</a:t>
            </a:r>
          </a:p>
        </p:txBody>
      </p:sp>
      <p:pic>
        <p:nvPicPr>
          <p:cNvPr id="5" name="图片 4">
            <a:extLst>
              <a:ext uri="{FF2B5EF4-FFF2-40B4-BE49-F238E27FC236}">
                <a16:creationId xmlns:a16="http://schemas.microsoft.com/office/drawing/2014/main" id="{AD520DB5-A5BD-4680-B7C6-9801AF19FC8C}"/>
              </a:ext>
            </a:extLst>
          </p:cNvPr>
          <p:cNvPicPr>
            <a:picLocks noChangeAspect="1"/>
          </p:cNvPicPr>
          <p:nvPr/>
        </p:nvPicPr>
        <p:blipFill rotWithShape="1">
          <a:blip r:embed="rId2">
            <a:extLst>
              <a:ext uri="{28A0092B-C50C-407E-A947-70E740481C1C}">
                <a14:useLocalDpi xmlns:a14="http://schemas.microsoft.com/office/drawing/2010/main" val="0"/>
              </a:ext>
            </a:extLst>
          </a:blip>
          <a:srcRect b="8640"/>
          <a:stretch/>
        </p:blipFill>
        <p:spPr>
          <a:xfrm>
            <a:off x="4521185" y="1052737"/>
            <a:ext cx="7670815" cy="5805264"/>
          </a:xfrm>
          <a:prstGeom prst="rect">
            <a:avLst/>
          </a:prstGeom>
        </p:spPr>
      </p:pic>
    </p:spTree>
    <p:extLst>
      <p:ext uri="{BB962C8B-B14F-4D97-AF65-F5344CB8AC3E}">
        <p14:creationId xmlns:p14="http://schemas.microsoft.com/office/powerpoint/2010/main" val="1769078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1021911"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心脏</a:t>
            </a:r>
          </a:p>
        </p:txBody>
      </p:sp>
      <p:sp>
        <p:nvSpPr>
          <p:cNvPr id="4" name="文本框 3">
            <a:extLst>
              <a:ext uri="{FF2B5EF4-FFF2-40B4-BE49-F238E27FC236}">
                <a16:creationId xmlns:a16="http://schemas.microsoft.com/office/drawing/2014/main" id="{B1166646-E874-4BE4-BB9C-11163A260C44}"/>
              </a:ext>
            </a:extLst>
          </p:cNvPr>
          <p:cNvSpPr txBox="1"/>
          <p:nvPr/>
        </p:nvSpPr>
        <p:spPr>
          <a:xfrm>
            <a:off x="6600056" y="1412776"/>
            <a:ext cx="4176464" cy="1688411"/>
          </a:xfrm>
          <a:prstGeom prst="rect">
            <a:avLst/>
          </a:prstGeom>
          <a:noFill/>
        </p:spPr>
        <p:txBody>
          <a:bodyPr wrap="square" rtlCol="0">
            <a:spAutoFit/>
          </a:bodyPr>
          <a:lstStyle/>
          <a:p>
            <a:pPr>
              <a:lnSpc>
                <a:spcPct val="150000"/>
              </a:lnSpc>
            </a:pPr>
            <a:r>
              <a:rPr lang="zh-CN" altLang="en-US" sz="2400" dirty="0"/>
              <a:t>心脏是一个专门用于</a:t>
            </a:r>
            <a:r>
              <a:rPr lang="zh-CN" altLang="en-US" sz="2400" dirty="0">
                <a:solidFill>
                  <a:schemeClr val="accent1">
                    <a:lumMod val="75000"/>
                  </a:schemeClr>
                </a:solidFill>
              </a:rPr>
              <a:t>泵送血液</a:t>
            </a:r>
            <a:r>
              <a:rPr lang="zh-CN" altLang="en-US" sz="2400" dirty="0"/>
              <a:t>使血液通过全身血管的中空的、四肢肌性器官。</a:t>
            </a:r>
          </a:p>
        </p:txBody>
      </p:sp>
      <p:sp>
        <p:nvSpPr>
          <p:cNvPr id="7" name="文本框 6">
            <a:extLst>
              <a:ext uri="{FF2B5EF4-FFF2-40B4-BE49-F238E27FC236}">
                <a16:creationId xmlns:a16="http://schemas.microsoft.com/office/drawing/2014/main" id="{8C971CBD-A045-4591-9A3A-59410945CE22}"/>
              </a:ext>
            </a:extLst>
          </p:cNvPr>
          <p:cNvSpPr txBox="1"/>
          <p:nvPr/>
        </p:nvSpPr>
        <p:spPr>
          <a:xfrm>
            <a:off x="6600056" y="4437112"/>
            <a:ext cx="4263660" cy="1688411"/>
          </a:xfrm>
          <a:prstGeom prst="rect">
            <a:avLst/>
          </a:prstGeom>
          <a:noFill/>
        </p:spPr>
        <p:txBody>
          <a:bodyPr wrap="square" rtlCol="0">
            <a:spAutoFit/>
          </a:bodyPr>
          <a:lstStyle/>
          <a:p>
            <a:pPr>
              <a:lnSpc>
                <a:spcPct val="150000"/>
              </a:lnSpc>
            </a:pPr>
            <a:r>
              <a:rPr lang="zh-CN" altLang="en-US" sz="2400" dirty="0">
                <a:solidFill>
                  <a:schemeClr val="accent1">
                    <a:lumMod val="75000"/>
                  </a:schemeClr>
                </a:solidFill>
              </a:rPr>
              <a:t>女性</a:t>
            </a:r>
            <a:r>
              <a:rPr lang="zh-CN" altLang="en-US" sz="2400" dirty="0"/>
              <a:t>重约</a:t>
            </a:r>
            <a:r>
              <a:rPr lang="en-US" altLang="zh-CN" sz="2400" dirty="0">
                <a:solidFill>
                  <a:schemeClr val="accent1">
                    <a:lumMod val="75000"/>
                  </a:schemeClr>
                </a:solidFill>
              </a:rPr>
              <a:t>225</a:t>
            </a:r>
            <a:r>
              <a:rPr lang="zh-CN" altLang="en-US" sz="2400" dirty="0">
                <a:solidFill>
                  <a:schemeClr val="accent1">
                    <a:lumMod val="75000"/>
                  </a:schemeClr>
                </a:solidFill>
              </a:rPr>
              <a:t>克</a:t>
            </a:r>
            <a:r>
              <a:rPr lang="zh-CN" altLang="en-US" sz="2400" dirty="0"/>
              <a:t>，</a:t>
            </a:r>
            <a:r>
              <a:rPr lang="zh-CN" altLang="en-US" sz="2400" dirty="0">
                <a:solidFill>
                  <a:schemeClr val="accent1">
                    <a:lumMod val="75000"/>
                  </a:schemeClr>
                </a:solidFill>
              </a:rPr>
              <a:t>男性</a:t>
            </a:r>
            <a:r>
              <a:rPr lang="zh-CN" altLang="en-US" sz="2400" dirty="0"/>
              <a:t>重约</a:t>
            </a:r>
            <a:r>
              <a:rPr lang="en-US" altLang="zh-CN" sz="2400" dirty="0">
                <a:solidFill>
                  <a:schemeClr val="accent1">
                    <a:lumMod val="75000"/>
                  </a:schemeClr>
                </a:solidFill>
              </a:rPr>
              <a:t>310</a:t>
            </a:r>
            <a:r>
              <a:rPr lang="zh-CN" altLang="en-US" sz="2400" dirty="0">
                <a:solidFill>
                  <a:schemeClr val="accent1">
                    <a:lumMod val="75000"/>
                  </a:schemeClr>
                </a:solidFill>
              </a:rPr>
              <a:t>克</a:t>
            </a:r>
            <a:r>
              <a:rPr lang="zh-CN" altLang="en-US" sz="2400" dirty="0"/>
              <a:t>，大约占全身重量的</a:t>
            </a:r>
            <a:r>
              <a:rPr lang="en-US" altLang="zh-CN" sz="2400" dirty="0">
                <a:solidFill>
                  <a:schemeClr val="accent1">
                    <a:lumMod val="75000"/>
                  </a:schemeClr>
                </a:solidFill>
              </a:rPr>
              <a:t>5%</a:t>
            </a:r>
            <a:r>
              <a:rPr lang="zh-CN" altLang="en-US" sz="2400" dirty="0"/>
              <a:t>，大小与本人的</a:t>
            </a:r>
            <a:r>
              <a:rPr lang="zh-CN" altLang="en-US" sz="2400" dirty="0">
                <a:solidFill>
                  <a:schemeClr val="accent1">
                    <a:lumMod val="75000"/>
                  </a:schemeClr>
                </a:solidFill>
              </a:rPr>
              <a:t>拳头</a:t>
            </a:r>
            <a:r>
              <a:rPr lang="zh-CN" altLang="en-US" sz="2400" dirty="0"/>
              <a:t>相当。</a:t>
            </a:r>
          </a:p>
        </p:txBody>
      </p:sp>
      <p:pic>
        <p:nvPicPr>
          <p:cNvPr id="9" name="图片 8">
            <a:extLst>
              <a:ext uri="{FF2B5EF4-FFF2-40B4-BE49-F238E27FC236}">
                <a16:creationId xmlns:a16="http://schemas.microsoft.com/office/drawing/2014/main" id="{FF44C123-5F66-4C63-819A-FA48F58A9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 y="1296406"/>
            <a:ext cx="6020890" cy="5511835"/>
          </a:xfrm>
          <a:prstGeom prst="rect">
            <a:avLst/>
          </a:prstGeom>
        </p:spPr>
      </p:pic>
    </p:spTree>
    <p:extLst>
      <p:ext uri="{BB962C8B-B14F-4D97-AF65-F5344CB8AC3E}">
        <p14:creationId xmlns:p14="http://schemas.microsoft.com/office/powerpoint/2010/main" val="3862134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2966127"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心脏的三层结构</a:t>
            </a:r>
          </a:p>
        </p:txBody>
      </p:sp>
      <p:graphicFrame>
        <p:nvGraphicFramePr>
          <p:cNvPr id="6" name="表格 7">
            <a:extLst>
              <a:ext uri="{FF2B5EF4-FFF2-40B4-BE49-F238E27FC236}">
                <a16:creationId xmlns:a16="http://schemas.microsoft.com/office/drawing/2014/main" id="{7A9696F6-890D-48D4-910A-769802358E14}"/>
              </a:ext>
            </a:extLst>
          </p:cNvPr>
          <p:cNvGraphicFramePr>
            <a:graphicFrameLocks noGrp="1"/>
          </p:cNvGraphicFramePr>
          <p:nvPr>
            <p:extLst>
              <p:ext uri="{D42A27DB-BD31-4B8C-83A1-F6EECF244321}">
                <p14:modId xmlns:p14="http://schemas.microsoft.com/office/powerpoint/2010/main" val="496170662"/>
              </p:ext>
            </p:extLst>
          </p:nvPr>
        </p:nvGraphicFramePr>
        <p:xfrm>
          <a:off x="335360" y="960892"/>
          <a:ext cx="11305256" cy="4268308"/>
        </p:xfrm>
        <a:graphic>
          <a:graphicData uri="http://schemas.openxmlformats.org/drawingml/2006/table">
            <a:tbl>
              <a:tblPr firstRow="1" bandRow="1"/>
              <a:tblGrid>
                <a:gridCol w="2888204">
                  <a:extLst>
                    <a:ext uri="{9D8B030D-6E8A-4147-A177-3AD203B41FA5}">
                      <a16:colId xmlns:a16="http://schemas.microsoft.com/office/drawing/2014/main" val="1852415219"/>
                    </a:ext>
                  </a:extLst>
                </a:gridCol>
                <a:gridCol w="4621126">
                  <a:extLst>
                    <a:ext uri="{9D8B030D-6E8A-4147-A177-3AD203B41FA5}">
                      <a16:colId xmlns:a16="http://schemas.microsoft.com/office/drawing/2014/main" val="1600217467"/>
                    </a:ext>
                  </a:extLst>
                </a:gridCol>
                <a:gridCol w="3795926">
                  <a:extLst>
                    <a:ext uri="{9D8B030D-6E8A-4147-A177-3AD203B41FA5}">
                      <a16:colId xmlns:a16="http://schemas.microsoft.com/office/drawing/2014/main" val="1469834329"/>
                    </a:ext>
                  </a:extLst>
                </a:gridCol>
              </a:tblGrid>
              <a:tr h="1067077">
                <a:tc>
                  <a:txBody>
                    <a:bodyPr/>
                    <a:lstStyle/>
                    <a:p>
                      <a:pPr algn="ctr"/>
                      <a:r>
                        <a:rPr lang="zh-CN" altLang="en-US" dirty="0"/>
                        <a:t>层</a:t>
                      </a:r>
                    </a:p>
                  </a:txBody>
                  <a:tcPr/>
                </a:tc>
                <a:tc>
                  <a:txBody>
                    <a:bodyPr/>
                    <a:lstStyle/>
                    <a:p>
                      <a:pPr algn="ctr"/>
                      <a:r>
                        <a:rPr lang="zh-CN" altLang="en-US" dirty="0"/>
                        <a:t>结构</a:t>
                      </a:r>
                    </a:p>
                  </a:txBody>
                  <a:tcPr/>
                </a:tc>
                <a:tc>
                  <a:txBody>
                    <a:bodyPr/>
                    <a:lstStyle/>
                    <a:p>
                      <a:pPr algn="ctr"/>
                      <a:r>
                        <a:rPr lang="zh-CN" altLang="en-US" dirty="0"/>
                        <a:t>功能</a:t>
                      </a:r>
                    </a:p>
                  </a:txBody>
                  <a:tcPr/>
                </a:tc>
                <a:extLst>
                  <a:ext uri="{0D108BD9-81ED-4DB2-BD59-A6C34878D82A}">
                    <a16:rowId xmlns:a16="http://schemas.microsoft.com/office/drawing/2014/main" val="2761302509"/>
                  </a:ext>
                </a:extLst>
              </a:tr>
              <a:tr h="1067077">
                <a:tc>
                  <a:txBody>
                    <a:bodyPr/>
                    <a:lstStyle/>
                    <a:p>
                      <a:r>
                        <a:rPr lang="zh-CN" altLang="en-US" dirty="0"/>
                        <a:t>心外膜层（心包脏层）</a:t>
                      </a:r>
                    </a:p>
                  </a:txBody>
                  <a:tcPr/>
                </a:tc>
                <a:tc>
                  <a:txBody>
                    <a:bodyPr/>
                    <a:lstStyle/>
                    <a:p>
                      <a:r>
                        <a:rPr lang="zh-CN" altLang="en-US" dirty="0"/>
                        <a:t>结缔组织浆膜层，由上皮覆盖，含有毛细血管、毛细淋巴管和神经纤维</a:t>
                      </a:r>
                    </a:p>
                  </a:txBody>
                  <a:tcPr/>
                </a:tc>
                <a:tc>
                  <a:txBody>
                    <a:bodyPr/>
                    <a:lstStyle/>
                    <a:p>
                      <a:r>
                        <a:rPr lang="zh-CN" altLang="en-US" dirty="0"/>
                        <a:t>润滑外层组织</a:t>
                      </a:r>
                    </a:p>
                  </a:txBody>
                  <a:tcPr/>
                </a:tc>
                <a:extLst>
                  <a:ext uri="{0D108BD9-81ED-4DB2-BD59-A6C34878D82A}">
                    <a16:rowId xmlns:a16="http://schemas.microsoft.com/office/drawing/2014/main" val="2172722835"/>
                  </a:ext>
                </a:extLst>
              </a:tr>
              <a:tr h="1067077">
                <a:tc>
                  <a:txBody>
                    <a:bodyPr/>
                    <a:lstStyle/>
                    <a:p>
                      <a:r>
                        <a:rPr lang="zh-CN" altLang="en-US" dirty="0"/>
                        <a:t>心肌层</a:t>
                      </a:r>
                    </a:p>
                  </a:txBody>
                  <a:tcPr/>
                </a:tc>
                <a:tc>
                  <a:txBody>
                    <a:bodyPr/>
                    <a:lstStyle/>
                    <a:p>
                      <a:r>
                        <a:rPr lang="zh-CN" altLang="en-US" dirty="0"/>
                        <a:t>心肌组织，被结缔组织所分隔，含有毛细血管、毛细淋巴管和神经纤维</a:t>
                      </a:r>
                    </a:p>
                  </a:txBody>
                  <a:tcPr/>
                </a:tc>
                <a:tc>
                  <a:txBody>
                    <a:bodyPr/>
                    <a:lstStyle/>
                    <a:p>
                      <a:r>
                        <a:rPr lang="zh-CN" altLang="en-US" dirty="0"/>
                        <a:t>该层可收缩并将血液由心腔内射出</a:t>
                      </a:r>
                    </a:p>
                  </a:txBody>
                  <a:tcPr/>
                </a:tc>
                <a:extLst>
                  <a:ext uri="{0D108BD9-81ED-4DB2-BD59-A6C34878D82A}">
                    <a16:rowId xmlns:a16="http://schemas.microsoft.com/office/drawing/2014/main" val="3834376128"/>
                  </a:ext>
                </a:extLst>
              </a:tr>
              <a:tr h="1067077">
                <a:tc>
                  <a:txBody>
                    <a:bodyPr/>
                    <a:lstStyle/>
                    <a:p>
                      <a:r>
                        <a:rPr lang="zh-CN" altLang="en-US" dirty="0"/>
                        <a:t>心内膜层</a:t>
                      </a:r>
                    </a:p>
                  </a:txBody>
                  <a:tcPr/>
                </a:tc>
                <a:tc>
                  <a:txBody>
                    <a:bodyPr/>
                    <a:lstStyle/>
                    <a:p>
                      <a:r>
                        <a:rPr lang="zh-CN" altLang="en-US" dirty="0"/>
                        <a:t>上皮膜和结缔组织，含有弹力纤维和胶原纤维、血管和特异的心肌纤维</a:t>
                      </a:r>
                    </a:p>
                  </a:txBody>
                  <a:tcPr/>
                </a:tc>
                <a:tc>
                  <a:txBody>
                    <a:bodyPr/>
                    <a:lstStyle/>
                    <a:p>
                      <a:r>
                        <a:rPr lang="zh-CN" altLang="en-US" dirty="0"/>
                        <a:t>加强对心腔和瓣膜的保护</a:t>
                      </a:r>
                    </a:p>
                  </a:txBody>
                  <a:tcPr/>
                </a:tc>
                <a:extLst>
                  <a:ext uri="{0D108BD9-81ED-4DB2-BD59-A6C34878D82A}">
                    <a16:rowId xmlns:a16="http://schemas.microsoft.com/office/drawing/2014/main" val="762095239"/>
                  </a:ext>
                </a:extLst>
              </a:tr>
            </a:tbl>
          </a:graphicData>
        </a:graphic>
      </p:graphicFrame>
      <p:sp>
        <p:nvSpPr>
          <p:cNvPr id="13" name="文本框 12">
            <a:extLst>
              <a:ext uri="{FF2B5EF4-FFF2-40B4-BE49-F238E27FC236}">
                <a16:creationId xmlns:a16="http://schemas.microsoft.com/office/drawing/2014/main" id="{3E9B8BB7-A46A-4A50-935F-B713A23626A0}"/>
              </a:ext>
            </a:extLst>
          </p:cNvPr>
          <p:cNvSpPr txBox="1"/>
          <p:nvPr/>
        </p:nvSpPr>
        <p:spPr>
          <a:xfrm>
            <a:off x="303063" y="5661248"/>
            <a:ext cx="11409561" cy="646331"/>
          </a:xfrm>
          <a:prstGeom prst="rect">
            <a:avLst/>
          </a:prstGeom>
          <a:noFill/>
        </p:spPr>
        <p:txBody>
          <a:bodyPr wrap="square" rtlCol="0">
            <a:spAutoFit/>
          </a:bodyPr>
          <a:lstStyle/>
          <a:p>
            <a:r>
              <a:rPr lang="zh-CN" altLang="en-US" dirty="0">
                <a:solidFill>
                  <a:srgbClr val="C00000"/>
                </a:solidFill>
              </a:rPr>
              <a:t>心肌层</a:t>
            </a:r>
            <a:r>
              <a:rPr lang="zh-CN" altLang="en-US" dirty="0"/>
              <a:t>是三层中</a:t>
            </a:r>
            <a:r>
              <a:rPr lang="zh-CN" altLang="en-US" dirty="0">
                <a:solidFill>
                  <a:srgbClr val="C00000"/>
                </a:solidFill>
              </a:rPr>
              <a:t>最厚的一层</a:t>
            </a:r>
            <a:r>
              <a:rPr lang="zh-CN" altLang="en-US" dirty="0"/>
              <a:t>，尤其是心室壁的心肌层，而</a:t>
            </a:r>
            <a:r>
              <a:rPr lang="zh-CN" altLang="en-US" dirty="0">
                <a:solidFill>
                  <a:srgbClr val="C00000"/>
                </a:solidFill>
              </a:rPr>
              <a:t>左心室</a:t>
            </a:r>
            <a:r>
              <a:rPr lang="zh-CN" altLang="en-US" dirty="0"/>
              <a:t>的心肌层是</a:t>
            </a:r>
            <a:r>
              <a:rPr lang="zh-CN" altLang="en-US" dirty="0">
                <a:solidFill>
                  <a:srgbClr val="C00000"/>
                </a:solidFill>
              </a:rPr>
              <a:t>最厚的</a:t>
            </a:r>
            <a:r>
              <a:rPr lang="zh-CN" altLang="en-US" dirty="0"/>
              <a:t>，因为将血液泵过全身需要心肌的强有力收缩。</a:t>
            </a:r>
          </a:p>
        </p:txBody>
      </p:sp>
      <p:cxnSp>
        <p:nvCxnSpPr>
          <p:cNvPr id="15" name="直接箭头连接符 14">
            <a:extLst>
              <a:ext uri="{FF2B5EF4-FFF2-40B4-BE49-F238E27FC236}">
                <a16:creationId xmlns:a16="http://schemas.microsoft.com/office/drawing/2014/main" id="{FD429324-44A4-4C45-874C-5C3D272589AE}"/>
              </a:ext>
            </a:extLst>
          </p:cNvPr>
          <p:cNvCxnSpPr/>
          <p:nvPr/>
        </p:nvCxnSpPr>
        <p:spPr>
          <a:xfrm>
            <a:off x="1186584" y="3356992"/>
            <a:ext cx="2389136" cy="237626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82759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1021911"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心脏</a:t>
            </a:r>
          </a:p>
        </p:txBody>
      </p:sp>
      <p:sp>
        <p:nvSpPr>
          <p:cNvPr id="4" name="文本框 3">
            <a:extLst>
              <a:ext uri="{FF2B5EF4-FFF2-40B4-BE49-F238E27FC236}">
                <a16:creationId xmlns:a16="http://schemas.microsoft.com/office/drawing/2014/main" id="{B1166646-E874-4BE4-BB9C-11163A260C44}"/>
              </a:ext>
            </a:extLst>
          </p:cNvPr>
          <p:cNvSpPr txBox="1"/>
          <p:nvPr/>
        </p:nvSpPr>
        <p:spPr>
          <a:xfrm>
            <a:off x="6401911" y="955692"/>
            <a:ext cx="5623045" cy="960776"/>
          </a:xfrm>
          <a:prstGeom prst="rect">
            <a:avLst/>
          </a:prstGeom>
          <a:noFill/>
        </p:spPr>
        <p:txBody>
          <a:bodyPr wrap="square" rtlCol="0">
            <a:spAutoFit/>
          </a:bodyPr>
          <a:lstStyle/>
          <a:p>
            <a:pPr>
              <a:lnSpc>
                <a:spcPct val="150000"/>
              </a:lnSpc>
            </a:pPr>
            <a:r>
              <a:rPr lang="zh-CN" altLang="en-US" sz="2000" dirty="0"/>
              <a:t>心脏是一个</a:t>
            </a:r>
            <a:r>
              <a:rPr lang="zh-CN" altLang="en-US" sz="2000" dirty="0">
                <a:solidFill>
                  <a:srgbClr val="FF0000"/>
                </a:solidFill>
              </a:rPr>
              <a:t>四腔双泵</a:t>
            </a:r>
            <a:r>
              <a:rPr lang="zh-CN" altLang="en-US" sz="2000" dirty="0"/>
              <a:t>系统：上面同时搏动的左右</a:t>
            </a:r>
            <a:r>
              <a:rPr lang="zh-CN" altLang="en-US" sz="2000" dirty="0">
                <a:solidFill>
                  <a:srgbClr val="FF0000"/>
                </a:solidFill>
              </a:rPr>
              <a:t>心房</a:t>
            </a:r>
            <a:r>
              <a:rPr lang="zh-CN" altLang="en-US" sz="2000" dirty="0"/>
              <a:t>和下面同时收缩的左右</a:t>
            </a:r>
            <a:r>
              <a:rPr lang="zh-CN" altLang="en-US" sz="2000" dirty="0">
                <a:solidFill>
                  <a:srgbClr val="FF0000"/>
                </a:solidFill>
              </a:rPr>
              <a:t>心室</a:t>
            </a:r>
            <a:r>
              <a:rPr lang="zh-CN" altLang="en-US" sz="2000" dirty="0"/>
              <a:t>组成的。</a:t>
            </a:r>
          </a:p>
        </p:txBody>
      </p:sp>
      <p:sp>
        <p:nvSpPr>
          <p:cNvPr id="7" name="文本框 6">
            <a:extLst>
              <a:ext uri="{FF2B5EF4-FFF2-40B4-BE49-F238E27FC236}">
                <a16:creationId xmlns:a16="http://schemas.microsoft.com/office/drawing/2014/main" id="{8C971CBD-A045-4591-9A3A-59410945CE22}"/>
              </a:ext>
            </a:extLst>
          </p:cNvPr>
          <p:cNvSpPr txBox="1"/>
          <p:nvPr/>
        </p:nvSpPr>
        <p:spPr>
          <a:xfrm>
            <a:off x="6377610" y="2463433"/>
            <a:ext cx="5335013" cy="960776"/>
          </a:xfrm>
          <a:prstGeom prst="rect">
            <a:avLst/>
          </a:prstGeom>
          <a:noFill/>
        </p:spPr>
        <p:txBody>
          <a:bodyPr wrap="square" rtlCol="0">
            <a:spAutoFit/>
          </a:bodyPr>
          <a:lstStyle/>
          <a:p>
            <a:pPr>
              <a:lnSpc>
                <a:spcPct val="150000"/>
              </a:lnSpc>
            </a:pPr>
            <a:r>
              <a:rPr lang="zh-CN" altLang="en-US" sz="2000" dirty="0">
                <a:solidFill>
                  <a:srgbClr val="FF0000"/>
                </a:solidFill>
              </a:rPr>
              <a:t>心房</a:t>
            </a:r>
            <a:r>
              <a:rPr lang="zh-CN" altLang="en-US" sz="2000" dirty="0"/>
              <a:t>由</a:t>
            </a:r>
            <a:r>
              <a:rPr lang="zh-CN" altLang="en-US" sz="2000" dirty="0">
                <a:solidFill>
                  <a:srgbClr val="FF0000"/>
                </a:solidFill>
              </a:rPr>
              <a:t>较薄</a:t>
            </a:r>
            <a:r>
              <a:rPr lang="zh-CN" altLang="en-US" sz="2000" dirty="0"/>
              <a:t>的肌性</a:t>
            </a:r>
            <a:r>
              <a:rPr lang="zh-CN" altLang="en-US" sz="2000" dirty="0">
                <a:solidFill>
                  <a:srgbClr val="FF0000"/>
                </a:solidFill>
              </a:rPr>
              <a:t>房间隔</a:t>
            </a:r>
            <a:r>
              <a:rPr lang="zh-CN" altLang="en-US" sz="2000" dirty="0"/>
              <a:t>隔开，</a:t>
            </a:r>
            <a:r>
              <a:rPr lang="zh-CN" altLang="en-US" sz="2000" dirty="0">
                <a:solidFill>
                  <a:srgbClr val="FF0000"/>
                </a:solidFill>
              </a:rPr>
              <a:t>心室</a:t>
            </a:r>
            <a:r>
              <a:rPr lang="zh-CN" altLang="en-US" sz="2000" dirty="0"/>
              <a:t>则由</a:t>
            </a:r>
            <a:r>
              <a:rPr lang="zh-CN" altLang="en-US" sz="2000" dirty="0">
                <a:solidFill>
                  <a:srgbClr val="FF0000"/>
                </a:solidFill>
              </a:rPr>
              <a:t>较厚</a:t>
            </a:r>
            <a:r>
              <a:rPr lang="zh-CN" altLang="en-US" sz="2000" dirty="0"/>
              <a:t>的肌性</a:t>
            </a:r>
            <a:r>
              <a:rPr lang="zh-CN" altLang="en-US" sz="2000" dirty="0">
                <a:solidFill>
                  <a:srgbClr val="FF0000"/>
                </a:solidFill>
              </a:rPr>
              <a:t>室间隔</a:t>
            </a:r>
            <a:r>
              <a:rPr lang="zh-CN" altLang="en-US" sz="2000" dirty="0"/>
              <a:t>隔开。</a:t>
            </a:r>
          </a:p>
        </p:txBody>
      </p:sp>
      <p:pic>
        <p:nvPicPr>
          <p:cNvPr id="9" name="图片 8">
            <a:extLst>
              <a:ext uri="{FF2B5EF4-FFF2-40B4-BE49-F238E27FC236}">
                <a16:creationId xmlns:a16="http://schemas.microsoft.com/office/drawing/2014/main" id="{FF44C123-5F66-4C63-819A-FA48F58A9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3" y="995403"/>
            <a:ext cx="6061602" cy="5549105"/>
          </a:xfrm>
          <a:prstGeom prst="rect">
            <a:avLst/>
          </a:prstGeom>
        </p:spPr>
      </p:pic>
      <p:sp>
        <p:nvSpPr>
          <p:cNvPr id="8" name="文本框 7">
            <a:extLst>
              <a:ext uri="{FF2B5EF4-FFF2-40B4-BE49-F238E27FC236}">
                <a16:creationId xmlns:a16="http://schemas.microsoft.com/office/drawing/2014/main" id="{5AAC209D-63F6-4B79-B00E-2A4E6AD2DE58}"/>
              </a:ext>
            </a:extLst>
          </p:cNvPr>
          <p:cNvSpPr txBox="1"/>
          <p:nvPr/>
        </p:nvSpPr>
        <p:spPr>
          <a:xfrm>
            <a:off x="6383771" y="3907728"/>
            <a:ext cx="5407022" cy="960776"/>
          </a:xfrm>
          <a:prstGeom prst="rect">
            <a:avLst/>
          </a:prstGeom>
          <a:noFill/>
        </p:spPr>
        <p:txBody>
          <a:bodyPr wrap="square" rtlCol="0">
            <a:spAutoFit/>
          </a:bodyPr>
          <a:lstStyle/>
          <a:p>
            <a:pPr>
              <a:lnSpc>
                <a:spcPct val="150000"/>
              </a:lnSpc>
            </a:pPr>
            <a:r>
              <a:rPr lang="zh-CN" altLang="en-US" sz="2000" dirty="0"/>
              <a:t>三尖瓣：位于</a:t>
            </a:r>
            <a:r>
              <a:rPr lang="zh-CN" altLang="en-US" sz="2000" dirty="0">
                <a:solidFill>
                  <a:srgbClr val="FF0000"/>
                </a:solidFill>
              </a:rPr>
              <a:t>右心房</a:t>
            </a:r>
            <a:r>
              <a:rPr lang="zh-CN" altLang="en-US" sz="2000" dirty="0"/>
              <a:t>和</a:t>
            </a:r>
            <a:r>
              <a:rPr lang="zh-CN" altLang="en-US" sz="2000" dirty="0">
                <a:solidFill>
                  <a:srgbClr val="FF0000"/>
                </a:solidFill>
              </a:rPr>
              <a:t>右心室</a:t>
            </a:r>
            <a:r>
              <a:rPr lang="zh-CN" altLang="en-US" sz="2000" dirty="0"/>
              <a:t>之间，防止血液从心室倒流回心房。</a:t>
            </a:r>
            <a:endParaRPr lang="en-US" altLang="zh-CN" sz="2000" dirty="0"/>
          </a:p>
        </p:txBody>
      </p:sp>
      <p:sp>
        <p:nvSpPr>
          <p:cNvPr id="10" name="文本框 9">
            <a:extLst>
              <a:ext uri="{FF2B5EF4-FFF2-40B4-BE49-F238E27FC236}">
                <a16:creationId xmlns:a16="http://schemas.microsoft.com/office/drawing/2014/main" id="{3C9DAD73-1C1B-45A9-8F1D-51918B89E7EF}"/>
              </a:ext>
            </a:extLst>
          </p:cNvPr>
          <p:cNvSpPr txBox="1"/>
          <p:nvPr/>
        </p:nvSpPr>
        <p:spPr>
          <a:xfrm>
            <a:off x="6377610" y="5392300"/>
            <a:ext cx="5335013" cy="960776"/>
          </a:xfrm>
          <a:prstGeom prst="rect">
            <a:avLst/>
          </a:prstGeom>
          <a:noFill/>
        </p:spPr>
        <p:txBody>
          <a:bodyPr wrap="square" rtlCol="0">
            <a:spAutoFit/>
          </a:bodyPr>
          <a:lstStyle/>
          <a:p>
            <a:pPr>
              <a:lnSpc>
                <a:spcPct val="150000"/>
              </a:lnSpc>
            </a:pPr>
            <a:r>
              <a:rPr lang="zh-CN" altLang="en-US" sz="2000" dirty="0"/>
              <a:t>二尖瓣：位于</a:t>
            </a:r>
            <a:r>
              <a:rPr lang="zh-CN" altLang="en-US" sz="2000" dirty="0">
                <a:solidFill>
                  <a:srgbClr val="FF0000"/>
                </a:solidFill>
              </a:rPr>
              <a:t>左心房</a:t>
            </a:r>
            <a:r>
              <a:rPr lang="zh-CN" altLang="en-US" sz="2000" dirty="0"/>
              <a:t>和</a:t>
            </a:r>
            <a:r>
              <a:rPr lang="zh-CN" altLang="en-US" sz="2000" dirty="0">
                <a:solidFill>
                  <a:srgbClr val="FF0000"/>
                </a:solidFill>
              </a:rPr>
              <a:t>左心室</a:t>
            </a:r>
            <a:r>
              <a:rPr lang="zh-CN" altLang="en-US" sz="2000" dirty="0"/>
              <a:t>之间，防止血液从心室倒流回心房。</a:t>
            </a:r>
            <a:endParaRPr lang="en-US" altLang="zh-CN" sz="2000" dirty="0"/>
          </a:p>
        </p:txBody>
      </p:sp>
    </p:spTree>
    <p:extLst>
      <p:ext uri="{BB962C8B-B14F-4D97-AF65-F5344CB8AC3E}">
        <p14:creationId xmlns:p14="http://schemas.microsoft.com/office/powerpoint/2010/main" val="1167312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1021911"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心脏</a:t>
            </a:r>
          </a:p>
        </p:txBody>
      </p:sp>
      <p:sp>
        <p:nvSpPr>
          <p:cNvPr id="7" name="文本框 6">
            <a:extLst>
              <a:ext uri="{FF2B5EF4-FFF2-40B4-BE49-F238E27FC236}">
                <a16:creationId xmlns:a16="http://schemas.microsoft.com/office/drawing/2014/main" id="{8C971CBD-A045-4591-9A3A-59410945CE22}"/>
              </a:ext>
            </a:extLst>
          </p:cNvPr>
          <p:cNvSpPr txBox="1"/>
          <p:nvPr/>
        </p:nvSpPr>
        <p:spPr>
          <a:xfrm>
            <a:off x="6384030" y="3140968"/>
            <a:ext cx="5544617" cy="2242409"/>
          </a:xfrm>
          <a:prstGeom prst="rect">
            <a:avLst/>
          </a:prstGeom>
          <a:noFill/>
        </p:spPr>
        <p:txBody>
          <a:bodyPr wrap="square" rtlCol="0">
            <a:spAutoFit/>
          </a:bodyPr>
          <a:lstStyle/>
          <a:p>
            <a:pPr>
              <a:lnSpc>
                <a:spcPct val="150000"/>
              </a:lnSpc>
            </a:pPr>
            <a:r>
              <a:rPr lang="zh-CN" altLang="en-US" sz="2400" dirty="0"/>
              <a:t>心脏大约</a:t>
            </a:r>
            <a:r>
              <a:rPr lang="en-US" altLang="zh-CN" sz="2400" dirty="0"/>
              <a:t>2/3</a:t>
            </a:r>
            <a:r>
              <a:rPr lang="zh-CN" altLang="en-US" sz="2400" dirty="0"/>
              <a:t>位于正中矢状面的</a:t>
            </a:r>
            <a:r>
              <a:rPr lang="zh-CN" altLang="en-US" sz="2400" dirty="0">
                <a:solidFill>
                  <a:srgbClr val="C00000"/>
                </a:solidFill>
              </a:rPr>
              <a:t>左侧</a:t>
            </a:r>
            <a:r>
              <a:rPr lang="zh-CN" altLang="en-US" sz="2400" dirty="0"/>
              <a:t>，</a:t>
            </a:r>
            <a:r>
              <a:rPr lang="zh-CN" altLang="en-US" sz="2400" dirty="0">
                <a:solidFill>
                  <a:srgbClr val="C00000"/>
                </a:solidFill>
              </a:rPr>
              <a:t>心尖部</a:t>
            </a:r>
            <a:r>
              <a:rPr lang="zh-CN" altLang="en-US" sz="2400" dirty="0"/>
              <a:t>呈圆锥形指向</a:t>
            </a:r>
            <a:r>
              <a:rPr lang="zh-CN" altLang="en-US" sz="2400" dirty="0">
                <a:solidFill>
                  <a:srgbClr val="C00000"/>
                </a:solidFill>
              </a:rPr>
              <a:t>下方</a:t>
            </a:r>
            <a:r>
              <a:rPr lang="zh-CN" altLang="en-US" sz="2400" dirty="0"/>
              <a:t>，与膈肌接触；</a:t>
            </a:r>
            <a:r>
              <a:rPr lang="zh-CN" altLang="en-US" sz="2400" dirty="0">
                <a:solidFill>
                  <a:srgbClr val="C00000"/>
                </a:solidFill>
              </a:rPr>
              <a:t>心底部</a:t>
            </a:r>
            <a:r>
              <a:rPr lang="zh-CN" altLang="en-US" sz="2400" dirty="0"/>
              <a:t>将宽阔，位于</a:t>
            </a:r>
            <a:r>
              <a:rPr lang="zh-CN" altLang="en-US" sz="2400" dirty="0">
                <a:solidFill>
                  <a:srgbClr val="C00000"/>
                </a:solidFill>
              </a:rPr>
              <a:t>上端</a:t>
            </a:r>
            <a:r>
              <a:rPr lang="zh-CN" altLang="en-US" sz="2400" dirty="0"/>
              <a:t>，与大血管相连。</a:t>
            </a:r>
          </a:p>
        </p:txBody>
      </p:sp>
      <p:pic>
        <p:nvPicPr>
          <p:cNvPr id="9" name="图片 8">
            <a:extLst>
              <a:ext uri="{FF2B5EF4-FFF2-40B4-BE49-F238E27FC236}">
                <a16:creationId xmlns:a16="http://schemas.microsoft.com/office/drawing/2014/main" id="{FF44C123-5F66-4C63-819A-FA48F58A9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 y="1296406"/>
            <a:ext cx="6020890" cy="5511835"/>
          </a:xfrm>
          <a:prstGeom prst="rect">
            <a:avLst/>
          </a:prstGeom>
        </p:spPr>
      </p:pic>
      <p:sp>
        <p:nvSpPr>
          <p:cNvPr id="6" name="对话气泡: 椭圆形 5">
            <a:extLst>
              <a:ext uri="{FF2B5EF4-FFF2-40B4-BE49-F238E27FC236}">
                <a16:creationId xmlns:a16="http://schemas.microsoft.com/office/drawing/2014/main" id="{EF93AF95-237F-487C-9A5A-75C49C25515A}"/>
              </a:ext>
            </a:extLst>
          </p:cNvPr>
          <p:cNvSpPr/>
          <p:nvPr/>
        </p:nvSpPr>
        <p:spPr>
          <a:xfrm>
            <a:off x="6181806" y="188640"/>
            <a:ext cx="5314793" cy="2232248"/>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r>
              <a:rPr lang="zh-CN" altLang="en-US" sz="2800" dirty="0">
                <a:solidFill>
                  <a:schemeClr val="tx1"/>
                </a:solidFill>
              </a:rPr>
              <a:t>心脏的那一部分是心底，哪一部分是心尖？</a:t>
            </a:r>
          </a:p>
        </p:txBody>
      </p:sp>
    </p:spTree>
    <p:extLst>
      <p:ext uri="{BB962C8B-B14F-4D97-AF65-F5344CB8AC3E}">
        <p14:creationId xmlns:p14="http://schemas.microsoft.com/office/powerpoint/2010/main" val="1885703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33180C8-52FD-571F-C547-1F5745F832FE}"/>
              </a:ext>
            </a:extLst>
          </p:cNvPr>
          <p:cNvGrpSpPr/>
          <p:nvPr/>
        </p:nvGrpSpPr>
        <p:grpSpPr>
          <a:xfrm>
            <a:off x="407368" y="1988840"/>
            <a:ext cx="4636285" cy="2063867"/>
            <a:chOff x="-885233" y="1366293"/>
            <a:chExt cx="4636285" cy="2063867"/>
          </a:xfrm>
        </p:grpSpPr>
        <p:sp>
          <p:nvSpPr>
            <p:cNvPr id="7" name="文本框 6">
              <a:extLst>
                <a:ext uri="{FF2B5EF4-FFF2-40B4-BE49-F238E27FC236}">
                  <a16:creationId xmlns:a16="http://schemas.microsoft.com/office/drawing/2014/main" id="{8D309E51-95D8-75C2-AFE4-7FB6164B7D0C}"/>
                </a:ext>
              </a:extLst>
            </p:cNvPr>
            <p:cNvSpPr txBox="1"/>
            <p:nvPr/>
          </p:nvSpPr>
          <p:spPr>
            <a:xfrm>
              <a:off x="-885233" y="1366293"/>
              <a:ext cx="4636285" cy="1323439"/>
            </a:xfrm>
            <a:prstGeom prst="rect">
              <a:avLst/>
            </a:prstGeom>
            <a:noFill/>
          </p:spPr>
          <p:txBody>
            <a:bodyPr wrap="square" rtlCol="0">
              <a:spAutoFit/>
            </a:bodyPr>
            <a:lstStyle/>
            <a:p>
              <a:r>
                <a:rPr lang="en-US" altLang="zh-CN" sz="8000" dirty="0">
                  <a:solidFill>
                    <a:srgbClr val="7CB3A1"/>
                  </a:solidFill>
                  <a:effectLst>
                    <a:outerShdw blurRad="38100" dist="38100" dir="2700000" algn="tl">
                      <a:srgbClr val="000000">
                        <a:alpha val="43137"/>
                      </a:srgbClr>
                    </a:outerShdw>
                  </a:effectLst>
                  <a:cs typeface="+mn-ea"/>
                  <a:sym typeface="+mn-lt"/>
                </a:rPr>
                <a:t>PART 01</a:t>
              </a:r>
              <a:endParaRPr lang="zh-CN" altLang="en-US" sz="8000" dirty="0">
                <a:solidFill>
                  <a:srgbClr val="7CB3A1"/>
                </a:solidFill>
                <a:effectLst>
                  <a:outerShdw blurRad="38100" dist="38100" dir="2700000" algn="tl">
                    <a:srgbClr val="000000">
                      <a:alpha val="43137"/>
                    </a:srgbClr>
                  </a:outerShdw>
                </a:effectLst>
                <a:cs typeface="+mn-ea"/>
                <a:sym typeface="+mn-lt"/>
              </a:endParaRPr>
            </a:p>
          </p:txBody>
        </p:sp>
        <p:sp>
          <p:nvSpPr>
            <p:cNvPr id="8" name="文本框 7">
              <a:extLst>
                <a:ext uri="{FF2B5EF4-FFF2-40B4-BE49-F238E27FC236}">
                  <a16:creationId xmlns:a16="http://schemas.microsoft.com/office/drawing/2014/main" id="{4C9D1801-5E27-0755-B8CD-9F665A18025C}"/>
                </a:ext>
              </a:extLst>
            </p:cNvPr>
            <p:cNvSpPr txBox="1"/>
            <p:nvPr/>
          </p:nvSpPr>
          <p:spPr>
            <a:xfrm>
              <a:off x="-885232" y="2660719"/>
              <a:ext cx="1512168" cy="769441"/>
            </a:xfrm>
            <a:prstGeom prst="rect">
              <a:avLst/>
            </a:prstGeom>
            <a:noFill/>
          </p:spPr>
          <p:txBody>
            <a:bodyPr wrap="square" rtlCol="0">
              <a:spAutoFit/>
            </a:bodyPr>
            <a:lstStyle/>
            <a:p>
              <a:pPr algn="dist"/>
              <a:r>
                <a:rPr lang="zh-CN" altLang="en-US" sz="4400" dirty="0">
                  <a:solidFill>
                    <a:schemeClr val="tx1">
                      <a:lumMod val="65000"/>
                      <a:lumOff val="35000"/>
                    </a:schemeClr>
                  </a:solidFill>
                  <a:cs typeface="+mn-ea"/>
                  <a:sym typeface="+mn-lt"/>
                </a:rPr>
                <a:t>血液</a:t>
              </a:r>
            </a:p>
          </p:txBody>
        </p:sp>
      </p:grpSp>
      <p:pic>
        <p:nvPicPr>
          <p:cNvPr id="9" name="图片 8">
            <a:extLst>
              <a:ext uri="{FF2B5EF4-FFF2-40B4-BE49-F238E27FC236}">
                <a16:creationId xmlns:a16="http://schemas.microsoft.com/office/drawing/2014/main" id="{4D71C76B-95C9-4089-8988-867B841ACD8F}"/>
              </a:ext>
            </a:extLst>
          </p:cNvPr>
          <p:cNvPicPr>
            <a:picLocks noChangeAspect="1"/>
          </p:cNvPicPr>
          <p:nvPr/>
        </p:nvPicPr>
        <p:blipFill rotWithShape="1">
          <a:blip r:embed="rId2">
            <a:extLst>
              <a:ext uri="{28A0092B-C50C-407E-A947-70E740481C1C}">
                <a14:useLocalDpi xmlns:a14="http://schemas.microsoft.com/office/drawing/2010/main" val="0"/>
              </a:ext>
            </a:extLst>
          </a:blip>
          <a:srcRect b="14474"/>
          <a:stretch/>
        </p:blipFill>
        <p:spPr>
          <a:xfrm>
            <a:off x="4839099" y="1806398"/>
            <a:ext cx="7352901" cy="5018326"/>
          </a:xfrm>
          <a:prstGeom prst="rect">
            <a:avLst/>
          </a:prstGeom>
        </p:spPr>
      </p:pic>
    </p:spTree>
    <p:extLst>
      <p:ext uri="{BB962C8B-B14F-4D97-AF65-F5344CB8AC3E}">
        <p14:creationId xmlns:p14="http://schemas.microsoft.com/office/powerpoint/2010/main" val="51261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1958015"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心脏与肺</a:t>
            </a:r>
          </a:p>
        </p:txBody>
      </p:sp>
      <p:sp>
        <p:nvSpPr>
          <p:cNvPr id="7" name="文本框 6">
            <a:extLst>
              <a:ext uri="{FF2B5EF4-FFF2-40B4-BE49-F238E27FC236}">
                <a16:creationId xmlns:a16="http://schemas.microsoft.com/office/drawing/2014/main" id="{8C971CBD-A045-4591-9A3A-59410945CE22}"/>
              </a:ext>
            </a:extLst>
          </p:cNvPr>
          <p:cNvSpPr txBox="1"/>
          <p:nvPr/>
        </p:nvSpPr>
        <p:spPr>
          <a:xfrm>
            <a:off x="470926" y="5446125"/>
            <a:ext cx="8457233" cy="1289456"/>
          </a:xfrm>
          <a:prstGeom prst="rect">
            <a:avLst/>
          </a:prstGeom>
          <a:noFill/>
        </p:spPr>
        <p:txBody>
          <a:bodyPr wrap="square" rtlCol="0">
            <a:spAutoFit/>
          </a:bodyPr>
          <a:lstStyle/>
          <a:p>
            <a:pPr>
              <a:lnSpc>
                <a:spcPct val="150000"/>
              </a:lnSpc>
            </a:pPr>
            <a:r>
              <a:rPr lang="zh-CN" altLang="en-US" dirty="0"/>
              <a:t>通过</a:t>
            </a:r>
            <a:r>
              <a:rPr lang="zh-CN" altLang="en-US" dirty="0">
                <a:solidFill>
                  <a:srgbClr val="C00000"/>
                </a:solidFill>
              </a:rPr>
              <a:t>肺通气</a:t>
            </a:r>
            <a:r>
              <a:rPr lang="zh-CN" altLang="en-US" dirty="0"/>
              <a:t>进入肺泡的</a:t>
            </a:r>
            <a:r>
              <a:rPr lang="zh-CN" altLang="en-US" dirty="0">
                <a:solidFill>
                  <a:srgbClr val="C00000"/>
                </a:solidFill>
              </a:rPr>
              <a:t>氧气</a:t>
            </a:r>
            <a:r>
              <a:rPr lang="zh-CN" altLang="en-US" dirty="0"/>
              <a:t>与来自心脏的</a:t>
            </a:r>
            <a:r>
              <a:rPr lang="zh-CN" altLang="en-US" dirty="0">
                <a:solidFill>
                  <a:srgbClr val="C00000"/>
                </a:solidFill>
              </a:rPr>
              <a:t>血液</a:t>
            </a:r>
            <a:r>
              <a:rPr lang="zh-CN" altLang="en-US" dirty="0"/>
              <a:t>相接触，然后通过心脏的泵血作用使氧合的血液</a:t>
            </a:r>
            <a:r>
              <a:rPr lang="zh-CN" altLang="en-US" dirty="0">
                <a:solidFill>
                  <a:srgbClr val="C00000"/>
                </a:solidFill>
              </a:rPr>
              <a:t>循环全身</a:t>
            </a:r>
            <a:r>
              <a:rPr lang="zh-CN" altLang="en-US" dirty="0"/>
              <a:t>，并将</a:t>
            </a:r>
            <a:r>
              <a:rPr lang="zh-CN" altLang="en-US" dirty="0">
                <a:solidFill>
                  <a:srgbClr val="C00000"/>
                </a:solidFill>
              </a:rPr>
              <a:t>脱氧后</a:t>
            </a:r>
            <a:r>
              <a:rPr lang="zh-CN" altLang="en-US" dirty="0"/>
              <a:t>的</a:t>
            </a:r>
            <a:r>
              <a:rPr lang="zh-CN" altLang="en-US" dirty="0">
                <a:solidFill>
                  <a:srgbClr val="C00000"/>
                </a:solidFill>
              </a:rPr>
              <a:t>静脉血</a:t>
            </a:r>
            <a:r>
              <a:rPr lang="zh-CN" altLang="en-US" dirty="0"/>
              <a:t>运回肺脏排除二氧化碳，</a:t>
            </a:r>
            <a:r>
              <a:rPr lang="zh-CN" altLang="en-US" dirty="0">
                <a:solidFill>
                  <a:srgbClr val="C00000"/>
                </a:solidFill>
              </a:rPr>
              <a:t>连接心肺</a:t>
            </a:r>
            <a:r>
              <a:rPr lang="zh-CN" altLang="en-US" dirty="0"/>
              <a:t>的血管称</a:t>
            </a:r>
            <a:r>
              <a:rPr lang="zh-CN" altLang="en-US" dirty="0">
                <a:solidFill>
                  <a:srgbClr val="C00000"/>
                </a:solidFill>
              </a:rPr>
              <a:t>肺血管</a:t>
            </a:r>
            <a:r>
              <a:rPr lang="zh-CN" altLang="en-US" dirty="0"/>
              <a:t>。</a:t>
            </a:r>
          </a:p>
        </p:txBody>
      </p:sp>
      <p:sp>
        <p:nvSpPr>
          <p:cNvPr id="9" name="对话气泡: 椭圆形 8">
            <a:extLst>
              <a:ext uri="{FF2B5EF4-FFF2-40B4-BE49-F238E27FC236}">
                <a16:creationId xmlns:a16="http://schemas.microsoft.com/office/drawing/2014/main" id="{C4E23330-FCFA-4E59-9FCC-C78F7C0880C0}"/>
              </a:ext>
            </a:extLst>
          </p:cNvPr>
          <p:cNvSpPr/>
          <p:nvPr/>
        </p:nvSpPr>
        <p:spPr>
          <a:xfrm>
            <a:off x="7464152" y="2206896"/>
            <a:ext cx="3914741" cy="244420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心与肺之间的关系是什么？</a:t>
            </a:r>
          </a:p>
        </p:txBody>
      </p:sp>
      <p:pic>
        <p:nvPicPr>
          <p:cNvPr id="4" name="图片 3">
            <a:extLst>
              <a:ext uri="{FF2B5EF4-FFF2-40B4-BE49-F238E27FC236}">
                <a16:creationId xmlns:a16="http://schemas.microsoft.com/office/drawing/2014/main" id="{63678788-FB43-4B05-88BE-ACCA4E2A0048}"/>
              </a:ext>
            </a:extLst>
          </p:cNvPr>
          <p:cNvPicPr>
            <a:picLocks noChangeAspect="1"/>
          </p:cNvPicPr>
          <p:nvPr/>
        </p:nvPicPr>
        <p:blipFill>
          <a:blip r:embed="rId2"/>
          <a:stretch>
            <a:fillRect/>
          </a:stretch>
        </p:blipFill>
        <p:spPr>
          <a:xfrm>
            <a:off x="0" y="929375"/>
            <a:ext cx="7464152" cy="4556834"/>
          </a:xfrm>
          <a:prstGeom prst="rect">
            <a:avLst/>
          </a:prstGeom>
        </p:spPr>
      </p:pic>
    </p:spTree>
    <p:extLst>
      <p:ext uri="{BB962C8B-B14F-4D97-AF65-F5344CB8AC3E}">
        <p14:creationId xmlns:p14="http://schemas.microsoft.com/office/powerpoint/2010/main" val="4257165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6" name="图片 5">
            <a:extLst>
              <a:ext uri="{FF2B5EF4-FFF2-40B4-BE49-F238E27FC236}">
                <a16:creationId xmlns:a16="http://schemas.microsoft.com/office/drawing/2014/main" id="{557B21F9-E4F2-4B6D-ABFE-753F0CAB6647}"/>
              </a:ext>
            </a:extLst>
          </p:cNvPr>
          <p:cNvPicPr>
            <a:picLocks noChangeAspect="1"/>
          </p:cNvPicPr>
          <p:nvPr/>
        </p:nvPicPr>
        <p:blipFill rotWithShape="1">
          <a:blip r:embed="rId2">
            <a:extLst>
              <a:ext uri="{28A0092B-C50C-407E-A947-70E740481C1C}">
                <a14:useLocalDpi xmlns:a14="http://schemas.microsoft.com/office/drawing/2010/main" val="0"/>
              </a:ext>
            </a:extLst>
          </a:blip>
          <a:srcRect t="17451"/>
          <a:stretch/>
        </p:blipFill>
        <p:spPr>
          <a:xfrm>
            <a:off x="-5977" y="985658"/>
            <a:ext cx="7340742" cy="4940878"/>
          </a:xfrm>
          <a:prstGeom prst="rect">
            <a:avLst/>
          </a:prstGeom>
        </p:spPr>
      </p:pic>
      <p:sp>
        <p:nvSpPr>
          <p:cNvPr id="10" name="文本框 9">
            <a:extLst>
              <a:ext uri="{FF2B5EF4-FFF2-40B4-BE49-F238E27FC236}">
                <a16:creationId xmlns:a16="http://schemas.microsoft.com/office/drawing/2014/main" id="{59BFC992-9D81-49B0-A386-69E0D41DD11D}"/>
              </a:ext>
            </a:extLst>
          </p:cNvPr>
          <p:cNvSpPr txBox="1"/>
          <p:nvPr/>
        </p:nvSpPr>
        <p:spPr>
          <a:xfrm>
            <a:off x="1185657" y="313492"/>
            <a:ext cx="3038135"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心脏的传导系统</a:t>
            </a:r>
          </a:p>
        </p:txBody>
      </p:sp>
      <p:sp>
        <p:nvSpPr>
          <p:cNvPr id="11" name="文本框 10">
            <a:extLst>
              <a:ext uri="{FF2B5EF4-FFF2-40B4-BE49-F238E27FC236}">
                <a16:creationId xmlns:a16="http://schemas.microsoft.com/office/drawing/2014/main" id="{F56618DC-9E3B-4A11-86A5-224D97BF5A82}"/>
              </a:ext>
            </a:extLst>
          </p:cNvPr>
          <p:cNvSpPr txBox="1"/>
          <p:nvPr/>
        </p:nvSpPr>
        <p:spPr>
          <a:xfrm>
            <a:off x="6024267" y="931464"/>
            <a:ext cx="6069856" cy="1422441"/>
          </a:xfrm>
          <a:prstGeom prst="rect">
            <a:avLst/>
          </a:prstGeom>
          <a:noFill/>
        </p:spPr>
        <p:txBody>
          <a:bodyPr wrap="square" rtlCol="0">
            <a:spAutoFit/>
          </a:bodyPr>
          <a:lstStyle/>
          <a:p>
            <a:pPr>
              <a:lnSpc>
                <a:spcPct val="150000"/>
              </a:lnSpc>
            </a:pPr>
            <a:r>
              <a:rPr lang="zh-CN" altLang="en-US" sz="2000" dirty="0"/>
              <a:t>传导系统：由结组织（特殊分化的心肌纤维）组成，它可使去极化波在</a:t>
            </a:r>
            <a:r>
              <a:rPr lang="zh-CN" altLang="en-US" sz="2000" dirty="0">
                <a:solidFill>
                  <a:srgbClr val="C00000"/>
                </a:solidFill>
              </a:rPr>
              <a:t>心肌间传导</a:t>
            </a:r>
            <a:r>
              <a:rPr lang="zh-CN" altLang="en-US" sz="2000" dirty="0"/>
              <a:t>，去极化波使心肌协同收缩以促使心腔排空。</a:t>
            </a:r>
          </a:p>
        </p:txBody>
      </p:sp>
      <p:sp>
        <p:nvSpPr>
          <p:cNvPr id="12" name="文本框 11">
            <a:extLst>
              <a:ext uri="{FF2B5EF4-FFF2-40B4-BE49-F238E27FC236}">
                <a16:creationId xmlns:a16="http://schemas.microsoft.com/office/drawing/2014/main" id="{82F25284-BF27-4D74-AAE5-0A89148D6048}"/>
              </a:ext>
            </a:extLst>
          </p:cNvPr>
          <p:cNvSpPr txBox="1"/>
          <p:nvPr/>
        </p:nvSpPr>
        <p:spPr>
          <a:xfrm>
            <a:off x="6053577" y="2930946"/>
            <a:ext cx="5950742" cy="1422441"/>
          </a:xfrm>
          <a:prstGeom prst="rect">
            <a:avLst/>
          </a:prstGeom>
          <a:noFill/>
        </p:spPr>
        <p:txBody>
          <a:bodyPr wrap="square" rtlCol="0">
            <a:spAutoFit/>
          </a:bodyPr>
          <a:lstStyle/>
          <a:p>
            <a:pPr>
              <a:lnSpc>
                <a:spcPct val="150000"/>
              </a:lnSpc>
            </a:pPr>
            <a:r>
              <a:rPr lang="zh-CN" altLang="en-US" sz="2000" dirty="0"/>
              <a:t>心脏的起搏点是</a:t>
            </a:r>
            <a:r>
              <a:rPr lang="zh-CN" altLang="en-US" sz="2000" dirty="0">
                <a:solidFill>
                  <a:srgbClr val="C00000"/>
                </a:solidFill>
              </a:rPr>
              <a:t>窦房结</a:t>
            </a:r>
            <a:r>
              <a:rPr lang="zh-CN" altLang="en-US" sz="2000" dirty="0"/>
              <a:t>，它位于右心房的后壁，其自发去极化的频率一般为</a:t>
            </a:r>
            <a:r>
              <a:rPr lang="zh-CN" altLang="en-US" sz="2000" dirty="0">
                <a:solidFill>
                  <a:srgbClr val="C00000"/>
                </a:solidFill>
              </a:rPr>
              <a:t>每分钟</a:t>
            </a:r>
            <a:r>
              <a:rPr lang="en-US" altLang="zh-CN" sz="2000" dirty="0">
                <a:solidFill>
                  <a:srgbClr val="C00000"/>
                </a:solidFill>
              </a:rPr>
              <a:t>70</a:t>
            </a:r>
            <a:r>
              <a:rPr lang="zh-CN" altLang="en-US" sz="2000" dirty="0">
                <a:solidFill>
                  <a:srgbClr val="C00000"/>
                </a:solidFill>
              </a:rPr>
              <a:t>到</a:t>
            </a:r>
            <a:r>
              <a:rPr lang="en-US" altLang="zh-CN" sz="2000" dirty="0">
                <a:solidFill>
                  <a:srgbClr val="C00000"/>
                </a:solidFill>
              </a:rPr>
              <a:t>80</a:t>
            </a:r>
            <a:r>
              <a:rPr lang="zh-CN" altLang="en-US" sz="2000" dirty="0">
                <a:solidFill>
                  <a:srgbClr val="C00000"/>
                </a:solidFill>
              </a:rPr>
              <a:t>次</a:t>
            </a:r>
            <a:r>
              <a:rPr lang="zh-CN" altLang="en-US" sz="2000" dirty="0"/>
              <a:t>，可引起心房收缩。</a:t>
            </a:r>
          </a:p>
        </p:txBody>
      </p:sp>
      <p:sp>
        <p:nvSpPr>
          <p:cNvPr id="13" name="文本框 12">
            <a:extLst>
              <a:ext uri="{FF2B5EF4-FFF2-40B4-BE49-F238E27FC236}">
                <a16:creationId xmlns:a16="http://schemas.microsoft.com/office/drawing/2014/main" id="{DF448D46-4D21-4ACB-9D6F-EF07AA743677}"/>
              </a:ext>
            </a:extLst>
          </p:cNvPr>
          <p:cNvSpPr txBox="1"/>
          <p:nvPr/>
        </p:nvSpPr>
        <p:spPr>
          <a:xfrm>
            <a:off x="6177016" y="4797152"/>
            <a:ext cx="5917107" cy="1422441"/>
          </a:xfrm>
          <a:prstGeom prst="rect">
            <a:avLst/>
          </a:prstGeom>
          <a:noFill/>
        </p:spPr>
        <p:txBody>
          <a:bodyPr wrap="square" rtlCol="0">
            <a:spAutoFit/>
          </a:bodyPr>
          <a:lstStyle/>
          <a:p>
            <a:pPr>
              <a:lnSpc>
                <a:spcPct val="150000"/>
              </a:lnSpc>
            </a:pPr>
            <a:r>
              <a:rPr lang="zh-CN" altLang="en-US" sz="2000" dirty="0"/>
              <a:t>冲动由</a:t>
            </a:r>
            <a:r>
              <a:rPr lang="zh-CN" altLang="en-US" sz="2000" dirty="0">
                <a:solidFill>
                  <a:srgbClr val="C00000"/>
                </a:solidFill>
              </a:rPr>
              <a:t>窦房结</a:t>
            </a:r>
            <a:r>
              <a:rPr lang="zh-CN" altLang="en-US" sz="2000" dirty="0"/>
              <a:t>传到</a:t>
            </a:r>
            <a:r>
              <a:rPr lang="zh-CN" altLang="en-US" sz="2000" dirty="0">
                <a:solidFill>
                  <a:srgbClr val="C00000"/>
                </a:solidFill>
              </a:rPr>
              <a:t>房室结</a:t>
            </a:r>
            <a:r>
              <a:rPr lang="zh-CN" altLang="en-US" sz="2000" dirty="0"/>
              <a:t>，</a:t>
            </a:r>
            <a:r>
              <a:rPr lang="zh-CN" altLang="en-US" sz="2000" dirty="0">
                <a:solidFill>
                  <a:srgbClr val="C00000"/>
                </a:solidFill>
              </a:rPr>
              <a:t>房室束</a:t>
            </a:r>
            <a:r>
              <a:rPr lang="zh-CN" altLang="en-US" sz="2000" dirty="0"/>
              <a:t>，最后到达心室壁内的</a:t>
            </a:r>
            <a:r>
              <a:rPr lang="zh-CN" altLang="en-US" sz="2000" dirty="0">
                <a:solidFill>
                  <a:srgbClr val="C00000"/>
                </a:solidFill>
              </a:rPr>
              <a:t>传导纤维</a:t>
            </a:r>
            <a:r>
              <a:rPr lang="zh-CN" altLang="en-US" sz="2000" dirty="0"/>
              <a:t>，刺激传导纤维可</a:t>
            </a:r>
            <a:r>
              <a:rPr lang="zh-CN" altLang="en-US" sz="2000" dirty="0">
                <a:solidFill>
                  <a:srgbClr val="C00000"/>
                </a:solidFill>
              </a:rPr>
              <a:t>引起</a:t>
            </a:r>
            <a:r>
              <a:rPr lang="zh-CN" altLang="en-US" sz="2000" dirty="0"/>
              <a:t>两次心室</a:t>
            </a:r>
            <a:r>
              <a:rPr lang="zh-CN" altLang="en-US" sz="2000" dirty="0">
                <a:solidFill>
                  <a:srgbClr val="C00000"/>
                </a:solidFill>
              </a:rPr>
              <a:t>同时收缩</a:t>
            </a:r>
            <a:r>
              <a:rPr lang="zh-CN" altLang="en-US" sz="2000" dirty="0"/>
              <a:t>。</a:t>
            </a:r>
          </a:p>
        </p:txBody>
      </p:sp>
    </p:spTree>
    <p:extLst>
      <p:ext uri="{BB962C8B-B14F-4D97-AF65-F5344CB8AC3E}">
        <p14:creationId xmlns:p14="http://schemas.microsoft.com/office/powerpoint/2010/main" val="3164060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1813999"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循环系统</a:t>
            </a:r>
          </a:p>
        </p:txBody>
      </p:sp>
      <p:pic>
        <p:nvPicPr>
          <p:cNvPr id="11" name="图片 10">
            <a:extLst>
              <a:ext uri="{FF2B5EF4-FFF2-40B4-BE49-F238E27FC236}">
                <a16:creationId xmlns:a16="http://schemas.microsoft.com/office/drawing/2014/main" id="{88936140-C58C-49C8-A746-DD55C8BD4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527" y="1779"/>
            <a:ext cx="5724945" cy="6856221"/>
          </a:xfrm>
          <a:prstGeom prst="rect">
            <a:avLst/>
          </a:prstGeom>
        </p:spPr>
      </p:pic>
    </p:spTree>
    <p:extLst>
      <p:ext uri="{BB962C8B-B14F-4D97-AF65-F5344CB8AC3E}">
        <p14:creationId xmlns:p14="http://schemas.microsoft.com/office/powerpoint/2010/main" val="3078545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231C9C25-6871-4FC2-8751-149DB672826A}"/>
              </a:ext>
            </a:extLst>
          </p:cNvPr>
          <p:cNvSpPr txBox="1"/>
          <p:nvPr/>
        </p:nvSpPr>
        <p:spPr>
          <a:xfrm>
            <a:off x="1117834" y="332656"/>
            <a:ext cx="4258086" cy="461665"/>
          </a:xfrm>
          <a:prstGeom prst="rect">
            <a:avLst/>
          </a:prstGeom>
          <a:noFill/>
        </p:spPr>
        <p:txBody>
          <a:bodyPr wrap="square" rtlCol="0">
            <a:spAutoFit/>
          </a:bodyPr>
          <a:lstStyle/>
          <a:p>
            <a:r>
              <a:rPr lang="zh-CN" altLang="en-US" sz="2400" dirty="0"/>
              <a:t>肺循环和体循环血流的区别</a:t>
            </a:r>
          </a:p>
        </p:txBody>
      </p:sp>
      <p:sp>
        <p:nvSpPr>
          <p:cNvPr id="6" name="文本框 5">
            <a:extLst>
              <a:ext uri="{FF2B5EF4-FFF2-40B4-BE49-F238E27FC236}">
                <a16:creationId xmlns:a16="http://schemas.microsoft.com/office/drawing/2014/main" id="{322B0584-1713-4AB3-8AD0-A8965DEBE712}"/>
              </a:ext>
            </a:extLst>
          </p:cNvPr>
          <p:cNvSpPr txBox="1"/>
          <p:nvPr/>
        </p:nvSpPr>
        <p:spPr>
          <a:xfrm>
            <a:off x="766234" y="1340768"/>
            <a:ext cx="9362214" cy="2220480"/>
          </a:xfrm>
          <a:prstGeom prst="rect">
            <a:avLst/>
          </a:prstGeom>
          <a:noFill/>
        </p:spPr>
        <p:txBody>
          <a:bodyPr wrap="square" rtlCol="0">
            <a:spAutoFit/>
          </a:bodyPr>
          <a:lstStyle/>
          <a:p>
            <a:pPr>
              <a:lnSpc>
                <a:spcPct val="150000"/>
              </a:lnSpc>
            </a:pPr>
            <a:r>
              <a:rPr lang="zh-CN" altLang="en-US" sz="3200" dirty="0"/>
              <a:t>肺循环：（通过肺）包括</a:t>
            </a:r>
            <a:r>
              <a:rPr lang="zh-CN" altLang="en-US" sz="3200" dirty="0">
                <a:solidFill>
                  <a:srgbClr val="FF0000"/>
                </a:solidFill>
              </a:rPr>
              <a:t>右心室</a:t>
            </a:r>
            <a:r>
              <a:rPr lang="zh-CN" altLang="en-US" sz="3200" dirty="0"/>
              <a:t>（将非氧合血泵入肺脏）、</a:t>
            </a:r>
            <a:r>
              <a:rPr lang="zh-CN" altLang="en-US" sz="3200" dirty="0">
                <a:solidFill>
                  <a:srgbClr val="FF0000"/>
                </a:solidFill>
              </a:rPr>
              <a:t>肺动脉干</a:t>
            </a:r>
            <a:r>
              <a:rPr lang="zh-CN" altLang="en-US" sz="3200" dirty="0"/>
              <a:t>和</a:t>
            </a:r>
            <a:r>
              <a:rPr lang="zh-CN" altLang="en-US" sz="3200" dirty="0">
                <a:solidFill>
                  <a:srgbClr val="FF0000"/>
                </a:solidFill>
              </a:rPr>
              <a:t>肺动脉</a:t>
            </a:r>
            <a:r>
              <a:rPr lang="zh-CN" altLang="en-US" sz="3200" dirty="0"/>
              <a:t>、</a:t>
            </a:r>
            <a:r>
              <a:rPr lang="zh-CN" altLang="en-US" sz="3200" dirty="0">
                <a:solidFill>
                  <a:srgbClr val="FF0000"/>
                </a:solidFill>
              </a:rPr>
              <a:t>肺毛细血管网</a:t>
            </a:r>
            <a:r>
              <a:rPr lang="zh-CN" altLang="en-US" sz="3200" dirty="0"/>
              <a:t>、</a:t>
            </a:r>
            <a:r>
              <a:rPr lang="zh-CN" altLang="en-US" sz="3200" dirty="0">
                <a:solidFill>
                  <a:srgbClr val="FF0000"/>
                </a:solidFill>
              </a:rPr>
              <a:t>肺静脉</a:t>
            </a:r>
            <a:r>
              <a:rPr lang="zh-CN" altLang="en-US" sz="3200" dirty="0"/>
              <a:t>和接受肺内</a:t>
            </a:r>
            <a:r>
              <a:rPr lang="zh-CN" altLang="en-US" sz="3200" dirty="0">
                <a:solidFill>
                  <a:srgbClr val="FF0000"/>
                </a:solidFill>
              </a:rPr>
              <a:t>氧合血液</a:t>
            </a:r>
            <a:r>
              <a:rPr lang="zh-CN" altLang="en-US" sz="3200" dirty="0"/>
              <a:t>的</a:t>
            </a:r>
            <a:r>
              <a:rPr lang="zh-CN" altLang="en-US" sz="3200" dirty="0">
                <a:solidFill>
                  <a:srgbClr val="FF0000"/>
                </a:solidFill>
              </a:rPr>
              <a:t>左心房</a:t>
            </a:r>
            <a:r>
              <a:rPr lang="zh-CN" altLang="en-US" sz="3200" dirty="0"/>
              <a:t>。</a:t>
            </a:r>
          </a:p>
        </p:txBody>
      </p:sp>
      <p:sp>
        <p:nvSpPr>
          <p:cNvPr id="8" name="文本框 7">
            <a:extLst>
              <a:ext uri="{FF2B5EF4-FFF2-40B4-BE49-F238E27FC236}">
                <a16:creationId xmlns:a16="http://schemas.microsoft.com/office/drawing/2014/main" id="{63383AF3-9056-47D8-8F96-5732C52BC54B}"/>
              </a:ext>
            </a:extLst>
          </p:cNvPr>
          <p:cNvSpPr txBox="1"/>
          <p:nvPr/>
        </p:nvSpPr>
        <p:spPr>
          <a:xfrm>
            <a:off x="766234" y="4365104"/>
            <a:ext cx="9578238" cy="1481816"/>
          </a:xfrm>
          <a:prstGeom prst="rect">
            <a:avLst/>
          </a:prstGeom>
          <a:noFill/>
        </p:spPr>
        <p:txBody>
          <a:bodyPr wrap="square" rtlCol="0">
            <a:spAutoFit/>
          </a:bodyPr>
          <a:lstStyle/>
          <a:p>
            <a:pPr>
              <a:lnSpc>
                <a:spcPct val="150000"/>
              </a:lnSpc>
            </a:pPr>
            <a:r>
              <a:rPr lang="zh-CN" altLang="en-US" sz="3200" dirty="0"/>
              <a:t>体循环：包括</a:t>
            </a:r>
            <a:r>
              <a:rPr lang="zh-CN" altLang="en-US" sz="3200" dirty="0">
                <a:solidFill>
                  <a:srgbClr val="00B0F0"/>
                </a:solidFill>
              </a:rPr>
              <a:t>左心室</a:t>
            </a:r>
            <a:r>
              <a:rPr lang="zh-CN" altLang="en-US" sz="3200" dirty="0"/>
              <a:t>和</a:t>
            </a:r>
            <a:r>
              <a:rPr lang="zh-CN" altLang="en-US" sz="3200" dirty="0">
                <a:solidFill>
                  <a:srgbClr val="00B0F0"/>
                </a:solidFill>
              </a:rPr>
              <a:t>体内其余的动脉</a:t>
            </a:r>
            <a:r>
              <a:rPr lang="zh-CN" altLang="en-US" sz="3200" dirty="0"/>
              <a:t>、</a:t>
            </a:r>
            <a:r>
              <a:rPr lang="zh-CN" altLang="en-US" sz="3200" dirty="0">
                <a:solidFill>
                  <a:srgbClr val="00B0F0"/>
                </a:solidFill>
              </a:rPr>
              <a:t>毛细血管</a:t>
            </a:r>
            <a:r>
              <a:rPr lang="zh-CN" altLang="en-US" sz="3200" dirty="0"/>
              <a:t>和</a:t>
            </a:r>
            <a:r>
              <a:rPr lang="zh-CN" altLang="en-US" sz="3200" dirty="0">
                <a:solidFill>
                  <a:srgbClr val="00B0F0"/>
                </a:solidFill>
              </a:rPr>
              <a:t>静脉</a:t>
            </a:r>
            <a:r>
              <a:rPr lang="zh-CN" altLang="en-US" sz="3200" dirty="0"/>
              <a:t>。</a:t>
            </a:r>
            <a:r>
              <a:rPr lang="zh-CN" altLang="en-US" sz="3200" dirty="0">
                <a:solidFill>
                  <a:srgbClr val="00B0F0"/>
                </a:solidFill>
              </a:rPr>
              <a:t>右心室</a:t>
            </a:r>
            <a:r>
              <a:rPr lang="zh-CN" altLang="en-US" sz="3200" dirty="0"/>
              <a:t>接受来自体循环的</a:t>
            </a:r>
            <a:r>
              <a:rPr lang="zh-CN" altLang="en-US" sz="3200" dirty="0">
                <a:solidFill>
                  <a:srgbClr val="00B0F0"/>
                </a:solidFill>
              </a:rPr>
              <a:t>非氧合血</a:t>
            </a:r>
            <a:r>
              <a:rPr lang="zh-CN" altLang="en-US" sz="3200" dirty="0"/>
              <a:t>。</a:t>
            </a:r>
          </a:p>
        </p:txBody>
      </p:sp>
    </p:spTree>
    <p:extLst>
      <p:ext uri="{BB962C8B-B14F-4D97-AF65-F5344CB8AC3E}">
        <p14:creationId xmlns:p14="http://schemas.microsoft.com/office/powerpoint/2010/main" val="2451869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A3637CD-A796-469B-ADE7-97BF2835A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76" y="763692"/>
            <a:ext cx="8797848" cy="4266733"/>
          </a:xfrm>
          <a:prstGeom prst="rect">
            <a:avLst/>
          </a:prstGeom>
        </p:spPr>
      </p:pic>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1021911"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心脏</a:t>
            </a:r>
          </a:p>
        </p:txBody>
      </p:sp>
      <p:sp>
        <p:nvSpPr>
          <p:cNvPr id="10" name="文本框 9">
            <a:extLst>
              <a:ext uri="{FF2B5EF4-FFF2-40B4-BE49-F238E27FC236}">
                <a16:creationId xmlns:a16="http://schemas.microsoft.com/office/drawing/2014/main" id="{3C8901FE-0F0C-4FC6-B832-D392C5BDA2AE}"/>
              </a:ext>
            </a:extLst>
          </p:cNvPr>
          <p:cNvSpPr txBox="1"/>
          <p:nvPr/>
        </p:nvSpPr>
        <p:spPr>
          <a:xfrm>
            <a:off x="1775520" y="5301208"/>
            <a:ext cx="8366727" cy="923330"/>
          </a:xfrm>
          <a:prstGeom prst="rect">
            <a:avLst/>
          </a:prstGeom>
          <a:noFill/>
        </p:spPr>
        <p:txBody>
          <a:bodyPr wrap="square" rtlCol="0">
            <a:spAutoFit/>
          </a:bodyPr>
          <a:lstStyle/>
          <a:p>
            <a:r>
              <a:rPr lang="zh-CN" altLang="en-US" dirty="0"/>
              <a:t>肺动脉里流动的是</a:t>
            </a:r>
            <a:r>
              <a:rPr lang="zh-CN" altLang="en-US" dirty="0">
                <a:solidFill>
                  <a:srgbClr val="00B0F0"/>
                </a:solidFill>
              </a:rPr>
              <a:t>静脉血</a:t>
            </a:r>
            <a:r>
              <a:rPr lang="zh-CN" altLang="en-US" dirty="0"/>
              <a:t>（非氧合血）</a:t>
            </a:r>
            <a:endParaRPr lang="en-US" altLang="zh-CN" dirty="0"/>
          </a:p>
          <a:p>
            <a:endParaRPr lang="en-US" altLang="zh-CN" dirty="0"/>
          </a:p>
          <a:p>
            <a:r>
              <a:rPr lang="zh-CN" altLang="en-US" dirty="0"/>
              <a:t>肺静脉里流动的是</a:t>
            </a:r>
            <a:r>
              <a:rPr lang="zh-CN" altLang="en-US" dirty="0">
                <a:solidFill>
                  <a:srgbClr val="FF0000"/>
                </a:solidFill>
              </a:rPr>
              <a:t>动脉血</a:t>
            </a:r>
            <a:r>
              <a:rPr lang="zh-CN" altLang="en-US" dirty="0"/>
              <a:t>（氧合血）</a:t>
            </a:r>
          </a:p>
        </p:txBody>
      </p:sp>
    </p:spTree>
    <p:extLst>
      <p:ext uri="{BB962C8B-B14F-4D97-AF65-F5344CB8AC3E}">
        <p14:creationId xmlns:p14="http://schemas.microsoft.com/office/powerpoint/2010/main" val="225605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827CBFF-ADB1-49FB-BA46-D7063F9483D2}"/>
              </a:ext>
            </a:extLst>
          </p:cNvPr>
          <p:cNvPicPr>
            <a:picLocks noChangeAspect="1"/>
          </p:cNvPicPr>
          <p:nvPr/>
        </p:nvPicPr>
        <p:blipFill>
          <a:blip r:embed="rId2"/>
          <a:stretch>
            <a:fillRect/>
          </a:stretch>
        </p:blipFill>
        <p:spPr>
          <a:xfrm>
            <a:off x="5500055" y="2109840"/>
            <a:ext cx="6599139" cy="4748160"/>
          </a:xfrm>
          <a:prstGeom prst="rect">
            <a:avLst/>
          </a:prstGeom>
        </p:spPr>
      </p:pic>
      <p:grpSp>
        <p:nvGrpSpPr>
          <p:cNvPr id="6" name="组合 5">
            <a:extLst>
              <a:ext uri="{FF2B5EF4-FFF2-40B4-BE49-F238E27FC236}">
                <a16:creationId xmlns:a16="http://schemas.microsoft.com/office/drawing/2014/main" id="{E33180C8-52FD-571F-C547-1F5745F832FE}"/>
              </a:ext>
            </a:extLst>
          </p:cNvPr>
          <p:cNvGrpSpPr/>
          <p:nvPr/>
        </p:nvGrpSpPr>
        <p:grpSpPr>
          <a:xfrm>
            <a:off x="335360" y="1916832"/>
            <a:ext cx="4636285" cy="2063867"/>
            <a:chOff x="-885233" y="1366293"/>
            <a:chExt cx="4636285" cy="2063867"/>
          </a:xfrm>
        </p:grpSpPr>
        <p:sp>
          <p:nvSpPr>
            <p:cNvPr id="7" name="文本框 6">
              <a:extLst>
                <a:ext uri="{FF2B5EF4-FFF2-40B4-BE49-F238E27FC236}">
                  <a16:creationId xmlns:a16="http://schemas.microsoft.com/office/drawing/2014/main" id="{8D309E51-95D8-75C2-AFE4-7FB6164B7D0C}"/>
                </a:ext>
              </a:extLst>
            </p:cNvPr>
            <p:cNvSpPr txBox="1"/>
            <p:nvPr/>
          </p:nvSpPr>
          <p:spPr>
            <a:xfrm>
              <a:off x="-885233" y="1366293"/>
              <a:ext cx="4636285" cy="1323439"/>
            </a:xfrm>
            <a:prstGeom prst="rect">
              <a:avLst/>
            </a:prstGeom>
            <a:noFill/>
          </p:spPr>
          <p:txBody>
            <a:bodyPr wrap="square" rtlCol="0">
              <a:spAutoFit/>
            </a:bodyPr>
            <a:lstStyle/>
            <a:p>
              <a:r>
                <a:rPr lang="en-US" altLang="zh-CN" sz="8000" dirty="0">
                  <a:solidFill>
                    <a:srgbClr val="7CB3A1"/>
                  </a:solidFill>
                  <a:effectLst>
                    <a:outerShdw blurRad="38100" dist="38100" dir="2700000" algn="tl">
                      <a:srgbClr val="000000">
                        <a:alpha val="43137"/>
                      </a:srgbClr>
                    </a:outerShdw>
                  </a:effectLst>
                  <a:cs typeface="+mn-ea"/>
                  <a:sym typeface="+mn-lt"/>
                </a:rPr>
                <a:t>PART 04</a:t>
              </a:r>
              <a:endParaRPr lang="zh-CN" altLang="en-US" sz="8000" dirty="0">
                <a:solidFill>
                  <a:srgbClr val="7CB3A1"/>
                </a:solidFill>
                <a:effectLst>
                  <a:outerShdw blurRad="38100" dist="38100" dir="2700000" algn="tl">
                    <a:srgbClr val="000000">
                      <a:alpha val="43137"/>
                    </a:srgbClr>
                  </a:outerShdw>
                </a:effectLst>
                <a:cs typeface="+mn-ea"/>
                <a:sym typeface="+mn-lt"/>
              </a:endParaRPr>
            </a:p>
          </p:txBody>
        </p:sp>
        <p:sp>
          <p:nvSpPr>
            <p:cNvPr id="8" name="文本框 7">
              <a:extLst>
                <a:ext uri="{FF2B5EF4-FFF2-40B4-BE49-F238E27FC236}">
                  <a16:creationId xmlns:a16="http://schemas.microsoft.com/office/drawing/2014/main" id="{4C9D1801-5E27-0755-B8CD-9F665A18025C}"/>
                </a:ext>
              </a:extLst>
            </p:cNvPr>
            <p:cNvSpPr txBox="1"/>
            <p:nvPr/>
          </p:nvSpPr>
          <p:spPr>
            <a:xfrm>
              <a:off x="-885232" y="2660719"/>
              <a:ext cx="1440160" cy="769441"/>
            </a:xfrm>
            <a:prstGeom prst="rect">
              <a:avLst/>
            </a:prstGeom>
            <a:noFill/>
          </p:spPr>
          <p:txBody>
            <a:bodyPr wrap="square" rtlCol="0">
              <a:spAutoFit/>
            </a:bodyPr>
            <a:lstStyle/>
            <a:p>
              <a:pPr algn="dist"/>
              <a:endParaRPr lang="zh-CN" altLang="en-US" sz="4400" dirty="0">
                <a:solidFill>
                  <a:schemeClr val="tx1">
                    <a:lumMod val="65000"/>
                    <a:lumOff val="35000"/>
                  </a:schemeClr>
                </a:solidFill>
                <a:cs typeface="+mn-ea"/>
                <a:sym typeface="+mn-lt"/>
              </a:endParaRPr>
            </a:p>
          </p:txBody>
        </p:sp>
      </p:grpSp>
      <p:sp>
        <p:nvSpPr>
          <p:cNvPr id="12" name="文本框 11">
            <a:extLst>
              <a:ext uri="{FF2B5EF4-FFF2-40B4-BE49-F238E27FC236}">
                <a16:creationId xmlns:a16="http://schemas.microsoft.com/office/drawing/2014/main" id="{7699E550-9E14-4BC0-8C77-CA2A820609DA}"/>
              </a:ext>
            </a:extLst>
          </p:cNvPr>
          <p:cNvSpPr txBox="1"/>
          <p:nvPr/>
        </p:nvSpPr>
        <p:spPr>
          <a:xfrm>
            <a:off x="119336" y="3657533"/>
            <a:ext cx="5328592" cy="646331"/>
          </a:xfrm>
          <a:prstGeom prst="rect">
            <a:avLst/>
          </a:prstGeom>
          <a:noFill/>
        </p:spPr>
        <p:txBody>
          <a:bodyPr wrap="square" rtlCol="0">
            <a:spAutoFit/>
          </a:bodyPr>
          <a:lstStyle/>
          <a:p>
            <a:r>
              <a:rPr lang="zh-CN" altLang="en-US" sz="3600" dirty="0"/>
              <a:t>心血管疾病和心理的关系</a:t>
            </a:r>
          </a:p>
        </p:txBody>
      </p:sp>
    </p:spTree>
    <p:extLst>
      <p:ext uri="{BB962C8B-B14F-4D97-AF65-F5344CB8AC3E}">
        <p14:creationId xmlns:p14="http://schemas.microsoft.com/office/powerpoint/2010/main" val="4263660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E050C6F-8FCA-4325-8084-3B29FE14665C}"/>
              </a:ext>
            </a:extLst>
          </p:cNvPr>
          <p:cNvPicPr>
            <a:picLocks noChangeAspect="1"/>
          </p:cNvPicPr>
          <p:nvPr/>
        </p:nvPicPr>
        <p:blipFill>
          <a:blip r:embed="rId2"/>
          <a:stretch>
            <a:fillRect/>
          </a:stretch>
        </p:blipFill>
        <p:spPr>
          <a:xfrm>
            <a:off x="477234" y="1484784"/>
            <a:ext cx="5600000" cy="3161905"/>
          </a:xfrm>
          <a:prstGeom prst="rect">
            <a:avLst/>
          </a:prstGeom>
        </p:spPr>
      </p:pic>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231C9C25-6871-4FC2-8751-149DB672826A}"/>
              </a:ext>
            </a:extLst>
          </p:cNvPr>
          <p:cNvSpPr txBox="1"/>
          <p:nvPr/>
        </p:nvSpPr>
        <p:spPr>
          <a:xfrm>
            <a:off x="1117834" y="332656"/>
            <a:ext cx="3682022" cy="461665"/>
          </a:xfrm>
          <a:prstGeom prst="rect">
            <a:avLst/>
          </a:prstGeom>
          <a:noFill/>
        </p:spPr>
        <p:txBody>
          <a:bodyPr wrap="square" rtlCol="0">
            <a:spAutoFit/>
          </a:bodyPr>
          <a:lstStyle/>
          <a:p>
            <a:r>
              <a:rPr lang="zh-CN" altLang="en-US" sz="2400" dirty="0"/>
              <a:t>心血管疾病和心理的关系</a:t>
            </a:r>
          </a:p>
        </p:txBody>
      </p:sp>
      <p:sp>
        <p:nvSpPr>
          <p:cNvPr id="6" name="文本框 5">
            <a:extLst>
              <a:ext uri="{FF2B5EF4-FFF2-40B4-BE49-F238E27FC236}">
                <a16:creationId xmlns:a16="http://schemas.microsoft.com/office/drawing/2014/main" id="{322B0584-1713-4AB3-8AD0-A8965DEBE712}"/>
              </a:ext>
            </a:extLst>
          </p:cNvPr>
          <p:cNvSpPr txBox="1"/>
          <p:nvPr/>
        </p:nvSpPr>
        <p:spPr>
          <a:xfrm>
            <a:off x="7536160" y="1442376"/>
            <a:ext cx="2676101" cy="461665"/>
          </a:xfrm>
          <a:prstGeom prst="rect">
            <a:avLst/>
          </a:prstGeom>
          <a:noFill/>
        </p:spPr>
        <p:txBody>
          <a:bodyPr wrap="square" rtlCol="0">
            <a:spAutoFit/>
          </a:bodyPr>
          <a:lstStyle/>
          <a:p>
            <a:r>
              <a:rPr lang="zh-CN" altLang="en-US" sz="2400" dirty="0"/>
              <a:t>我肺都快被气炸了！</a:t>
            </a:r>
          </a:p>
        </p:txBody>
      </p:sp>
      <p:sp>
        <p:nvSpPr>
          <p:cNvPr id="7" name="爆炸形: 8 pt  6">
            <a:extLst>
              <a:ext uri="{FF2B5EF4-FFF2-40B4-BE49-F238E27FC236}">
                <a16:creationId xmlns:a16="http://schemas.microsoft.com/office/drawing/2014/main" id="{C106D310-13DF-4292-958E-20A91071E76F}"/>
              </a:ext>
            </a:extLst>
          </p:cNvPr>
          <p:cNvSpPr/>
          <p:nvPr/>
        </p:nvSpPr>
        <p:spPr>
          <a:xfrm>
            <a:off x="6961191" y="0"/>
            <a:ext cx="3970054" cy="3744416"/>
          </a:xfrm>
          <a:prstGeom prst="irregularSeal1">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 name="爆炸形: 14 pt  9">
            <a:extLst>
              <a:ext uri="{FF2B5EF4-FFF2-40B4-BE49-F238E27FC236}">
                <a16:creationId xmlns:a16="http://schemas.microsoft.com/office/drawing/2014/main" id="{0B41C694-9F0C-44FD-9B8A-E97E216E2152}"/>
              </a:ext>
            </a:extLst>
          </p:cNvPr>
          <p:cNvSpPr/>
          <p:nvPr/>
        </p:nvSpPr>
        <p:spPr>
          <a:xfrm>
            <a:off x="5807968" y="3833131"/>
            <a:ext cx="4728329" cy="2592288"/>
          </a:xfrm>
          <a:prstGeom prst="irregularSeal2">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dirty="0">
                <a:solidFill>
                  <a:schemeClr val="tx1"/>
                </a:solidFill>
              </a:rPr>
              <a:t>气得我肝疼！</a:t>
            </a:r>
          </a:p>
        </p:txBody>
      </p:sp>
    </p:spTree>
    <p:extLst>
      <p:ext uri="{BB962C8B-B14F-4D97-AF65-F5344CB8AC3E}">
        <p14:creationId xmlns:p14="http://schemas.microsoft.com/office/powerpoint/2010/main" val="977704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231C9C25-6871-4FC2-8751-149DB672826A}"/>
              </a:ext>
            </a:extLst>
          </p:cNvPr>
          <p:cNvSpPr txBox="1"/>
          <p:nvPr/>
        </p:nvSpPr>
        <p:spPr>
          <a:xfrm>
            <a:off x="1117834" y="332656"/>
            <a:ext cx="4258086" cy="461665"/>
          </a:xfrm>
          <a:prstGeom prst="rect">
            <a:avLst/>
          </a:prstGeom>
          <a:noFill/>
        </p:spPr>
        <p:txBody>
          <a:bodyPr wrap="square" rtlCol="0">
            <a:spAutoFit/>
          </a:bodyPr>
          <a:lstStyle/>
          <a:p>
            <a:r>
              <a:rPr lang="zh-CN" altLang="en-US" sz="2400" dirty="0"/>
              <a:t>心血管与心理的关系</a:t>
            </a:r>
          </a:p>
        </p:txBody>
      </p:sp>
      <p:sp>
        <p:nvSpPr>
          <p:cNvPr id="8" name="文本框 7">
            <a:extLst>
              <a:ext uri="{FF2B5EF4-FFF2-40B4-BE49-F238E27FC236}">
                <a16:creationId xmlns:a16="http://schemas.microsoft.com/office/drawing/2014/main" id="{63383AF3-9056-47D8-8F96-5732C52BC54B}"/>
              </a:ext>
            </a:extLst>
          </p:cNvPr>
          <p:cNvSpPr txBox="1"/>
          <p:nvPr/>
        </p:nvSpPr>
        <p:spPr>
          <a:xfrm>
            <a:off x="392940" y="1036706"/>
            <a:ext cx="9506230" cy="461665"/>
          </a:xfrm>
          <a:prstGeom prst="rect">
            <a:avLst/>
          </a:prstGeom>
          <a:noFill/>
        </p:spPr>
        <p:txBody>
          <a:bodyPr wrap="square" rtlCol="0">
            <a:spAutoFit/>
          </a:bodyPr>
          <a:lstStyle/>
          <a:p>
            <a:r>
              <a:rPr lang="zh-CN" altLang="en-US" sz="2400" dirty="0"/>
              <a:t>美国学者弗里德曼和罗斯曼将人格分为</a:t>
            </a:r>
            <a:r>
              <a:rPr lang="en-US" altLang="zh-CN" sz="2400" dirty="0">
                <a:solidFill>
                  <a:srgbClr val="C00000"/>
                </a:solidFill>
              </a:rPr>
              <a:t>A</a:t>
            </a:r>
            <a:r>
              <a:rPr lang="zh-CN" altLang="en-US" sz="2400" dirty="0">
                <a:solidFill>
                  <a:srgbClr val="C00000"/>
                </a:solidFill>
              </a:rPr>
              <a:t>型人格</a:t>
            </a:r>
            <a:r>
              <a:rPr lang="zh-CN" altLang="en-US" sz="2400" dirty="0"/>
              <a:t>和</a:t>
            </a:r>
            <a:r>
              <a:rPr lang="en-US" altLang="zh-CN" sz="2400" dirty="0">
                <a:solidFill>
                  <a:srgbClr val="0070C0"/>
                </a:solidFill>
              </a:rPr>
              <a:t>B</a:t>
            </a:r>
            <a:r>
              <a:rPr lang="zh-CN" altLang="en-US" sz="2400" dirty="0">
                <a:solidFill>
                  <a:srgbClr val="0070C0"/>
                </a:solidFill>
              </a:rPr>
              <a:t>型人格</a:t>
            </a:r>
            <a:r>
              <a:rPr lang="zh-CN" altLang="en-US" sz="2400" dirty="0"/>
              <a:t>两类。</a:t>
            </a:r>
          </a:p>
        </p:txBody>
      </p:sp>
      <p:pic>
        <p:nvPicPr>
          <p:cNvPr id="7" name="图片 6">
            <a:extLst>
              <a:ext uri="{FF2B5EF4-FFF2-40B4-BE49-F238E27FC236}">
                <a16:creationId xmlns:a16="http://schemas.microsoft.com/office/drawing/2014/main" id="{1281EC40-7B30-47C8-B78B-D03413E76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27" y="4005064"/>
            <a:ext cx="3563888" cy="2672916"/>
          </a:xfrm>
          <a:prstGeom prst="rect">
            <a:avLst/>
          </a:prstGeom>
        </p:spPr>
      </p:pic>
      <p:sp>
        <p:nvSpPr>
          <p:cNvPr id="9" name="对话气泡: 椭圆形 8">
            <a:extLst>
              <a:ext uri="{FF2B5EF4-FFF2-40B4-BE49-F238E27FC236}">
                <a16:creationId xmlns:a16="http://schemas.microsoft.com/office/drawing/2014/main" id="{F5559CB0-9353-4BAA-A712-0FC180EBCB69}"/>
              </a:ext>
            </a:extLst>
          </p:cNvPr>
          <p:cNvSpPr/>
          <p:nvPr/>
        </p:nvSpPr>
        <p:spPr>
          <a:xfrm>
            <a:off x="191344" y="1761900"/>
            <a:ext cx="5559043" cy="2088232"/>
          </a:xfrm>
          <a:prstGeom prst="wedgeEllipseCallou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9DEA4BAA-0A90-4E14-BA0F-CE439014378F}"/>
              </a:ext>
            </a:extLst>
          </p:cNvPr>
          <p:cNvSpPr/>
          <p:nvPr/>
        </p:nvSpPr>
        <p:spPr>
          <a:xfrm>
            <a:off x="718376" y="2230450"/>
            <a:ext cx="4668821" cy="1200329"/>
          </a:xfrm>
          <a:prstGeom prst="rect">
            <a:avLst/>
          </a:prstGeom>
        </p:spPr>
        <p:txBody>
          <a:bodyPr wrap="square">
            <a:spAutoFit/>
          </a:bodyPr>
          <a:lstStyle/>
          <a:p>
            <a:r>
              <a:rPr lang="zh-CN" altLang="en-US" dirty="0"/>
              <a:t>较具进取心、侵略性、自信心、成就感，并且容易紧张，上进心强，有苦干精神，工作投入，做事认真负责，时间紧迫感强，富有竞争意识</a:t>
            </a:r>
          </a:p>
        </p:txBody>
      </p:sp>
      <p:pic>
        <p:nvPicPr>
          <p:cNvPr id="12" name="图片 11">
            <a:extLst>
              <a:ext uri="{FF2B5EF4-FFF2-40B4-BE49-F238E27FC236}">
                <a16:creationId xmlns:a16="http://schemas.microsoft.com/office/drawing/2014/main" id="{91AD8585-70FC-40FB-9DC7-EA4B34056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005064"/>
            <a:ext cx="3563888" cy="2707019"/>
          </a:xfrm>
          <a:prstGeom prst="rect">
            <a:avLst/>
          </a:prstGeom>
        </p:spPr>
      </p:pic>
      <p:sp>
        <p:nvSpPr>
          <p:cNvPr id="13" name="对话气泡: 椭圆形 12">
            <a:extLst>
              <a:ext uri="{FF2B5EF4-FFF2-40B4-BE49-F238E27FC236}">
                <a16:creationId xmlns:a16="http://schemas.microsoft.com/office/drawing/2014/main" id="{5B1AA5FC-224C-48E1-B168-342DAE889DFD}"/>
              </a:ext>
            </a:extLst>
          </p:cNvPr>
          <p:cNvSpPr/>
          <p:nvPr/>
        </p:nvSpPr>
        <p:spPr>
          <a:xfrm>
            <a:off x="6441615" y="1628800"/>
            <a:ext cx="5559043" cy="2088232"/>
          </a:xfrm>
          <a:prstGeom prst="wedgeEllipseCallou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547BE6B1-C262-45A8-AFCE-51E0B378A325}"/>
              </a:ext>
            </a:extLst>
          </p:cNvPr>
          <p:cNvSpPr/>
          <p:nvPr/>
        </p:nvSpPr>
        <p:spPr>
          <a:xfrm>
            <a:off x="6886725" y="2349750"/>
            <a:ext cx="4668821" cy="646331"/>
          </a:xfrm>
          <a:prstGeom prst="rect">
            <a:avLst/>
          </a:prstGeom>
        </p:spPr>
        <p:txBody>
          <a:bodyPr wrap="square">
            <a:spAutoFit/>
          </a:bodyPr>
          <a:lstStyle/>
          <a:p>
            <a:r>
              <a:rPr lang="zh-CN" altLang="en-US" dirty="0"/>
              <a:t>遇事不急不躁，心旷神怡、与世无争，对任何事皆处之泰然。</a:t>
            </a:r>
          </a:p>
        </p:txBody>
      </p:sp>
    </p:spTree>
    <p:extLst>
      <p:ext uri="{BB962C8B-B14F-4D97-AF65-F5344CB8AC3E}">
        <p14:creationId xmlns:p14="http://schemas.microsoft.com/office/powerpoint/2010/main" val="1832136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231C9C25-6871-4FC2-8751-149DB672826A}"/>
              </a:ext>
            </a:extLst>
          </p:cNvPr>
          <p:cNvSpPr txBox="1"/>
          <p:nvPr/>
        </p:nvSpPr>
        <p:spPr>
          <a:xfrm>
            <a:off x="1117834" y="332656"/>
            <a:ext cx="4258086" cy="461665"/>
          </a:xfrm>
          <a:prstGeom prst="rect">
            <a:avLst/>
          </a:prstGeom>
          <a:noFill/>
        </p:spPr>
        <p:txBody>
          <a:bodyPr wrap="square" rtlCol="0">
            <a:spAutoFit/>
          </a:bodyPr>
          <a:lstStyle/>
          <a:p>
            <a:r>
              <a:rPr lang="zh-CN" altLang="en-US" sz="2400" dirty="0"/>
              <a:t>心血管与心理的关系</a:t>
            </a:r>
          </a:p>
        </p:txBody>
      </p:sp>
      <p:sp>
        <p:nvSpPr>
          <p:cNvPr id="5" name="椭圆 4">
            <a:extLst>
              <a:ext uri="{FF2B5EF4-FFF2-40B4-BE49-F238E27FC236}">
                <a16:creationId xmlns:a16="http://schemas.microsoft.com/office/drawing/2014/main" id="{46D8FB1D-BF8E-43E1-9A9A-C661B68EFA11}"/>
              </a:ext>
            </a:extLst>
          </p:cNvPr>
          <p:cNvSpPr/>
          <p:nvPr/>
        </p:nvSpPr>
        <p:spPr>
          <a:xfrm>
            <a:off x="4223792" y="2636912"/>
            <a:ext cx="2952328" cy="172819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000" dirty="0">
                <a:solidFill>
                  <a:schemeClr val="tx1"/>
                </a:solidFill>
              </a:rPr>
              <a:t>压 力</a:t>
            </a:r>
          </a:p>
        </p:txBody>
      </p:sp>
      <p:sp>
        <p:nvSpPr>
          <p:cNvPr id="7" name="文本框 6">
            <a:extLst>
              <a:ext uri="{FF2B5EF4-FFF2-40B4-BE49-F238E27FC236}">
                <a16:creationId xmlns:a16="http://schemas.microsoft.com/office/drawing/2014/main" id="{2AAE48A7-0399-472A-9F77-88E175FC50F0}"/>
              </a:ext>
            </a:extLst>
          </p:cNvPr>
          <p:cNvSpPr txBox="1"/>
          <p:nvPr/>
        </p:nvSpPr>
        <p:spPr>
          <a:xfrm>
            <a:off x="1966743" y="2043929"/>
            <a:ext cx="1728192" cy="461665"/>
          </a:xfrm>
          <a:prstGeom prst="rect">
            <a:avLst/>
          </a:prstGeom>
          <a:noFill/>
        </p:spPr>
        <p:txBody>
          <a:bodyPr wrap="square" rtlCol="0">
            <a:spAutoFit/>
          </a:bodyPr>
          <a:lstStyle/>
          <a:p>
            <a:r>
              <a:rPr lang="zh-CN" altLang="en-US" sz="2400" dirty="0"/>
              <a:t>学业</a:t>
            </a:r>
          </a:p>
        </p:txBody>
      </p:sp>
      <p:sp>
        <p:nvSpPr>
          <p:cNvPr id="9" name="文本框 8">
            <a:extLst>
              <a:ext uri="{FF2B5EF4-FFF2-40B4-BE49-F238E27FC236}">
                <a16:creationId xmlns:a16="http://schemas.microsoft.com/office/drawing/2014/main" id="{7FB707CE-F662-48A0-BABB-FD14235DD273}"/>
              </a:ext>
            </a:extLst>
          </p:cNvPr>
          <p:cNvSpPr txBox="1"/>
          <p:nvPr/>
        </p:nvSpPr>
        <p:spPr>
          <a:xfrm>
            <a:off x="2063552" y="5229200"/>
            <a:ext cx="1728192" cy="461665"/>
          </a:xfrm>
          <a:prstGeom prst="rect">
            <a:avLst/>
          </a:prstGeom>
          <a:noFill/>
        </p:spPr>
        <p:txBody>
          <a:bodyPr wrap="square" rtlCol="0">
            <a:spAutoFit/>
          </a:bodyPr>
          <a:lstStyle/>
          <a:p>
            <a:r>
              <a:rPr lang="zh-CN" altLang="en-US" sz="2400" dirty="0"/>
              <a:t>亲密关系</a:t>
            </a:r>
          </a:p>
        </p:txBody>
      </p:sp>
      <p:sp>
        <p:nvSpPr>
          <p:cNvPr id="10" name="文本框 9">
            <a:extLst>
              <a:ext uri="{FF2B5EF4-FFF2-40B4-BE49-F238E27FC236}">
                <a16:creationId xmlns:a16="http://schemas.microsoft.com/office/drawing/2014/main" id="{06332ED1-7E31-47CD-97D9-B55CE306B837}"/>
              </a:ext>
            </a:extLst>
          </p:cNvPr>
          <p:cNvSpPr txBox="1"/>
          <p:nvPr/>
        </p:nvSpPr>
        <p:spPr>
          <a:xfrm>
            <a:off x="7860041" y="5295429"/>
            <a:ext cx="1728192" cy="461665"/>
          </a:xfrm>
          <a:prstGeom prst="rect">
            <a:avLst/>
          </a:prstGeom>
          <a:noFill/>
        </p:spPr>
        <p:txBody>
          <a:bodyPr wrap="square" rtlCol="0">
            <a:spAutoFit/>
          </a:bodyPr>
          <a:lstStyle/>
          <a:p>
            <a:r>
              <a:rPr lang="zh-CN" altLang="en-US" sz="2400" dirty="0"/>
              <a:t>       升学</a:t>
            </a:r>
          </a:p>
        </p:txBody>
      </p:sp>
      <p:sp>
        <p:nvSpPr>
          <p:cNvPr id="11" name="文本框 10">
            <a:extLst>
              <a:ext uri="{FF2B5EF4-FFF2-40B4-BE49-F238E27FC236}">
                <a16:creationId xmlns:a16="http://schemas.microsoft.com/office/drawing/2014/main" id="{1F43ECB0-CCF4-44F9-B7B6-160727EFE882}"/>
              </a:ext>
            </a:extLst>
          </p:cNvPr>
          <p:cNvSpPr txBox="1"/>
          <p:nvPr/>
        </p:nvSpPr>
        <p:spPr>
          <a:xfrm>
            <a:off x="8112224" y="1813096"/>
            <a:ext cx="1728192" cy="461665"/>
          </a:xfrm>
          <a:prstGeom prst="rect">
            <a:avLst/>
          </a:prstGeom>
          <a:noFill/>
        </p:spPr>
        <p:txBody>
          <a:bodyPr wrap="square" rtlCol="0">
            <a:spAutoFit/>
          </a:bodyPr>
          <a:lstStyle/>
          <a:p>
            <a:r>
              <a:rPr lang="zh-CN" altLang="en-US" sz="2400" dirty="0"/>
              <a:t>         就业</a:t>
            </a:r>
          </a:p>
        </p:txBody>
      </p:sp>
      <p:cxnSp>
        <p:nvCxnSpPr>
          <p:cNvPr id="14" name="直接箭头连接符 13">
            <a:extLst>
              <a:ext uri="{FF2B5EF4-FFF2-40B4-BE49-F238E27FC236}">
                <a16:creationId xmlns:a16="http://schemas.microsoft.com/office/drawing/2014/main" id="{76CE24DF-2392-455B-8D61-25FE2701F048}"/>
              </a:ext>
            </a:extLst>
          </p:cNvPr>
          <p:cNvCxnSpPr>
            <a:cxnSpLocks/>
          </p:cNvCxnSpPr>
          <p:nvPr/>
        </p:nvCxnSpPr>
        <p:spPr>
          <a:xfrm>
            <a:off x="2715629" y="2320928"/>
            <a:ext cx="1845432" cy="5870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a:extLst>
              <a:ext uri="{FF2B5EF4-FFF2-40B4-BE49-F238E27FC236}">
                <a16:creationId xmlns:a16="http://schemas.microsoft.com/office/drawing/2014/main" id="{3D0EAA48-CF4B-4D44-B771-F6BE3C35D5B5}"/>
              </a:ext>
            </a:extLst>
          </p:cNvPr>
          <p:cNvCxnSpPr>
            <a:stCxn id="9" idx="0"/>
            <a:endCxn id="5" idx="3"/>
          </p:cNvCxnSpPr>
          <p:nvPr/>
        </p:nvCxnSpPr>
        <p:spPr>
          <a:xfrm flipV="1">
            <a:off x="2927648" y="4112016"/>
            <a:ext cx="1728502" cy="11171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直接箭头连接符 18">
            <a:extLst>
              <a:ext uri="{FF2B5EF4-FFF2-40B4-BE49-F238E27FC236}">
                <a16:creationId xmlns:a16="http://schemas.microsoft.com/office/drawing/2014/main" id="{50085B95-85DC-44FB-B65B-B7E5518CF8E3}"/>
              </a:ext>
            </a:extLst>
          </p:cNvPr>
          <p:cNvCxnSpPr>
            <a:stCxn id="10" idx="0"/>
            <a:endCxn id="5" idx="5"/>
          </p:cNvCxnSpPr>
          <p:nvPr/>
        </p:nvCxnSpPr>
        <p:spPr>
          <a:xfrm flipH="1" flipV="1">
            <a:off x="6743762" y="4112016"/>
            <a:ext cx="1980375" cy="11834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E59BE6A1-9823-41B0-88AA-5B38DAC22FE4}"/>
              </a:ext>
            </a:extLst>
          </p:cNvPr>
          <p:cNvCxnSpPr>
            <a:stCxn id="11" idx="2"/>
            <a:endCxn id="5" idx="7"/>
          </p:cNvCxnSpPr>
          <p:nvPr/>
        </p:nvCxnSpPr>
        <p:spPr>
          <a:xfrm flipH="1">
            <a:off x="6743762" y="2274761"/>
            <a:ext cx="2232558" cy="6152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63737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231C9C25-6871-4FC2-8751-149DB672826A}"/>
              </a:ext>
            </a:extLst>
          </p:cNvPr>
          <p:cNvSpPr txBox="1"/>
          <p:nvPr/>
        </p:nvSpPr>
        <p:spPr>
          <a:xfrm>
            <a:off x="1117834" y="332656"/>
            <a:ext cx="4258086" cy="461665"/>
          </a:xfrm>
          <a:prstGeom prst="rect">
            <a:avLst/>
          </a:prstGeom>
          <a:noFill/>
        </p:spPr>
        <p:txBody>
          <a:bodyPr wrap="square" rtlCol="0">
            <a:spAutoFit/>
          </a:bodyPr>
          <a:lstStyle/>
          <a:p>
            <a:r>
              <a:rPr lang="zh-CN" altLang="en-US" sz="2400" dirty="0"/>
              <a:t>压力如何造成心血管疾病</a:t>
            </a:r>
          </a:p>
        </p:txBody>
      </p:sp>
      <p:sp>
        <p:nvSpPr>
          <p:cNvPr id="8" name="文本框 7">
            <a:extLst>
              <a:ext uri="{FF2B5EF4-FFF2-40B4-BE49-F238E27FC236}">
                <a16:creationId xmlns:a16="http://schemas.microsoft.com/office/drawing/2014/main" id="{63383AF3-9056-47D8-8F96-5732C52BC54B}"/>
              </a:ext>
            </a:extLst>
          </p:cNvPr>
          <p:cNvSpPr txBox="1"/>
          <p:nvPr/>
        </p:nvSpPr>
        <p:spPr>
          <a:xfrm>
            <a:off x="766234" y="1100822"/>
            <a:ext cx="9506230" cy="873957"/>
          </a:xfrm>
          <a:prstGeom prst="rect">
            <a:avLst/>
          </a:prstGeom>
          <a:noFill/>
        </p:spPr>
        <p:txBody>
          <a:bodyPr wrap="square" rtlCol="0">
            <a:spAutoFit/>
          </a:bodyPr>
          <a:lstStyle/>
          <a:p>
            <a:pPr>
              <a:lnSpc>
                <a:spcPct val="150000"/>
              </a:lnSpc>
            </a:pPr>
            <a:r>
              <a:rPr lang="zh-CN" altLang="en-US" dirty="0"/>
              <a:t>急性压力：短暂或短期的压力，如赶上最后期限，交通阻塞或突然急刹车以避免事故</a:t>
            </a:r>
            <a:r>
              <a:rPr lang="en-US" altLang="zh-CN" dirty="0"/>
              <a:t>——</a:t>
            </a:r>
            <a:r>
              <a:rPr lang="zh-CN" altLang="en-US" dirty="0"/>
              <a:t>导致心率加快和心肌更强的收缩，压力激素充当这些影响的信使。</a:t>
            </a:r>
          </a:p>
        </p:txBody>
      </p:sp>
      <p:sp>
        <p:nvSpPr>
          <p:cNvPr id="6" name="文本框 5">
            <a:extLst>
              <a:ext uri="{FF2B5EF4-FFF2-40B4-BE49-F238E27FC236}">
                <a16:creationId xmlns:a16="http://schemas.microsoft.com/office/drawing/2014/main" id="{674643EE-8327-4B31-AC67-DD7C09FCD10A}"/>
              </a:ext>
            </a:extLst>
          </p:cNvPr>
          <p:cNvSpPr txBox="1"/>
          <p:nvPr/>
        </p:nvSpPr>
        <p:spPr>
          <a:xfrm>
            <a:off x="766234" y="2281280"/>
            <a:ext cx="9506230" cy="873957"/>
          </a:xfrm>
          <a:prstGeom prst="rect">
            <a:avLst/>
          </a:prstGeom>
          <a:noFill/>
        </p:spPr>
        <p:txBody>
          <a:bodyPr wrap="square" rtlCol="0">
            <a:spAutoFit/>
          </a:bodyPr>
          <a:lstStyle/>
          <a:p>
            <a:pPr>
              <a:lnSpc>
                <a:spcPct val="150000"/>
              </a:lnSpc>
            </a:pPr>
            <a:r>
              <a:rPr lang="zh-CN" altLang="en-US" dirty="0"/>
              <a:t>将血液输送到大肌肉和心脏的血管扩张，从而增加输送到身体这些部位的血液量，并升高血压，这也被称为战斗或飞行反应。</a:t>
            </a:r>
          </a:p>
        </p:txBody>
      </p:sp>
      <p:sp>
        <p:nvSpPr>
          <p:cNvPr id="7" name="文本框 6">
            <a:extLst>
              <a:ext uri="{FF2B5EF4-FFF2-40B4-BE49-F238E27FC236}">
                <a16:creationId xmlns:a16="http://schemas.microsoft.com/office/drawing/2014/main" id="{9B30B2F7-F0DD-4C2E-831D-AC5E30C4E038}"/>
              </a:ext>
            </a:extLst>
          </p:cNvPr>
          <p:cNvSpPr txBox="1"/>
          <p:nvPr/>
        </p:nvSpPr>
        <p:spPr>
          <a:xfrm>
            <a:off x="766234" y="3464521"/>
            <a:ext cx="9506230" cy="873957"/>
          </a:xfrm>
          <a:prstGeom prst="rect">
            <a:avLst/>
          </a:prstGeom>
          <a:noFill/>
        </p:spPr>
        <p:txBody>
          <a:bodyPr wrap="square" rtlCol="0">
            <a:spAutoFit/>
          </a:bodyPr>
          <a:lstStyle/>
          <a:p>
            <a:pPr>
              <a:lnSpc>
                <a:spcPct val="150000"/>
              </a:lnSpc>
            </a:pPr>
            <a:r>
              <a:rPr lang="zh-CN" altLang="en-US" dirty="0"/>
              <a:t>持续不断的心率加快，压力激素和血压升高，都会对身体造成伤害。这种长期持续的压力会增加高血压、心脏病发作或中风的风险。</a:t>
            </a:r>
          </a:p>
        </p:txBody>
      </p:sp>
      <p:sp>
        <p:nvSpPr>
          <p:cNvPr id="9" name="文本框 8">
            <a:extLst>
              <a:ext uri="{FF2B5EF4-FFF2-40B4-BE49-F238E27FC236}">
                <a16:creationId xmlns:a16="http://schemas.microsoft.com/office/drawing/2014/main" id="{DFDF8B67-6112-4D31-AE71-CF46C97B57D9}"/>
              </a:ext>
            </a:extLst>
          </p:cNvPr>
          <p:cNvSpPr txBox="1"/>
          <p:nvPr/>
        </p:nvSpPr>
        <p:spPr>
          <a:xfrm>
            <a:off x="797761" y="4665905"/>
            <a:ext cx="9506230" cy="1289456"/>
          </a:xfrm>
          <a:prstGeom prst="rect">
            <a:avLst/>
          </a:prstGeom>
          <a:noFill/>
        </p:spPr>
        <p:txBody>
          <a:bodyPr wrap="square" rtlCol="0">
            <a:spAutoFit/>
          </a:bodyPr>
          <a:lstStyle/>
          <a:p>
            <a:pPr>
              <a:lnSpc>
                <a:spcPct val="150000"/>
              </a:lnSpc>
            </a:pPr>
            <a:r>
              <a:rPr lang="zh-CN" altLang="en-US" dirty="0"/>
              <a:t>反复的急性压力和持续的慢性压力也可能导致循环系统的炎症，特别是冠状动脉，这是一个被认为是将压力与心脏病发作联系起来的途径。研究还表明，一个人对压力的反应会影响胆固醇水平。</a:t>
            </a:r>
          </a:p>
        </p:txBody>
      </p:sp>
    </p:spTree>
    <p:extLst>
      <p:ext uri="{BB962C8B-B14F-4D97-AF65-F5344CB8AC3E}">
        <p14:creationId xmlns:p14="http://schemas.microsoft.com/office/powerpoint/2010/main" val="400083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260648"/>
            <a:ext cx="2606087"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血液的特性</a:t>
            </a:r>
          </a:p>
        </p:txBody>
      </p:sp>
      <p:sp>
        <p:nvSpPr>
          <p:cNvPr id="10" name="文本框 9">
            <a:extLst>
              <a:ext uri="{FF2B5EF4-FFF2-40B4-BE49-F238E27FC236}">
                <a16:creationId xmlns:a16="http://schemas.microsoft.com/office/drawing/2014/main" id="{AF62EE03-67B2-5CEF-06AD-586B97A4B132}"/>
              </a:ext>
            </a:extLst>
          </p:cNvPr>
          <p:cNvSpPr txBox="1"/>
          <p:nvPr/>
        </p:nvSpPr>
        <p:spPr>
          <a:xfrm>
            <a:off x="628734" y="1052736"/>
            <a:ext cx="9552570" cy="1150571"/>
          </a:xfrm>
          <a:prstGeom prst="rect">
            <a:avLst/>
          </a:prstGeom>
          <a:noFill/>
        </p:spPr>
        <p:txBody>
          <a:bodyPr wrap="square" rtlCol="0">
            <a:spAutoFit/>
          </a:bodyPr>
          <a:lstStyle/>
          <a:p>
            <a:pPr>
              <a:lnSpc>
                <a:spcPct val="150000"/>
              </a:lnSpc>
            </a:pPr>
            <a:r>
              <a:rPr lang="zh-CN" altLang="en-US" sz="2400" kern="1300" dirty="0">
                <a:solidFill>
                  <a:schemeClr val="tx1">
                    <a:lumMod val="85000"/>
                    <a:lumOff val="15000"/>
                  </a:schemeClr>
                </a:solidFill>
                <a:latin typeface="方正粗黑宋简体" panose="02000000000000000000" pitchFamily="2" charset="-122"/>
                <a:ea typeface="方正粗黑宋简体" panose="02000000000000000000" pitchFamily="2" charset="-122"/>
                <a:cs typeface="+mn-ea"/>
                <a:sym typeface="+mn-lt"/>
              </a:rPr>
              <a:t>血液是一种流体</a:t>
            </a:r>
            <a:r>
              <a:rPr lang="zh-CN" altLang="en-US" sz="2400" kern="1300" dirty="0">
                <a:solidFill>
                  <a:schemeClr val="accent2"/>
                </a:solidFill>
                <a:latin typeface="方正粗黑宋简体" panose="02000000000000000000" pitchFamily="2" charset="-122"/>
                <a:ea typeface="方正粗黑宋简体" panose="02000000000000000000" pitchFamily="2" charset="-122"/>
                <a:cs typeface="+mn-ea"/>
                <a:sym typeface="+mn-lt"/>
              </a:rPr>
              <a:t>结缔组织</a:t>
            </a:r>
            <a:r>
              <a:rPr lang="zh-CN" altLang="en-US" sz="2400" kern="1300" dirty="0">
                <a:solidFill>
                  <a:schemeClr val="tx1">
                    <a:lumMod val="85000"/>
                    <a:lumOff val="15000"/>
                  </a:schemeClr>
                </a:solidFill>
                <a:latin typeface="方正粗黑宋简体" panose="02000000000000000000" pitchFamily="2" charset="-122"/>
                <a:ea typeface="方正粗黑宋简体" panose="02000000000000000000" pitchFamily="2" charset="-122"/>
                <a:cs typeface="+mn-ea"/>
                <a:sym typeface="+mn-lt"/>
              </a:rPr>
              <a:t>，在心脏和血管内（动脉、微动脉、毛细血管、微静脉和静脉）不断地</a:t>
            </a:r>
            <a:r>
              <a:rPr lang="zh-CN" altLang="en-US" sz="2400" kern="1300" dirty="0">
                <a:solidFill>
                  <a:schemeClr val="accent2"/>
                </a:solidFill>
                <a:latin typeface="方正粗黑宋简体" panose="02000000000000000000" pitchFamily="2" charset="-122"/>
                <a:ea typeface="方正粗黑宋简体" panose="02000000000000000000" pitchFamily="2" charset="-122"/>
                <a:cs typeface="+mn-ea"/>
                <a:sym typeface="+mn-lt"/>
              </a:rPr>
              <a:t>循环流动。</a:t>
            </a:r>
          </a:p>
        </p:txBody>
      </p:sp>
      <p:pic>
        <p:nvPicPr>
          <p:cNvPr id="6" name="图片 5">
            <a:extLst>
              <a:ext uri="{FF2B5EF4-FFF2-40B4-BE49-F238E27FC236}">
                <a16:creationId xmlns:a16="http://schemas.microsoft.com/office/drawing/2014/main" id="{9795EFB6-BAD3-432C-B622-1975D4BF0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55" y="2468962"/>
            <a:ext cx="10692090" cy="4389038"/>
          </a:xfrm>
          <a:prstGeom prst="rect">
            <a:avLst/>
          </a:prstGeom>
        </p:spPr>
      </p:pic>
    </p:spTree>
    <p:extLst>
      <p:ext uri="{BB962C8B-B14F-4D97-AF65-F5344CB8AC3E}">
        <p14:creationId xmlns:p14="http://schemas.microsoft.com/office/powerpoint/2010/main" val="4085645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231C9C25-6871-4FC2-8751-149DB672826A}"/>
              </a:ext>
            </a:extLst>
          </p:cNvPr>
          <p:cNvSpPr txBox="1"/>
          <p:nvPr/>
        </p:nvSpPr>
        <p:spPr>
          <a:xfrm>
            <a:off x="1117834" y="332656"/>
            <a:ext cx="4258086" cy="461665"/>
          </a:xfrm>
          <a:prstGeom prst="rect">
            <a:avLst/>
          </a:prstGeom>
          <a:noFill/>
        </p:spPr>
        <p:txBody>
          <a:bodyPr wrap="square" rtlCol="0">
            <a:spAutoFit/>
          </a:bodyPr>
          <a:lstStyle/>
          <a:p>
            <a:r>
              <a:rPr lang="zh-CN" altLang="en-US" sz="2400" dirty="0"/>
              <a:t>心血管与心理的关系</a:t>
            </a:r>
          </a:p>
        </p:txBody>
      </p:sp>
      <p:sp>
        <p:nvSpPr>
          <p:cNvPr id="8" name="文本框 7">
            <a:extLst>
              <a:ext uri="{FF2B5EF4-FFF2-40B4-BE49-F238E27FC236}">
                <a16:creationId xmlns:a16="http://schemas.microsoft.com/office/drawing/2014/main" id="{63383AF3-9056-47D8-8F96-5732C52BC54B}"/>
              </a:ext>
            </a:extLst>
          </p:cNvPr>
          <p:cNvSpPr txBox="1"/>
          <p:nvPr/>
        </p:nvSpPr>
        <p:spPr>
          <a:xfrm>
            <a:off x="622804" y="1268760"/>
            <a:ext cx="10081707" cy="707886"/>
          </a:xfrm>
          <a:prstGeom prst="rect">
            <a:avLst/>
          </a:prstGeom>
          <a:noFill/>
        </p:spPr>
        <p:txBody>
          <a:bodyPr wrap="square" rtlCol="0">
            <a:spAutoFit/>
          </a:bodyPr>
          <a:lstStyle/>
          <a:p>
            <a:r>
              <a:rPr lang="zh-CN" altLang="en-US" sz="2000" dirty="0"/>
              <a:t>美国的一项追踪了</a:t>
            </a:r>
            <a:r>
              <a:rPr lang="en-US" altLang="zh-CN" sz="2000" dirty="0"/>
              <a:t>8</a:t>
            </a:r>
            <a:r>
              <a:rPr lang="zh-CN" altLang="en-US" sz="2000" dirty="0"/>
              <a:t>年的研究证实了一个人</a:t>
            </a:r>
            <a:r>
              <a:rPr lang="zh-CN" altLang="en-US" sz="2000" dirty="0">
                <a:solidFill>
                  <a:schemeClr val="accent1"/>
                </a:solidFill>
              </a:rPr>
              <a:t>看待压力的心态</a:t>
            </a:r>
            <a:r>
              <a:rPr lang="zh-CN" altLang="en-US" sz="2000" dirty="0"/>
              <a:t>比其承受的</a:t>
            </a:r>
            <a:r>
              <a:rPr lang="zh-CN" altLang="en-US" sz="2000" dirty="0">
                <a:solidFill>
                  <a:schemeClr val="accent1"/>
                </a:solidFill>
              </a:rPr>
              <a:t>压力本身</a:t>
            </a:r>
            <a:r>
              <a:rPr lang="zh-CN" altLang="en-US" sz="2000" dirty="0"/>
              <a:t>在压力这件事上受到的影响更大。</a:t>
            </a:r>
          </a:p>
        </p:txBody>
      </p:sp>
      <p:sp>
        <p:nvSpPr>
          <p:cNvPr id="6" name="文本框 5">
            <a:extLst>
              <a:ext uri="{FF2B5EF4-FFF2-40B4-BE49-F238E27FC236}">
                <a16:creationId xmlns:a16="http://schemas.microsoft.com/office/drawing/2014/main" id="{1F5152B5-36C0-4045-A09B-D3340D5E36AD}"/>
              </a:ext>
            </a:extLst>
          </p:cNvPr>
          <p:cNvSpPr txBox="1"/>
          <p:nvPr/>
        </p:nvSpPr>
        <p:spPr>
          <a:xfrm>
            <a:off x="617967" y="2870792"/>
            <a:ext cx="2564275" cy="400110"/>
          </a:xfrm>
          <a:prstGeom prst="rect">
            <a:avLst/>
          </a:prstGeom>
          <a:noFill/>
        </p:spPr>
        <p:txBody>
          <a:bodyPr wrap="square" rtlCol="0">
            <a:spAutoFit/>
          </a:bodyPr>
          <a:lstStyle/>
          <a:p>
            <a:r>
              <a:rPr lang="zh-CN" altLang="en-US" sz="2000" dirty="0"/>
              <a:t>承受大压力的人</a:t>
            </a:r>
          </a:p>
        </p:txBody>
      </p:sp>
      <p:sp>
        <p:nvSpPr>
          <p:cNvPr id="7" name="文本框 6">
            <a:extLst>
              <a:ext uri="{FF2B5EF4-FFF2-40B4-BE49-F238E27FC236}">
                <a16:creationId xmlns:a16="http://schemas.microsoft.com/office/drawing/2014/main" id="{6B2B143C-5D85-4AD9-859F-2C00E5AF4CF0}"/>
              </a:ext>
            </a:extLst>
          </p:cNvPr>
          <p:cNvSpPr txBox="1"/>
          <p:nvPr/>
        </p:nvSpPr>
        <p:spPr>
          <a:xfrm>
            <a:off x="682602" y="4830541"/>
            <a:ext cx="2564275" cy="400110"/>
          </a:xfrm>
          <a:prstGeom prst="rect">
            <a:avLst/>
          </a:prstGeom>
          <a:noFill/>
        </p:spPr>
        <p:txBody>
          <a:bodyPr wrap="square" rtlCol="0">
            <a:spAutoFit/>
          </a:bodyPr>
          <a:lstStyle/>
          <a:p>
            <a:r>
              <a:rPr lang="zh-CN" altLang="en-US" sz="2000" dirty="0"/>
              <a:t>承受小压力的人</a:t>
            </a:r>
          </a:p>
        </p:txBody>
      </p:sp>
      <p:sp>
        <p:nvSpPr>
          <p:cNvPr id="5" name="左大括号 4">
            <a:extLst>
              <a:ext uri="{FF2B5EF4-FFF2-40B4-BE49-F238E27FC236}">
                <a16:creationId xmlns:a16="http://schemas.microsoft.com/office/drawing/2014/main" id="{F6EA2DEB-895D-48A7-88EF-CA647A6406A9}"/>
              </a:ext>
            </a:extLst>
          </p:cNvPr>
          <p:cNvSpPr/>
          <p:nvPr/>
        </p:nvSpPr>
        <p:spPr>
          <a:xfrm>
            <a:off x="2567608" y="2020634"/>
            <a:ext cx="216024" cy="210042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BFE00706-7F13-41F5-B56D-6CF595A31CC8}"/>
              </a:ext>
            </a:extLst>
          </p:cNvPr>
          <p:cNvSpPr txBox="1"/>
          <p:nvPr/>
        </p:nvSpPr>
        <p:spPr>
          <a:xfrm>
            <a:off x="2783633" y="2098853"/>
            <a:ext cx="2448272" cy="369332"/>
          </a:xfrm>
          <a:prstGeom prst="rect">
            <a:avLst/>
          </a:prstGeom>
          <a:noFill/>
        </p:spPr>
        <p:txBody>
          <a:bodyPr wrap="square" rtlCol="0">
            <a:spAutoFit/>
          </a:bodyPr>
          <a:lstStyle/>
          <a:p>
            <a:r>
              <a:rPr lang="zh-CN" altLang="en-US" dirty="0"/>
              <a:t>相信压力会危害健康</a:t>
            </a:r>
          </a:p>
        </p:txBody>
      </p:sp>
      <p:sp>
        <p:nvSpPr>
          <p:cNvPr id="10" name="文本框 9">
            <a:extLst>
              <a:ext uri="{FF2B5EF4-FFF2-40B4-BE49-F238E27FC236}">
                <a16:creationId xmlns:a16="http://schemas.microsoft.com/office/drawing/2014/main" id="{8F6A66DC-762B-4A44-BCA8-8BEA752D707C}"/>
              </a:ext>
            </a:extLst>
          </p:cNvPr>
          <p:cNvSpPr txBox="1"/>
          <p:nvPr/>
        </p:nvSpPr>
        <p:spPr>
          <a:xfrm>
            <a:off x="2783632" y="3577776"/>
            <a:ext cx="2448272" cy="369332"/>
          </a:xfrm>
          <a:prstGeom prst="rect">
            <a:avLst/>
          </a:prstGeom>
          <a:noFill/>
        </p:spPr>
        <p:txBody>
          <a:bodyPr wrap="square" rtlCol="0">
            <a:spAutoFit/>
          </a:bodyPr>
          <a:lstStyle/>
          <a:p>
            <a:r>
              <a:rPr lang="zh-CN" altLang="en-US" dirty="0"/>
              <a:t>不认为压力有害</a:t>
            </a:r>
          </a:p>
        </p:txBody>
      </p:sp>
      <p:cxnSp>
        <p:nvCxnSpPr>
          <p:cNvPr id="12" name="直接箭头连接符 11">
            <a:extLst>
              <a:ext uri="{FF2B5EF4-FFF2-40B4-BE49-F238E27FC236}">
                <a16:creationId xmlns:a16="http://schemas.microsoft.com/office/drawing/2014/main" id="{07850984-7447-4940-A882-66F3702938A6}"/>
              </a:ext>
            </a:extLst>
          </p:cNvPr>
          <p:cNvCxnSpPr>
            <a:stCxn id="9" idx="3"/>
          </p:cNvCxnSpPr>
          <p:nvPr/>
        </p:nvCxnSpPr>
        <p:spPr>
          <a:xfrm>
            <a:off x="5231905" y="2283519"/>
            <a:ext cx="15841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57E14F6A-0064-4D31-ABBE-6E5A977AA1B3}"/>
              </a:ext>
            </a:extLst>
          </p:cNvPr>
          <p:cNvSpPr txBox="1"/>
          <p:nvPr/>
        </p:nvSpPr>
        <p:spPr>
          <a:xfrm>
            <a:off x="6888087" y="2131358"/>
            <a:ext cx="2520280" cy="369332"/>
          </a:xfrm>
          <a:prstGeom prst="rect">
            <a:avLst/>
          </a:prstGeom>
          <a:noFill/>
        </p:spPr>
        <p:txBody>
          <a:bodyPr wrap="square" rtlCol="0">
            <a:spAutoFit/>
          </a:bodyPr>
          <a:lstStyle/>
          <a:p>
            <a:r>
              <a:rPr lang="zh-CN" altLang="en-US" dirty="0"/>
              <a:t>死亡的概率增加了</a:t>
            </a:r>
          </a:p>
        </p:txBody>
      </p:sp>
      <p:cxnSp>
        <p:nvCxnSpPr>
          <p:cNvPr id="14" name="直接箭头连接符 13">
            <a:extLst>
              <a:ext uri="{FF2B5EF4-FFF2-40B4-BE49-F238E27FC236}">
                <a16:creationId xmlns:a16="http://schemas.microsoft.com/office/drawing/2014/main" id="{DF717CAA-E8FA-412A-A99D-A612C3662DE7}"/>
              </a:ext>
            </a:extLst>
          </p:cNvPr>
          <p:cNvCxnSpPr/>
          <p:nvPr/>
        </p:nvCxnSpPr>
        <p:spPr>
          <a:xfrm>
            <a:off x="5231904" y="3762442"/>
            <a:ext cx="15841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262094F3-F24E-46DC-956E-F264CB19980D}"/>
              </a:ext>
            </a:extLst>
          </p:cNvPr>
          <p:cNvSpPr txBox="1"/>
          <p:nvPr/>
        </p:nvSpPr>
        <p:spPr>
          <a:xfrm>
            <a:off x="6888088" y="3577776"/>
            <a:ext cx="3672406" cy="369332"/>
          </a:xfrm>
          <a:prstGeom prst="rect">
            <a:avLst/>
          </a:prstGeom>
          <a:noFill/>
        </p:spPr>
        <p:txBody>
          <a:bodyPr wrap="square" rtlCol="0">
            <a:spAutoFit/>
          </a:bodyPr>
          <a:lstStyle/>
          <a:p>
            <a:r>
              <a:rPr lang="zh-CN" altLang="en-US" dirty="0"/>
              <a:t>死亡风险甚至</a:t>
            </a:r>
            <a:r>
              <a:rPr lang="zh-CN" altLang="en-US" dirty="0">
                <a:solidFill>
                  <a:schemeClr val="accent1"/>
                </a:solidFill>
              </a:rPr>
              <a:t>低于</a:t>
            </a:r>
            <a:r>
              <a:rPr lang="zh-CN" altLang="en-US" dirty="0"/>
              <a:t>承受小压力的人</a:t>
            </a:r>
          </a:p>
        </p:txBody>
      </p:sp>
      <p:cxnSp>
        <p:nvCxnSpPr>
          <p:cNvPr id="19" name="直接箭头连接符 18">
            <a:extLst>
              <a:ext uri="{FF2B5EF4-FFF2-40B4-BE49-F238E27FC236}">
                <a16:creationId xmlns:a16="http://schemas.microsoft.com/office/drawing/2014/main" id="{540AF61A-5EE9-4338-A25C-E6C00A76DDC2}"/>
              </a:ext>
            </a:extLst>
          </p:cNvPr>
          <p:cNvCxnSpPr>
            <a:stCxn id="15" idx="2"/>
          </p:cNvCxnSpPr>
          <p:nvPr/>
        </p:nvCxnSpPr>
        <p:spPr>
          <a:xfrm flipH="1">
            <a:off x="2783632" y="3947108"/>
            <a:ext cx="5940659" cy="1066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8E8EF31B-A8AF-43C9-930A-E32FC125D7F6}"/>
              </a:ext>
            </a:extLst>
          </p:cNvPr>
          <p:cNvSpPr txBox="1"/>
          <p:nvPr/>
        </p:nvSpPr>
        <p:spPr>
          <a:xfrm>
            <a:off x="643666" y="5670317"/>
            <a:ext cx="11061219" cy="461665"/>
          </a:xfrm>
          <a:prstGeom prst="rect">
            <a:avLst/>
          </a:prstGeom>
          <a:noFill/>
        </p:spPr>
        <p:txBody>
          <a:bodyPr wrap="square" rtlCol="0">
            <a:spAutoFit/>
          </a:bodyPr>
          <a:lstStyle/>
          <a:p>
            <a:r>
              <a:rPr lang="zh-CN" altLang="en-US" sz="2400" dirty="0"/>
              <a:t>当我们</a:t>
            </a:r>
            <a:r>
              <a:rPr lang="zh-CN" altLang="en-US" sz="2400" dirty="0">
                <a:solidFill>
                  <a:schemeClr val="accent1"/>
                </a:solidFill>
              </a:rPr>
              <a:t>改变</a:t>
            </a:r>
            <a:r>
              <a:rPr lang="zh-CN" altLang="en-US" sz="2400" dirty="0"/>
              <a:t>这个</a:t>
            </a:r>
            <a:r>
              <a:rPr lang="zh-CN" altLang="en-US" sz="2400" dirty="0">
                <a:solidFill>
                  <a:schemeClr val="accent1"/>
                </a:solidFill>
              </a:rPr>
              <a:t>想法</a:t>
            </a:r>
            <a:r>
              <a:rPr lang="zh-CN" altLang="en-US" sz="2400" dirty="0"/>
              <a:t>时，它会同时</a:t>
            </a:r>
            <a:r>
              <a:rPr lang="zh-CN" altLang="en-US" sz="2400" dirty="0">
                <a:solidFill>
                  <a:schemeClr val="accent1"/>
                </a:solidFill>
              </a:rPr>
              <a:t>改变</a:t>
            </a:r>
            <a:r>
              <a:rPr lang="zh-CN" altLang="en-US" sz="2400" dirty="0"/>
              <a:t>我们的</a:t>
            </a:r>
            <a:r>
              <a:rPr lang="zh-CN" altLang="en-US" sz="2400" dirty="0">
                <a:solidFill>
                  <a:schemeClr val="accent1"/>
                </a:solidFill>
              </a:rPr>
              <a:t>身体</a:t>
            </a:r>
            <a:r>
              <a:rPr lang="en-US" altLang="zh-CN" sz="2400" dirty="0"/>
              <a:t>——</a:t>
            </a:r>
            <a:r>
              <a:rPr lang="zh-CN" altLang="en-US" sz="2400" dirty="0"/>
              <a:t>压力的反应机制。</a:t>
            </a:r>
          </a:p>
        </p:txBody>
      </p:sp>
    </p:spTree>
    <p:extLst>
      <p:ext uri="{BB962C8B-B14F-4D97-AF65-F5344CB8AC3E}">
        <p14:creationId xmlns:p14="http://schemas.microsoft.com/office/powerpoint/2010/main" val="3768129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807281C6-340F-4BFC-8620-1A679A953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36" y="4196042"/>
            <a:ext cx="2524125" cy="2318028"/>
          </a:xfrm>
          <a:prstGeom prst="rect">
            <a:avLst/>
          </a:prstGeom>
        </p:spPr>
      </p:pic>
      <p:pic>
        <p:nvPicPr>
          <p:cNvPr id="18" name="图片 17">
            <a:extLst>
              <a:ext uri="{FF2B5EF4-FFF2-40B4-BE49-F238E27FC236}">
                <a16:creationId xmlns:a16="http://schemas.microsoft.com/office/drawing/2014/main" id="{2D6BA145-B272-435D-A52F-FC7782667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37" y="4196041"/>
            <a:ext cx="2555584" cy="2329303"/>
          </a:xfrm>
          <a:prstGeom prst="rect">
            <a:avLst/>
          </a:prstGeom>
        </p:spPr>
      </p:pic>
      <p:pic>
        <p:nvPicPr>
          <p:cNvPr id="16" name="图片 15">
            <a:extLst>
              <a:ext uri="{FF2B5EF4-FFF2-40B4-BE49-F238E27FC236}">
                <a16:creationId xmlns:a16="http://schemas.microsoft.com/office/drawing/2014/main" id="{74D584F1-EDD5-4749-A93E-28E11D513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37" y="4196042"/>
            <a:ext cx="2555585" cy="2318028"/>
          </a:xfrm>
          <a:prstGeom prst="rect">
            <a:avLst/>
          </a:prstGeom>
        </p:spPr>
      </p:pic>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231C9C25-6871-4FC2-8751-149DB672826A}"/>
              </a:ext>
            </a:extLst>
          </p:cNvPr>
          <p:cNvSpPr txBox="1"/>
          <p:nvPr/>
        </p:nvSpPr>
        <p:spPr>
          <a:xfrm>
            <a:off x="1117834" y="332656"/>
            <a:ext cx="4258086" cy="461665"/>
          </a:xfrm>
          <a:prstGeom prst="rect">
            <a:avLst/>
          </a:prstGeom>
          <a:noFill/>
        </p:spPr>
        <p:txBody>
          <a:bodyPr wrap="square" rtlCol="0">
            <a:spAutoFit/>
          </a:bodyPr>
          <a:lstStyle/>
          <a:p>
            <a:r>
              <a:rPr lang="zh-CN" altLang="en-US" sz="2400" dirty="0"/>
              <a:t>心血管与心理的关系</a:t>
            </a:r>
          </a:p>
        </p:txBody>
      </p:sp>
      <p:pic>
        <p:nvPicPr>
          <p:cNvPr id="12" name="图片 11">
            <a:extLst>
              <a:ext uri="{FF2B5EF4-FFF2-40B4-BE49-F238E27FC236}">
                <a16:creationId xmlns:a16="http://schemas.microsoft.com/office/drawing/2014/main" id="{E5EDA4C3-FD0F-450C-BE76-BE10E6893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838" y="1043920"/>
            <a:ext cx="2555585" cy="2839539"/>
          </a:xfrm>
          <a:prstGeom prst="rect">
            <a:avLst/>
          </a:prstGeom>
        </p:spPr>
      </p:pic>
      <p:sp>
        <p:nvSpPr>
          <p:cNvPr id="13" name="文本框 12">
            <a:extLst>
              <a:ext uri="{FF2B5EF4-FFF2-40B4-BE49-F238E27FC236}">
                <a16:creationId xmlns:a16="http://schemas.microsoft.com/office/drawing/2014/main" id="{13AADCDE-5809-494B-A397-188EE5C67D49}"/>
              </a:ext>
            </a:extLst>
          </p:cNvPr>
          <p:cNvSpPr txBox="1"/>
          <p:nvPr/>
        </p:nvSpPr>
        <p:spPr>
          <a:xfrm>
            <a:off x="3129905" y="1132955"/>
            <a:ext cx="7056784" cy="873957"/>
          </a:xfrm>
          <a:prstGeom prst="rect">
            <a:avLst/>
          </a:prstGeom>
          <a:noFill/>
        </p:spPr>
        <p:txBody>
          <a:bodyPr wrap="square" rtlCol="0">
            <a:spAutoFit/>
          </a:bodyPr>
          <a:lstStyle/>
          <a:p>
            <a:pPr>
              <a:lnSpc>
                <a:spcPct val="150000"/>
              </a:lnSpc>
            </a:pPr>
            <a:r>
              <a:rPr lang="zh-CN" altLang="en-US" dirty="0"/>
              <a:t>人在大笑时氧气摄入会提升，会刺激内啡肽的分泌</a:t>
            </a:r>
            <a:r>
              <a:rPr lang="en-US" altLang="zh-CN" dirty="0"/>
              <a:t>,</a:t>
            </a:r>
            <a:r>
              <a:rPr lang="zh-CN" altLang="en-US" dirty="0"/>
              <a:t>血液中的压力激素也会相应下降。</a:t>
            </a:r>
          </a:p>
        </p:txBody>
      </p:sp>
      <p:sp>
        <p:nvSpPr>
          <p:cNvPr id="14" name="文本框 13">
            <a:extLst>
              <a:ext uri="{FF2B5EF4-FFF2-40B4-BE49-F238E27FC236}">
                <a16:creationId xmlns:a16="http://schemas.microsoft.com/office/drawing/2014/main" id="{CEB98594-916E-43D2-912C-3D0D5AE22743}"/>
              </a:ext>
            </a:extLst>
          </p:cNvPr>
          <p:cNvSpPr txBox="1"/>
          <p:nvPr/>
        </p:nvSpPr>
        <p:spPr>
          <a:xfrm>
            <a:off x="3129905" y="2300563"/>
            <a:ext cx="7200800" cy="873957"/>
          </a:xfrm>
          <a:prstGeom prst="rect">
            <a:avLst/>
          </a:prstGeom>
          <a:noFill/>
        </p:spPr>
        <p:txBody>
          <a:bodyPr wrap="square" rtlCol="0">
            <a:spAutoFit/>
          </a:bodyPr>
          <a:lstStyle/>
          <a:p>
            <a:pPr>
              <a:lnSpc>
                <a:spcPct val="150000"/>
              </a:lnSpc>
            </a:pPr>
            <a:r>
              <a:rPr lang="zh-CN" altLang="en-US" dirty="0"/>
              <a:t>研究表明，甚至在将要观看一部喜剧之前，贝塔内啡肽就会提升</a:t>
            </a:r>
            <a:r>
              <a:rPr lang="en-US" altLang="zh-CN" dirty="0"/>
              <a:t>27%</a:t>
            </a:r>
            <a:r>
              <a:rPr lang="zh-CN" altLang="en-US" dirty="0"/>
              <a:t>，在观看一部喜剧后，被试唾液中的压力激素嗜铬粒蛋白</a:t>
            </a:r>
            <a:r>
              <a:rPr lang="en-US" altLang="zh-CN" dirty="0"/>
              <a:t>A</a:t>
            </a:r>
            <a:r>
              <a:rPr lang="zh-CN" altLang="en-US" dirty="0"/>
              <a:t>便会下降。</a:t>
            </a:r>
          </a:p>
        </p:txBody>
      </p:sp>
      <p:sp>
        <p:nvSpPr>
          <p:cNvPr id="19" name="文本框 18">
            <a:extLst>
              <a:ext uri="{FF2B5EF4-FFF2-40B4-BE49-F238E27FC236}">
                <a16:creationId xmlns:a16="http://schemas.microsoft.com/office/drawing/2014/main" id="{0643E9CF-6369-4183-A1AE-97CF3B0CC0F9}"/>
              </a:ext>
            </a:extLst>
          </p:cNvPr>
          <p:cNvSpPr txBox="1"/>
          <p:nvPr/>
        </p:nvSpPr>
        <p:spPr>
          <a:xfrm>
            <a:off x="3129905" y="4256425"/>
            <a:ext cx="7056784" cy="873957"/>
          </a:xfrm>
          <a:prstGeom prst="rect">
            <a:avLst/>
          </a:prstGeom>
          <a:noFill/>
        </p:spPr>
        <p:txBody>
          <a:bodyPr wrap="square" rtlCol="0">
            <a:spAutoFit/>
          </a:bodyPr>
          <a:lstStyle/>
          <a:p>
            <a:pPr>
              <a:lnSpc>
                <a:spcPct val="150000"/>
              </a:lnSpc>
            </a:pPr>
            <a:r>
              <a:rPr lang="zh-CN" altLang="en-US" dirty="0"/>
              <a:t>亲密行为能够降低皮质醇，并提升脑垂体中催产素的水平，催产素能够带来依恋、连结、满足和安全的感受。</a:t>
            </a:r>
          </a:p>
        </p:txBody>
      </p:sp>
      <p:sp>
        <p:nvSpPr>
          <p:cNvPr id="22" name="文本框 21">
            <a:extLst>
              <a:ext uri="{FF2B5EF4-FFF2-40B4-BE49-F238E27FC236}">
                <a16:creationId xmlns:a16="http://schemas.microsoft.com/office/drawing/2014/main" id="{8FDA81D8-31B4-4E1A-9666-2DF7FF7CF7C0}"/>
              </a:ext>
            </a:extLst>
          </p:cNvPr>
          <p:cNvSpPr txBox="1"/>
          <p:nvPr/>
        </p:nvSpPr>
        <p:spPr>
          <a:xfrm>
            <a:off x="3129905" y="5565956"/>
            <a:ext cx="7085885" cy="873957"/>
          </a:xfrm>
          <a:prstGeom prst="rect">
            <a:avLst/>
          </a:prstGeom>
          <a:noFill/>
        </p:spPr>
        <p:txBody>
          <a:bodyPr wrap="square" rtlCol="0">
            <a:spAutoFit/>
          </a:bodyPr>
          <a:lstStyle/>
          <a:p>
            <a:pPr>
              <a:lnSpc>
                <a:spcPct val="150000"/>
              </a:lnSpc>
            </a:pPr>
            <a:r>
              <a:rPr lang="zh-CN" altLang="en-US" dirty="0"/>
              <a:t>有研究表明，那些在</a:t>
            </a:r>
            <a:r>
              <a:rPr lang="en-US" altLang="zh-CN" dirty="0"/>
              <a:t>6</a:t>
            </a:r>
            <a:r>
              <a:rPr lang="zh-CN" altLang="en-US" dirty="0"/>
              <a:t>周中常常亲吻自己伴侣的被试，他们有更低的血液胆固醇水平</a:t>
            </a:r>
          </a:p>
        </p:txBody>
      </p:sp>
    </p:spTree>
    <p:extLst>
      <p:ext uri="{BB962C8B-B14F-4D97-AF65-F5344CB8AC3E}">
        <p14:creationId xmlns:p14="http://schemas.microsoft.com/office/powerpoint/2010/main" val="705398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231C9C25-6871-4FC2-8751-149DB672826A}"/>
              </a:ext>
            </a:extLst>
          </p:cNvPr>
          <p:cNvSpPr txBox="1"/>
          <p:nvPr/>
        </p:nvSpPr>
        <p:spPr>
          <a:xfrm>
            <a:off x="1117834" y="332656"/>
            <a:ext cx="4258086" cy="461665"/>
          </a:xfrm>
          <a:prstGeom prst="rect">
            <a:avLst/>
          </a:prstGeom>
          <a:noFill/>
        </p:spPr>
        <p:txBody>
          <a:bodyPr wrap="square" rtlCol="0">
            <a:spAutoFit/>
          </a:bodyPr>
          <a:lstStyle/>
          <a:p>
            <a:r>
              <a:rPr lang="zh-CN" altLang="en-US" sz="2400" dirty="0"/>
              <a:t>心血管与心理的关系</a:t>
            </a:r>
          </a:p>
        </p:txBody>
      </p:sp>
      <p:sp>
        <p:nvSpPr>
          <p:cNvPr id="7" name="文本框 6">
            <a:extLst>
              <a:ext uri="{FF2B5EF4-FFF2-40B4-BE49-F238E27FC236}">
                <a16:creationId xmlns:a16="http://schemas.microsoft.com/office/drawing/2014/main" id="{500883AC-CBC0-48D2-85F0-38EF6457DEEA}"/>
              </a:ext>
            </a:extLst>
          </p:cNvPr>
          <p:cNvSpPr txBox="1"/>
          <p:nvPr/>
        </p:nvSpPr>
        <p:spPr>
          <a:xfrm>
            <a:off x="3791744" y="4033106"/>
            <a:ext cx="6668328" cy="369332"/>
          </a:xfrm>
          <a:prstGeom prst="rect">
            <a:avLst/>
          </a:prstGeom>
          <a:noFill/>
        </p:spPr>
        <p:txBody>
          <a:bodyPr wrap="square" rtlCol="0">
            <a:spAutoFit/>
          </a:bodyPr>
          <a:lstStyle/>
          <a:p>
            <a:r>
              <a:rPr lang="zh-CN" altLang="en-US" dirty="0"/>
              <a:t>身处自然或仅仅是待在家中的植物旁也可以降低压力水平</a:t>
            </a:r>
          </a:p>
        </p:txBody>
      </p:sp>
      <p:pic>
        <p:nvPicPr>
          <p:cNvPr id="11" name="图片 10">
            <a:extLst>
              <a:ext uri="{FF2B5EF4-FFF2-40B4-BE49-F238E27FC236}">
                <a16:creationId xmlns:a16="http://schemas.microsoft.com/office/drawing/2014/main" id="{4DAF770B-6711-41B7-899C-394C4E7B6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096073"/>
            <a:ext cx="3569976" cy="2376264"/>
          </a:xfrm>
          <a:prstGeom prst="rect">
            <a:avLst/>
          </a:prstGeom>
        </p:spPr>
      </p:pic>
      <p:sp>
        <p:nvSpPr>
          <p:cNvPr id="12" name="文本框 11">
            <a:extLst>
              <a:ext uri="{FF2B5EF4-FFF2-40B4-BE49-F238E27FC236}">
                <a16:creationId xmlns:a16="http://schemas.microsoft.com/office/drawing/2014/main" id="{65F0A052-8CE3-41D1-93BC-FE75E299711B}"/>
              </a:ext>
            </a:extLst>
          </p:cNvPr>
          <p:cNvSpPr txBox="1"/>
          <p:nvPr/>
        </p:nvSpPr>
        <p:spPr>
          <a:xfrm>
            <a:off x="3863752" y="756331"/>
            <a:ext cx="7128792" cy="873957"/>
          </a:xfrm>
          <a:prstGeom prst="rect">
            <a:avLst/>
          </a:prstGeom>
          <a:noFill/>
        </p:spPr>
        <p:txBody>
          <a:bodyPr wrap="square" rtlCol="0">
            <a:spAutoFit/>
          </a:bodyPr>
          <a:lstStyle/>
          <a:p>
            <a:pPr>
              <a:lnSpc>
                <a:spcPct val="150000"/>
              </a:lnSpc>
            </a:pPr>
            <a:r>
              <a:rPr lang="zh-CN" altLang="en-US" dirty="0"/>
              <a:t>一项日本研究发现，在两周中每天咀嚼口香糖两次的人，他们的心理幸福感提升了</a:t>
            </a:r>
          </a:p>
        </p:txBody>
      </p:sp>
      <p:sp>
        <p:nvSpPr>
          <p:cNvPr id="13" name="文本框 12">
            <a:extLst>
              <a:ext uri="{FF2B5EF4-FFF2-40B4-BE49-F238E27FC236}">
                <a16:creationId xmlns:a16="http://schemas.microsoft.com/office/drawing/2014/main" id="{7A4AE93A-9FF7-4402-977D-9F2BA086279B}"/>
              </a:ext>
            </a:extLst>
          </p:cNvPr>
          <p:cNvSpPr txBox="1"/>
          <p:nvPr/>
        </p:nvSpPr>
        <p:spPr>
          <a:xfrm>
            <a:off x="3431704" y="1828301"/>
            <a:ext cx="7128792" cy="873957"/>
          </a:xfrm>
          <a:prstGeom prst="rect">
            <a:avLst/>
          </a:prstGeom>
          <a:noFill/>
        </p:spPr>
        <p:txBody>
          <a:bodyPr wrap="square" rtlCol="0">
            <a:spAutoFit/>
          </a:bodyPr>
          <a:lstStyle/>
          <a:p>
            <a:pPr lvl="1">
              <a:lnSpc>
                <a:spcPct val="150000"/>
              </a:lnSpc>
            </a:pPr>
            <a:r>
              <a:rPr lang="zh-CN" altLang="en-US" dirty="0"/>
              <a:t>其它研究中，被试一边咀嚼口香糖，一边执行一项能引发压力的任务，他们的皮质醇和唾液水平比起没嚼口香糖的被试要低</a:t>
            </a:r>
          </a:p>
        </p:txBody>
      </p:sp>
      <p:sp>
        <p:nvSpPr>
          <p:cNvPr id="14" name="文本框 13">
            <a:extLst>
              <a:ext uri="{FF2B5EF4-FFF2-40B4-BE49-F238E27FC236}">
                <a16:creationId xmlns:a16="http://schemas.microsoft.com/office/drawing/2014/main" id="{B54A145A-23E5-41D0-95AB-D29C8575662D}"/>
              </a:ext>
            </a:extLst>
          </p:cNvPr>
          <p:cNvSpPr txBox="1"/>
          <p:nvPr/>
        </p:nvSpPr>
        <p:spPr>
          <a:xfrm>
            <a:off x="3435709" y="2826825"/>
            <a:ext cx="7128792" cy="873957"/>
          </a:xfrm>
          <a:prstGeom prst="rect">
            <a:avLst/>
          </a:prstGeom>
          <a:noFill/>
        </p:spPr>
        <p:txBody>
          <a:bodyPr wrap="square" rtlCol="0">
            <a:spAutoFit/>
          </a:bodyPr>
          <a:lstStyle/>
          <a:p>
            <a:pPr lvl="1">
              <a:lnSpc>
                <a:spcPct val="150000"/>
              </a:lnSpc>
            </a:pPr>
            <a:r>
              <a:rPr lang="zh-CN" altLang="en-US" dirty="0"/>
              <a:t>这不是因为口香糖的糖分，而只是因为咀嚼带来的作用，这种重复的咀嚼行为与大脑活动的增加和放松直接相关</a:t>
            </a:r>
          </a:p>
        </p:txBody>
      </p:sp>
      <p:pic>
        <p:nvPicPr>
          <p:cNvPr id="16" name="图片 15">
            <a:extLst>
              <a:ext uri="{FF2B5EF4-FFF2-40B4-BE49-F238E27FC236}">
                <a16:creationId xmlns:a16="http://schemas.microsoft.com/office/drawing/2014/main" id="{20516A9B-109A-4895-892E-1F6803DF9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4142630"/>
            <a:ext cx="3500967" cy="2186774"/>
          </a:xfrm>
          <a:prstGeom prst="rect">
            <a:avLst/>
          </a:prstGeom>
        </p:spPr>
      </p:pic>
      <p:sp>
        <p:nvSpPr>
          <p:cNvPr id="17" name="文本框 16">
            <a:extLst>
              <a:ext uri="{FF2B5EF4-FFF2-40B4-BE49-F238E27FC236}">
                <a16:creationId xmlns:a16="http://schemas.microsoft.com/office/drawing/2014/main" id="{B1580B8C-9266-4587-845F-1AF8DD3FE7FB}"/>
              </a:ext>
            </a:extLst>
          </p:cNvPr>
          <p:cNvSpPr txBox="1"/>
          <p:nvPr/>
        </p:nvSpPr>
        <p:spPr>
          <a:xfrm>
            <a:off x="3748152" y="4615352"/>
            <a:ext cx="6668328" cy="646331"/>
          </a:xfrm>
          <a:prstGeom prst="rect">
            <a:avLst/>
          </a:prstGeom>
          <a:noFill/>
        </p:spPr>
        <p:txBody>
          <a:bodyPr wrap="square" rtlCol="0">
            <a:spAutoFit/>
          </a:bodyPr>
          <a:lstStyle/>
          <a:p>
            <a:r>
              <a:rPr lang="en-US" altLang="zh-CN" dirty="0"/>
              <a:t>1982</a:t>
            </a:r>
            <a:r>
              <a:rPr lang="zh-CN" altLang="en-US" dirty="0"/>
              <a:t>年日本政府开始了一项“森林浴”运动，以此宣传待在森林的好处</a:t>
            </a:r>
          </a:p>
        </p:txBody>
      </p:sp>
      <p:sp>
        <p:nvSpPr>
          <p:cNvPr id="18" name="文本框 17">
            <a:extLst>
              <a:ext uri="{FF2B5EF4-FFF2-40B4-BE49-F238E27FC236}">
                <a16:creationId xmlns:a16="http://schemas.microsoft.com/office/drawing/2014/main" id="{315FDA8B-2878-4BB4-9E2E-6A805F8AC487}"/>
              </a:ext>
            </a:extLst>
          </p:cNvPr>
          <p:cNvSpPr txBox="1"/>
          <p:nvPr/>
        </p:nvSpPr>
        <p:spPr>
          <a:xfrm>
            <a:off x="3787176" y="5444232"/>
            <a:ext cx="6668328" cy="646331"/>
          </a:xfrm>
          <a:prstGeom prst="rect">
            <a:avLst/>
          </a:prstGeom>
          <a:noFill/>
        </p:spPr>
        <p:txBody>
          <a:bodyPr wrap="square" rtlCol="0">
            <a:spAutoFit/>
          </a:bodyPr>
          <a:lstStyle/>
          <a:p>
            <a:r>
              <a:rPr lang="zh-CN" altLang="en-US" dirty="0"/>
              <a:t>只是在森林里待一会儿，都可以降低人们的皮质醇水平、心率和血压</a:t>
            </a:r>
          </a:p>
        </p:txBody>
      </p:sp>
      <p:sp>
        <p:nvSpPr>
          <p:cNvPr id="19" name="文本框 18">
            <a:extLst>
              <a:ext uri="{FF2B5EF4-FFF2-40B4-BE49-F238E27FC236}">
                <a16:creationId xmlns:a16="http://schemas.microsoft.com/office/drawing/2014/main" id="{A469FDA8-8AB7-4CEC-A936-0C6510BEEECA}"/>
              </a:ext>
            </a:extLst>
          </p:cNvPr>
          <p:cNvSpPr txBox="1"/>
          <p:nvPr/>
        </p:nvSpPr>
        <p:spPr>
          <a:xfrm>
            <a:off x="3749035" y="6303477"/>
            <a:ext cx="7387525" cy="369332"/>
          </a:xfrm>
          <a:prstGeom prst="rect">
            <a:avLst/>
          </a:prstGeom>
          <a:noFill/>
        </p:spPr>
        <p:txBody>
          <a:bodyPr wrap="square" rtlCol="0">
            <a:spAutoFit/>
          </a:bodyPr>
          <a:lstStyle/>
          <a:p>
            <a:r>
              <a:rPr lang="zh-CN" altLang="en-US" dirty="0"/>
              <a:t>甚至是只看到自然的住院病人，他们对疼痛的耐受力和恢复速度会更好</a:t>
            </a:r>
          </a:p>
        </p:txBody>
      </p:sp>
    </p:spTree>
    <p:extLst>
      <p:ext uri="{BB962C8B-B14F-4D97-AF65-F5344CB8AC3E}">
        <p14:creationId xmlns:p14="http://schemas.microsoft.com/office/powerpoint/2010/main" val="924833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231C9C25-6871-4FC2-8751-149DB672826A}"/>
              </a:ext>
            </a:extLst>
          </p:cNvPr>
          <p:cNvSpPr txBox="1"/>
          <p:nvPr/>
        </p:nvSpPr>
        <p:spPr>
          <a:xfrm>
            <a:off x="1117834" y="332656"/>
            <a:ext cx="4258086" cy="461665"/>
          </a:xfrm>
          <a:prstGeom prst="rect">
            <a:avLst/>
          </a:prstGeom>
          <a:noFill/>
        </p:spPr>
        <p:txBody>
          <a:bodyPr wrap="square" rtlCol="0">
            <a:spAutoFit/>
          </a:bodyPr>
          <a:lstStyle/>
          <a:p>
            <a:r>
              <a:rPr lang="zh-CN" altLang="en-US" sz="2400" dirty="0"/>
              <a:t>心血管与心理的关系</a:t>
            </a:r>
          </a:p>
        </p:txBody>
      </p:sp>
      <p:sp>
        <p:nvSpPr>
          <p:cNvPr id="9" name="文本框 8">
            <a:extLst>
              <a:ext uri="{FF2B5EF4-FFF2-40B4-BE49-F238E27FC236}">
                <a16:creationId xmlns:a16="http://schemas.microsoft.com/office/drawing/2014/main" id="{792B553D-800A-4EB7-9FEE-C6EF99C2363C}"/>
              </a:ext>
            </a:extLst>
          </p:cNvPr>
          <p:cNvSpPr txBox="1"/>
          <p:nvPr/>
        </p:nvSpPr>
        <p:spPr>
          <a:xfrm>
            <a:off x="3071664" y="1412776"/>
            <a:ext cx="7416824" cy="954107"/>
          </a:xfrm>
          <a:prstGeom prst="rect">
            <a:avLst/>
          </a:prstGeom>
          <a:noFill/>
        </p:spPr>
        <p:txBody>
          <a:bodyPr wrap="square" rtlCol="0">
            <a:spAutoFit/>
          </a:bodyPr>
          <a:lstStyle/>
          <a:p>
            <a:r>
              <a:rPr lang="en-US" altLang="zh-CN" sz="2800" dirty="0"/>
              <a:t>60-80</a:t>
            </a:r>
            <a:r>
              <a:rPr lang="zh-CN" altLang="en-US" sz="2800" dirty="0"/>
              <a:t>拍节奏且没有歌词的音乐被证明可以减少压力</a:t>
            </a:r>
          </a:p>
        </p:txBody>
      </p:sp>
      <p:pic>
        <p:nvPicPr>
          <p:cNvPr id="10" name="图片 9">
            <a:extLst>
              <a:ext uri="{FF2B5EF4-FFF2-40B4-BE49-F238E27FC236}">
                <a16:creationId xmlns:a16="http://schemas.microsoft.com/office/drawing/2014/main" id="{DF6BF1EC-D6D3-4223-B47E-D4A70ABE2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45" y="1196752"/>
            <a:ext cx="2587901" cy="2311370"/>
          </a:xfrm>
          <a:prstGeom prst="rect">
            <a:avLst/>
          </a:prstGeom>
        </p:spPr>
      </p:pic>
      <p:pic>
        <p:nvPicPr>
          <p:cNvPr id="11" name="图片 10">
            <a:extLst>
              <a:ext uri="{FF2B5EF4-FFF2-40B4-BE49-F238E27FC236}">
                <a16:creationId xmlns:a16="http://schemas.microsoft.com/office/drawing/2014/main" id="{287885F7-87A6-4282-B60E-3F609C533DEF}"/>
              </a:ext>
            </a:extLst>
          </p:cNvPr>
          <p:cNvPicPr>
            <a:picLocks noChangeAspect="1"/>
          </p:cNvPicPr>
          <p:nvPr/>
        </p:nvPicPr>
        <p:blipFill>
          <a:blip r:embed="rId3"/>
          <a:stretch>
            <a:fillRect/>
          </a:stretch>
        </p:blipFill>
        <p:spPr>
          <a:xfrm>
            <a:off x="328245" y="3776025"/>
            <a:ext cx="2587900" cy="2742867"/>
          </a:xfrm>
          <a:prstGeom prst="rect">
            <a:avLst/>
          </a:prstGeom>
        </p:spPr>
      </p:pic>
      <p:sp>
        <p:nvSpPr>
          <p:cNvPr id="12" name="文本框 11">
            <a:extLst>
              <a:ext uri="{FF2B5EF4-FFF2-40B4-BE49-F238E27FC236}">
                <a16:creationId xmlns:a16="http://schemas.microsoft.com/office/drawing/2014/main" id="{E94BA16A-0F6D-4754-8927-4E50DD56BC87}"/>
              </a:ext>
            </a:extLst>
          </p:cNvPr>
          <p:cNvSpPr txBox="1"/>
          <p:nvPr/>
        </p:nvSpPr>
        <p:spPr>
          <a:xfrm>
            <a:off x="3071664" y="3755554"/>
            <a:ext cx="7200800" cy="960776"/>
          </a:xfrm>
          <a:prstGeom prst="rect">
            <a:avLst/>
          </a:prstGeom>
          <a:noFill/>
        </p:spPr>
        <p:txBody>
          <a:bodyPr wrap="square" rtlCol="0">
            <a:spAutoFit/>
          </a:bodyPr>
          <a:lstStyle/>
          <a:p>
            <a:pPr>
              <a:lnSpc>
                <a:spcPct val="150000"/>
              </a:lnSpc>
            </a:pPr>
            <a:r>
              <a:rPr lang="zh-CN" altLang="en-US" sz="2000" dirty="0"/>
              <a:t>养狗被证明和更低的焦虑测试分数有关，养狗的人平均得分低了</a:t>
            </a:r>
            <a:r>
              <a:rPr lang="en-US" altLang="zh-CN" sz="2000" dirty="0"/>
              <a:t>12%</a:t>
            </a:r>
            <a:r>
              <a:rPr lang="zh-CN" altLang="en-US" sz="2000" dirty="0"/>
              <a:t>，没有养狗的人则为</a:t>
            </a:r>
            <a:r>
              <a:rPr lang="en-US" altLang="zh-CN" sz="2000" dirty="0"/>
              <a:t>21%</a:t>
            </a:r>
            <a:endParaRPr lang="zh-CN" altLang="en-US" sz="2000" dirty="0"/>
          </a:p>
        </p:txBody>
      </p:sp>
      <p:sp>
        <p:nvSpPr>
          <p:cNvPr id="13" name="文本框 12">
            <a:extLst>
              <a:ext uri="{FF2B5EF4-FFF2-40B4-BE49-F238E27FC236}">
                <a16:creationId xmlns:a16="http://schemas.microsoft.com/office/drawing/2014/main" id="{0097B544-03A1-478D-8489-A821E326815D}"/>
              </a:ext>
            </a:extLst>
          </p:cNvPr>
          <p:cNvSpPr txBox="1"/>
          <p:nvPr/>
        </p:nvSpPr>
        <p:spPr>
          <a:xfrm>
            <a:off x="3071664" y="5128869"/>
            <a:ext cx="7200800" cy="960776"/>
          </a:xfrm>
          <a:prstGeom prst="rect">
            <a:avLst/>
          </a:prstGeom>
          <a:noFill/>
        </p:spPr>
        <p:txBody>
          <a:bodyPr wrap="square" rtlCol="0">
            <a:spAutoFit/>
          </a:bodyPr>
          <a:lstStyle/>
          <a:p>
            <a:pPr>
              <a:lnSpc>
                <a:spcPct val="150000"/>
              </a:lnSpc>
            </a:pPr>
            <a:r>
              <a:rPr lang="zh-CN" altLang="en-US" sz="2000" dirty="0"/>
              <a:t>与友好的狗一起相处也被证明可以降低皮质醇水平并提升催产素水平</a:t>
            </a:r>
          </a:p>
        </p:txBody>
      </p:sp>
    </p:spTree>
    <p:extLst>
      <p:ext uri="{BB962C8B-B14F-4D97-AF65-F5344CB8AC3E}">
        <p14:creationId xmlns:p14="http://schemas.microsoft.com/office/powerpoint/2010/main" val="1058173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17A6BCB7-A30F-4B2A-B511-102DB92D8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4465"/>
            <a:ext cx="5994474" cy="5487653"/>
          </a:xfrm>
          <a:prstGeom prst="rect">
            <a:avLst/>
          </a:prstGeom>
        </p:spPr>
      </p:pic>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a:extLst>
              <a:ext uri="{FF2B5EF4-FFF2-40B4-BE49-F238E27FC236}">
                <a16:creationId xmlns:a16="http://schemas.microsoft.com/office/drawing/2014/main" id="{231C9C25-6871-4FC2-8751-149DB672826A}"/>
              </a:ext>
            </a:extLst>
          </p:cNvPr>
          <p:cNvSpPr txBox="1"/>
          <p:nvPr/>
        </p:nvSpPr>
        <p:spPr>
          <a:xfrm>
            <a:off x="1117834" y="332656"/>
            <a:ext cx="4258086" cy="461665"/>
          </a:xfrm>
          <a:prstGeom prst="rect">
            <a:avLst/>
          </a:prstGeom>
          <a:noFill/>
        </p:spPr>
        <p:txBody>
          <a:bodyPr wrap="square" rtlCol="0">
            <a:spAutoFit/>
          </a:bodyPr>
          <a:lstStyle/>
          <a:p>
            <a:r>
              <a:rPr lang="zh-CN" altLang="en-US" sz="2400" dirty="0"/>
              <a:t>讨论和提问环节</a:t>
            </a:r>
          </a:p>
        </p:txBody>
      </p:sp>
      <p:sp>
        <p:nvSpPr>
          <p:cNvPr id="11" name="云形标注 7">
            <a:extLst>
              <a:ext uri="{FF2B5EF4-FFF2-40B4-BE49-F238E27FC236}">
                <a16:creationId xmlns:a16="http://schemas.microsoft.com/office/drawing/2014/main" id="{30C05D11-5708-4386-AE02-64B16ED25E6B}"/>
              </a:ext>
            </a:extLst>
          </p:cNvPr>
          <p:cNvSpPr/>
          <p:nvPr/>
        </p:nvSpPr>
        <p:spPr>
          <a:xfrm>
            <a:off x="6096000" y="398101"/>
            <a:ext cx="5472608" cy="4104456"/>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4400" dirty="0">
                <a:solidFill>
                  <a:schemeClr val="tx1"/>
                </a:solidFill>
              </a:rPr>
              <a:t>谈谈你的收获或疑问！</a:t>
            </a:r>
          </a:p>
        </p:txBody>
      </p:sp>
    </p:spTree>
    <p:extLst>
      <p:ext uri="{BB962C8B-B14F-4D97-AF65-F5344CB8AC3E}">
        <p14:creationId xmlns:p14="http://schemas.microsoft.com/office/powerpoint/2010/main" val="1966009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0DE4DDD-0507-48B4-8929-07C334A659D4}"/>
              </a:ext>
            </a:extLst>
          </p:cNvPr>
          <p:cNvSpPr txBox="1"/>
          <p:nvPr/>
        </p:nvSpPr>
        <p:spPr>
          <a:xfrm>
            <a:off x="263352" y="548680"/>
            <a:ext cx="9073008" cy="646331"/>
          </a:xfrm>
          <a:prstGeom prst="rect">
            <a:avLst/>
          </a:prstGeom>
          <a:noFill/>
        </p:spPr>
        <p:txBody>
          <a:bodyPr wrap="square" rtlCol="0">
            <a:spAutoFit/>
          </a:bodyPr>
          <a:lstStyle/>
          <a:p>
            <a:r>
              <a:rPr lang="zh-CN" altLang="en-US" sz="3600" dirty="0"/>
              <a:t>推荐</a:t>
            </a:r>
            <a:r>
              <a:rPr lang="en-US" altLang="zh-CN" sz="3600" dirty="0" err="1"/>
              <a:t>bilibili</a:t>
            </a:r>
            <a:r>
              <a:rPr lang="en-US" altLang="zh-CN" sz="3600" dirty="0"/>
              <a:t>《</a:t>
            </a:r>
            <a:r>
              <a:rPr lang="zh-CN" altLang="en-US" sz="3600" dirty="0"/>
              <a:t>工作细胞</a:t>
            </a:r>
            <a:r>
              <a:rPr lang="en-US" altLang="zh-CN" sz="3600" dirty="0"/>
              <a:t>》</a:t>
            </a:r>
            <a:endParaRPr lang="zh-CN" altLang="en-US" sz="3600" dirty="0"/>
          </a:p>
        </p:txBody>
      </p:sp>
      <p:sp>
        <p:nvSpPr>
          <p:cNvPr id="3" name="文本框 2">
            <a:extLst>
              <a:ext uri="{FF2B5EF4-FFF2-40B4-BE49-F238E27FC236}">
                <a16:creationId xmlns:a16="http://schemas.microsoft.com/office/drawing/2014/main" id="{08F30362-8FAF-4226-A49A-79F419E31193}"/>
              </a:ext>
            </a:extLst>
          </p:cNvPr>
          <p:cNvSpPr txBox="1"/>
          <p:nvPr/>
        </p:nvSpPr>
        <p:spPr>
          <a:xfrm>
            <a:off x="263352" y="2132856"/>
            <a:ext cx="11377264" cy="461665"/>
          </a:xfrm>
          <a:prstGeom prst="rect">
            <a:avLst/>
          </a:prstGeom>
          <a:noFill/>
        </p:spPr>
        <p:txBody>
          <a:bodyPr wrap="square" rtlCol="0">
            <a:spAutoFit/>
          </a:bodyPr>
          <a:lstStyle/>
          <a:p>
            <a:r>
              <a:rPr lang="zh-CN" altLang="en-US" sz="2400" dirty="0"/>
              <a:t>就算你再孤独，再绝望，也请记住，有无数个细胞只为你一个人而活。</a:t>
            </a:r>
          </a:p>
        </p:txBody>
      </p:sp>
      <p:sp>
        <p:nvSpPr>
          <p:cNvPr id="4" name="星形: 四角 3">
            <a:extLst>
              <a:ext uri="{FF2B5EF4-FFF2-40B4-BE49-F238E27FC236}">
                <a16:creationId xmlns:a16="http://schemas.microsoft.com/office/drawing/2014/main" id="{0ADB9D23-2881-434D-86FA-370275944EA9}"/>
              </a:ext>
            </a:extLst>
          </p:cNvPr>
          <p:cNvSpPr/>
          <p:nvPr/>
        </p:nvSpPr>
        <p:spPr>
          <a:xfrm rot="1971109">
            <a:off x="8890125" y="1653370"/>
            <a:ext cx="504056" cy="361781"/>
          </a:xfrm>
          <a:prstGeom prst="star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5" name="星形: 四角 24">
            <a:extLst>
              <a:ext uri="{FF2B5EF4-FFF2-40B4-BE49-F238E27FC236}">
                <a16:creationId xmlns:a16="http://schemas.microsoft.com/office/drawing/2014/main" id="{4EFBBE80-5491-450C-A01D-DB20E274A25D}"/>
              </a:ext>
            </a:extLst>
          </p:cNvPr>
          <p:cNvSpPr/>
          <p:nvPr/>
        </p:nvSpPr>
        <p:spPr>
          <a:xfrm rot="2004175">
            <a:off x="677086" y="2713306"/>
            <a:ext cx="504056" cy="361781"/>
          </a:xfrm>
          <a:prstGeom prst="star4">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rgbClr val="FFFF00"/>
              </a:solidFill>
            </a:endParaRPr>
          </a:p>
        </p:txBody>
      </p:sp>
    </p:spTree>
    <p:extLst>
      <p:ext uri="{BB962C8B-B14F-4D97-AF65-F5344CB8AC3E}">
        <p14:creationId xmlns:p14="http://schemas.microsoft.com/office/powerpoint/2010/main" val="251199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7BCB653-7005-2C91-591A-69B94711D576}"/>
              </a:ext>
            </a:extLst>
          </p:cNvPr>
          <p:cNvSpPr txBox="1"/>
          <p:nvPr/>
        </p:nvSpPr>
        <p:spPr>
          <a:xfrm>
            <a:off x="3008688" y="2143288"/>
            <a:ext cx="6174625" cy="1200329"/>
          </a:xfrm>
          <a:prstGeom prst="rect">
            <a:avLst/>
          </a:prstGeom>
          <a:noFill/>
        </p:spPr>
        <p:txBody>
          <a:bodyPr wrap="square" rtlCol="0">
            <a:spAutoFit/>
          </a:bodyPr>
          <a:lstStyle/>
          <a:p>
            <a:pPr algn="dist"/>
            <a:r>
              <a:rPr lang="zh-CN" altLang="en-US" sz="7200" dirty="0">
                <a:solidFill>
                  <a:srgbClr val="447469"/>
                </a:solidFill>
                <a:effectLst>
                  <a:outerShdw blurRad="38100" dist="38100" dir="2700000" algn="tl">
                    <a:srgbClr val="000000">
                      <a:alpha val="43137"/>
                    </a:srgbClr>
                  </a:outerShdw>
                </a:effectLst>
                <a:cs typeface="+mn-ea"/>
                <a:sym typeface="+mn-lt"/>
              </a:rPr>
              <a:t>谢谢观看</a:t>
            </a:r>
          </a:p>
        </p:txBody>
      </p:sp>
    </p:spTree>
    <p:extLst>
      <p:ext uri="{BB962C8B-B14F-4D97-AF65-F5344CB8AC3E}">
        <p14:creationId xmlns:p14="http://schemas.microsoft.com/office/powerpoint/2010/main" val="3867668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260648"/>
            <a:ext cx="2318055" cy="523220"/>
          </a:xfrm>
          <a:prstGeom prst="rect">
            <a:avLst/>
          </a:prstGeom>
          <a:noFill/>
        </p:spPr>
        <p:txBody>
          <a:bodyPr wrap="square" rtlCol="0">
            <a:spAutoFit/>
          </a:bodyPr>
          <a:lstStyle/>
          <a:p>
            <a:pPr algn="dist"/>
            <a:r>
              <a:rPr lang="zh-CN" altLang="en-US" sz="2800" dirty="0">
                <a:solidFill>
                  <a:srgbClr val="C00000"/>
                </a:solidFill>
                <a:cs typeface="+mn-ea"/>
                <a:sym typeface="+mn-lt"/>
              </a:rPr>
              <a:t>血液的组成</a:t>
            </a:r>
          </a:p>
        </p:txBody>
      </p:sp>
      <p:sp>
        <p:nvSpPr>
          <p:cNvPr id="38" name="TextBox 3">
            <a:extLst>
              <a:ext uri="{FF2B5EF4-FFF2-40B4-BE49-F238E27FC236}">
                <a16:creationId xmlns:a16="http://schemas.microsoft.com/office/drawing/2014/main" id="{62C3472D-4944-0051-E8C6-202E4992C08C}"/>
              </a:ext>
            </a:extLst>
          </p:cNvPr>
          <p:cNvSpPr txBox="1"/>
          <p:nvPr/>
        </p:nvSpPr>
        <p:spPr>
          <a:xfrm>
            <a:off x="207425" y="6478922"/>
            <a:ext cx="1800200"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 </a:t>
            </a:r>
            <a:r>
              <a:rPr lang="en-US" altLang="zh-CN" sz="100" dirty="0">
                <a:solidFill>
                  <a:schemeClr val="bg1"/>
                </a:solidFill>
                <a:latin typeface="微软雅黑" panose="020B0503020204020204" pitchFamily="34" charset="-122"/>
              </a:rPr>
              <a:t>http://www.1ppt.com/moban/</a:t>
            </a:r>
            <a:r>
              <a:rPr lang="zh-CN" altLang="en-US" sz="100" dirty="0">
                <a:solidFill>
                  <a:schemeClr val="bg1"/>
                </a:solidFill>
                <a:latin typeface="微软雅黑" panose="020B0503020204020204" pitchFamily="34" charset="-122"/>
              </a:rPr>
              <a:t> </a:t>
            </a:r>
            <a:endParaRPr lang="en-US" altLang="zh-CN" sz="100" dirty="0">
              <a:solidFill>
                <a:schemeClr val="bg1"/>
              </a:solidFill>
              <a:latin typeface="微软雅黑" panose="020B0503020204020204" pitchFamily="34" charset="-122"/>
            </a:endParaRPr>
          </a:p>
        </p:txBody>
      </p:sp>
      <p:sp>
        <p:nvSpPr>
          <p:cNvPr id="37" name="文本框 36">
            <a:extLst>
              <a:ext uri="{FF2B5EF4-FFF2-40B4-BE49-F238E27FC236}">
                <a16:creationId xmlns:a16="http://schemas.microsoft.com/office/drawing/2014/main" id="{035DA921-E0B5-4CAA-9D71-C68FAE8D9B25}"/>
              </a:ext>
            </a:extLst>
          </p:cNvPr>
          <p:cNvSpPr txBox="1"/>
          <p:nvPr/>
        </p:nvSpPr>
        <p:spPr>
          <a:xfrm>
            <a:off x="288424" y="3560449"/>
            <a:ext cx="1112417" cy="646331"/>
          </a:xfrm>
          <a:prstGeom prst="rect">
            <a:avLst/>
          </a:prstGeom>
          <a:noFill/>
        </p:spPr>
        <p:txBody>
          <a:bodyPr wrap="square" rtlCol="0">
            <a:spAutoFit/>
          </a:bodyPr>
          <a:lstStyle/>
          <a:p>
            <a:r>
              <a:rPr lang="zh-CN" altLang="en-US" dirty="0"/>
              <a:t>    血液</a:t>
            </a:r>
            <a:endParaRPr lang="en-US" altLang="zh-CN" dirty="0"/>
          </a:p>
          <a:p>
            <a:r>
              <a:rPr lang="zh-CN" altLang="en-US" dirty="0"/>
              <a:t>（</a:t>
            </a:r>
            <a:r>
              <a:rPr lang="en-US" altLang="zh-CN" dirty="0"/>
              <a:t>4~6</a:t>
            </a:r>
            <a:r>
              <a:rPr lang="zh-CN" altLang="en-US" dirty="0"/>
              <a:t>升）</a:t>
            </a:r>
          </a:p>
        </p:txBody>
      </p:sp>
      <p:sp>
        <p:nvSpPr>
          <p:cNvPr id="39" name="左大括号 38">
            <a:extLst>
              <a:ext uri="{FF2B5EF4-FFF2-40B4-BE49-F238E27FC236}">
                <a16:creationId xmlns:a16="http://schemas.microsoft.com/office/drawing/2014/main" id="{7241BC7B-7FA5-4DB5-99A9-270F88BA9ADC}"/>
              </a:ext>
            </a:extLst>
          </p:cNvPr>
          <p:cNvSpPr/>
          <p:nvPr/>
        </p:nvSpPr>
        <p:spPr>
          <a:xfrm>
            <a:off x="1487488" y="1380174"/>
            <a:ext cx="287106" cy="509874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BE4BB24A-1A90-41DC-A22E-C56700294EDB}"/>
              </a:ext>
            </a:extLst>
          </p:cNvPr>
          <p:cNvSpPr txBox="1"/>
          <p:nvPr/>
        </p:nvSpPr>
        <p:spPr>
          <a:xfrm>
            <a:off x="1775520" y="1702549"/>
            <a:ext cx="1512168" cy="646331"/>
          </a:xfrm>
          <a:prstGeom prst="rect">
            <a:avLst/>
          </a:prstGeom>
          <a:noFill/>
        </p:spPr>
        <p:txBody>
          <a:bodyPr wrap="square" rtlCol="0">
            <a:spAutoFit/>
          </a:bodyPr>
          <a:lstStyle/>
          <a:p>
            <a:r>
              <a:rPr lang="zh-CN" altLang="en-US" dirty="0"/>
              <a:t>      血浆（</a:t>
            </a:r>
            <a:r>
              <a:rPr lang="en-US" altLang="zh-CN" dirty="0"/>
              <a:t>53%~60%</a:t>
            </a:r>
            <a:r>
              <a:rPr lang="zh-CN" altLang="en-US" dirty="0"/>
              <a:t>）</a:t>
            </a:r>
          </a:p>
        </p:txBody>
      </p:sp>
      <p:sp>
        <p:nvSpPr>
          <p:cNvPr id="41" name="左大括号 40">
            <a:extLst>
              <a:ext uri="{FF2B5EF4-FFF2-40B4-BE49-F238E27FC236}">
                <a16:creationId xmlns:a16="http://schemas.microsoft.com/office/drawing/2014/main" id="{8DAF66FB-7C87-40B0-AE0E-77118CB977EF}"/>
              </a:ext>
            </a:extLst>
          </p:cNvPr>
          <p:cNvSpPr/>
          <p:nvPr/>
        </p:nvSpPr>
        <p:spPr>
          <a:xfrm>
            <a:off x="3358770" y="788296"/>
            <a:ext cx="216024" cy="321676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A7364D3D-B791-4A02-A714-BBE0CDBE8BA9}"/>
              </a:ext>
            </a:extLst>
          </p:cNvPr>
          <p:cNvSpPr txBox="1"/>
          <p:nvPr/>
        </p:nvSpPr>
        <p:spPr>
          <a:xfrm>
            <a:off x="3575720" y="800766"/>
            <a:ext cx="1944216" cy="646331"/>
          </a:xfrm>
          <a:prstGeom prst="rect">
            <a:avLst/>
          </a:prstGeom>
          <a:noFill/>
        </p:spPr>
        <p:txBody>
          <a:bodyPr wrap="square" rtlCol="0">
            <a:spAutoFit/>
          </a:bodyPr>
          <a:lstStyle/>
          <a:p>
            <a:r>
              <a:rPr lang="zh-CN" altLang="en-US" dirty="0"/>
              <a:t>水</a:t>
            </a:r>
            <a:r>
              <a:rPr lang="en-US" altLang="zh-CN" dirty="0"/>
              <a:t>90%</a:t>
            </a:r>
          </a:p>
          <a:p>
            <a:r>
              <a:rPr lang="zh-CN" altLang="en-US" dirty="0"/>
              <a:t>溶质</a:t>
            </a:r>
            <a:r>
              <a:rPr lang="en-US" altLang="zh-CN" dirty="0"/>
              <a:t>10%</a:t>
            </a:r>
            <a:endParaRPr lang="zh-CN" altLang="en-US" dirty="0"/>
          </a:p>
        </p:txBody>
      </p:sp>
      <p:sp>
        <p:nvSpPr>
          <p:cNvPr id="43" name="文本框 42">
            <a:extLst>
              <a:ext uri="{FF2B5EF4-FFF2-40B4-BE49-F238E27FC236}">
                <a16:creationId xmlns:a16="http://schemas.microsoft.com/office/drawing/2014/main" id="{B9A7FF1B-034B-45F5-8365-09B7A2D1DF11}"/>
              </a:ext>
            </a:extLst>
          </p:cNvPr>
          <p:cNvSpPr txBox="1"/>
          <p:nvPr/>
        </p:nvSpPr>
        <p:spPr>
          <a:xfrm>
            <a:off x="4288437" y="1665598"/>
            <a:ext cx="1231499" cy="369332"/>
          </a:xfrm>
          <a:prstGeom prst="rect">
            <a:avLst/>
          </a:prstGeom>
          <a:noFill/>
        </p:spPr>
        <p:txBody>
          <a:bodyPr wrap="square" rtlCol="0">
            <a:spAutoFit/>
          </a:bodyPr>
          <a:lstStyle/>
          <a:p>
            <a:r>
              <a:rPr lang="zh-CN" altLang="en-US" dirty="0"/>
              <a:t>蛋白质</a:t>
            </a:r>
            <a:r>
              <a:rPr lang="en-US" altLang="zh-CN" dirty="0"/>
              <a:t>7%</a:t>
            </a:r>
            <a:endParaRPr lang="zh-CN" altLang="en-US" dirty="0"/>
          </a:p>
        </p:txBody>
      </p:sp>
      <p:sp>
        <p:nvSpPr>
          <p:cNvPr id="44" name="左大括号 43">
            <a:extLst>
              <a:ext uri="{FF2B5EF4-FFF2-40B4-BE49-F238E27FC236}">
                <a16:creationId xmlns:a16="http://schemas.microsoft.com/office/drawing/2014/main" id="{750184E9-3A18-49A1-AB26-0CC8FA19F42E}"/>
              </a:ext>
            </a:extLst>
          </p:cNvPr>
          <p:cNvSpPr/>
          <p:nvPr/>
        </p:nvSpPr>
        <p:spPr>
          <a:xfrm>
            <a:off x="5447001" y="1052736"/>
            <a:ext cx="216951" cy="158417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74760FA8-890A-4931-86FB-7342BF775628}"/>
              </a:ext>
            </a:extLst>
          </p:cNvPr>
          <p:cNvSpPr txBox="1"/>
          <p:nvPr/>
        </p:nvSpPr>
        <p:spPr>
          <a:xfrm>
            <a:off x="5663952" y="980728"/>
            <a:ext cx="4320480" cy="369332"/>
          </a:xfrm>
          <a:prstGeom prst="rect">
            <a:avLst/>
          </a:prstGeom>
          <a:noFill/>
        </p:spPr>
        <p:txBody>
          <a:bodyPr wrap="square" rtlCol="0">
            <a:spAutoFit/>
          </a:bodyPr>
          <a:lstStyle/>
          <a:p>
            <a:r>
              <a:rPr lang="zh-CN" altLang="en-US" dirty="0"/>
              <a:t>白蛋白</a:t>
            </a:r>
            <a:r>
              <a:rPr lang="en-US" altLang="zh-CN" dirty="0"/>
              <a:t>55%</a:t>
            </a:r>
            <a:r>
              <a:rPr lang="zh-CN" altLang="en-US" dirty="0"/>
              <a:t>（</a:t>
            </a:r>
            <a:r>
              <a:rPr lang="en-US" altLang="zh-CN" dirty="0"/>
              <a:t>3.2~4.5g/dL</a:t>
            </a:r>
            <a:r>
              <a:rPr lang="zh-CN" altLang="en-US" dirty="0"/>
              <a:t>）</a:t>
            </a:r>
          </a:p>
        </p:txBody>
      </p:sp>
      <p:sp>
        <p:nvSpPr>
          <p:cNvPr id="46" name="文本框 45">
            <a:extLst>
              <a:ext uri="{FF2B5EF4-FFF2-40B4-BE49-F238E27FC236}">
                <a16:creationId xmlns:a16="http://schemas.microsoft.com/office/drawing/2014/main" id="{52DC0B55-AC53-42B5-BD11-FEFE9AC85CBD}"/>
              </a:ext>
            </a:extLst>
          </p:cNvPr>
          <p:cNvSpPr txBox="1"/>
          <p:nvPr/>
        </p:nvSpPr>
        <p:spPr>
          <a:xfrm>
            <a:off x="5663952" y="1517883"/>
            <a:ext cx="4320480" cy="369332"/>
          </a:xfrm>
          <a:prstGeom prst="rect">
            <a:avLst/>
          </a:prstGeom>
          <a:noFill/>
        </p:spPr>
        <p:txBody>
          <a:bodyPr wrap="square" rtlCol="0">
            <a:spAutoFit/>
          </a:bodyPr>
          <a:lstStyle/>
          <a:p>
            <a:r>
              <a:rPr lang="zh-CN" altLang="en-US" dirty="0"/>
              <a:t>球蛋白（</a:t>
            </a:r>
            <a:r>
              <a:rPr lang="en-US" altLang="zh-CN" dirty="0"/>
              <a:t>α</a:t>
            </a:r>
            <a:r>
              <a:rPr lang="zh-CN" altLang="en-US" dirty="0"/>
              <a:t>，</a:t>
            </a:r>
            <a:r>
              <a:rPr lang="en-US" altLang="zh-CN" dirty="0"/>
              <a:t>β</a:t>
            </a:r>
            <a:r>
              <a:rPr lang="zh-CN" altLang="en-US" dirty="0"/>
              <a:t>，</a:t>
            </a:r>
            <a:r>
              <a:rPr lang="en-US" altLang="zh-CN" dirty="0"/>
              <a:t>γ</a:t>
            </a:r>
            <a:r>
              <a:rPr lang="zh-CN" altLang="en-US" dirty="0"/>
              <a:t>）</a:t>
            </a:r>
            <a:r>
              <a:rPr lang="en-US" altLang="zh-CN" dirty="0"/>
              <a:t>41%</a:t>
            </a:r>
            <a:r>
              <a:rPr lang="zh-CN" altLang="en-US" dirty="0"/>
              <a:t>（</a:t>
            </a:r>
            <a:r>
              <a:rPr lang="en-US" altLang="zh-CN" dirty="0"/>
              <a:t>2.3~3.5g/dL</a:t>
            </a:r>
            <a:r>
              <a:rPr lang="zh-CN" altLang="en-US" dirty="0"/>
              <a:t>）</a:t>
            </a:r>
          </a:p>
        </p:txBody>
      </p:sp>
      <p:sp>
        <p:nvSpPr>
          <p:cNvPr id="47" name="文本框 46">
            <a:extLst>
              <a:ext uri="{FF2B5EF4-FFF2-40B4-BE49-F238E27FC236}">
                <a16:creationId xmlns:a16="http://schemas.microsoft.com/office/drawing/2014/main" id="{220E6131-0951-4C4A-B902-23058C9C63B1}"/>
              </a:ext>
            </a:extLst>
          </p:cNvPr>
          <p:cNvSpPr txBox="1"/>
          <p:nvPr/>
        </p:nvSpPr>
        <p:spPr>
          <a:xfrm>
            <a:off x="5663952" y="2139185"/>
            <a:ext cx="4320480" cy="369332"/>
          </a:xfrm>
          <a:prstGeom prst="rect">
            <a:avLst/>
          </a:prstGeom>
          <a:noFill/>
        </p:spPr>
        <p:txBody>
          <a:bodyPr wrap="square" rtlCol="0">
            <a:spAutoFit/>
          </a:bodyPr>
          <a:lstStyle/>
          <a:p>
            <a:r>
              <a:rPr lang="zh-CN" altLang="en-US" dirty="0"/>
              <a:t>纤维蛋白原</a:t>
            </a:r>
            <a:r>
              <a:rPr lang="en-US" altLang="zh-CN" dirty="0"/>
              <a:t>4%</a:t>
            </a:r>
            <a:r>
              <a:rPr lang="zh-CN" altLang="en-US" dirty="0"/>
              <a:t>（</a:t>
            </a:r>
            <a:r>
              <a:rPr lang="en-US" altLang="zh-CN" dirty="0"/>
              <a:t>0.3~0.4g/dL</a:t>
            </a:r>
            <a:r>
              <a:rPr lang="zh-CN" altLang="en-US" dirty="0"/>
              <a:t>）</a:t>
            </a:r>
          </a:p>
        </p:txBody>
      </p:sp>
      <p:sp>
        <p:nvSpPr>
          <p:cNvPr id="49" name="文本框 48">
            <a:extLst>
              <a:ext uri="{FF2B5EF4-FFF2-40B4-BE49-F238E27FC236}">
                <a16:creationId xmlns:a16="http://schemas.microsoft.com/office/drawing/2014/main" id="{8B310E58-EF92-4CB4-8919-E2D872A477AD}"/>
              </a:ext>
            </a:extLst>
          </p:cNvPr>
          <p:cNvSpPr txBox="1"/>
          <p:nvPr/>
        </p:nvSpPr>
        <p:spPr>
          <a:xfrm>
            <a:off x="3980912" y="2668270"/>
            <a:ext cx="1296144" cy="369332"/>
          </a:xfrm>
          <a:prstGeom prst="rect">
            <a:avLst/>
          </a:prstGeom>
          <a:noFill/>
        </p:spPr>
        <p:txBody>
          <a:bodyPr wrap="square" rtlCol="0">
            <a:spAutoFit/>
          </a:bodyPr>
          <a:lstStyle/>
          <a:p>
            <a:r>
              <a:rPr lang="zh-CN" altLang="en-US" dirty="0"/>
              <a:t>   电解质</a:t>
            </a:r>
          </a:p>
        </p:txBody>
      </p:sp>
      <p:sp>
        <p:nvSpPr>
          <p:cNvPr id="50" name="文本框 49">
            <a:extLst>
              <a:ext uri="{FF2B5EF4-FFF2-40B4-BE49-F238E27FC236}">
                <a16:creationId xmlns:a16="http://schemas.microsoft.com/office/drawing/2014/main" id="{38A2B156-0A7C-4AD0-8537-469C2D1B8FC2}"/>
              </a:ext>
            </a:extLst>
          </p:cNvPr>
          <p:cNvSpPr txBox="1"/>
          <p:nvPr/>
        </p:nvSpPr>
        <p:spPr>
          <a:xfrm>
            <a:off x="3980912" y="3071437"/>
            <a:ext cx="1296144" cy="369332"/>
          </a:xfrm>
          <a:prstGeom prst="rect">
            <a:avLst/>
          </a:prstGeom>
          <a:noFill/>
        </p:spPr>
        <p:txBody>
          <a:bodyPr wrap="square" rtlCol="0">
            <a:spAutoFit/>
          </a:bodyPr>
          <a:lstStyle/>
          <a:p>
            <a:r>
              <a:rPr lang="zh-CN" altLang="en-US" dirty="0"/>
              <a:t>    尿素</a:t>
            </a:r>
          </a:p>
        </p:txBody>
      </p:sp>
      <p:sp>
        <p:nvSpPr>
          <p:cNvPr id="51" name="文本框 50">
            <a:extLst>
              <a:ext uri="{FF2B5EF4-FFF2-40B4-BE49-F238E27FC236}">
                <a16:creationId xmlns:a16="http://schemas.microsoft.com/office/drawing/2014/main" id="{4EA93EF6-87C6-4132-A64F-5DB82ABA54A8}"/>
              </a:ext>
            </a:extLst>
          </p:cNvPr>
          <p:cNvSpPr txBox="1"/>
          <p:nvPr/>
        </p:nvSpPr>
        <p:spPr>
          <a:xfrm>
            <a:off x="3980912" y="3456475"/>
            <a:ext cx="1296144" cy="369332"/>
          </a:xfrm>
          <a:prstGeom prst="rect">
            <a:avLst/>
          </a:prstGeom>
          <a:noFill/>
        </p:spPr>
        <p:txBody>
          <a:bodyPr wrap="square" rtlCol="0">
            <a:spAutoFit/>
          </a:bodyPr>
          <a:lstStyle/>
          <a:p>
            <a:r>
              <a:rPr lang="zh-CN" altLang="en-US" dirty="0"/>
              <a:t>  葡萄糖</a:t>
            </a:r>
          </a:p>
        </p:txBody>
      </p:sp>
      <p:sp>
        <p:nvSpPr>
          <p:cNvPr id="52" name="文本框 51">
            <a:extLst>
              <a:ext uri="{FF2B5EF4-FFF2-40B4-BE49-F238E27FC236}">
                <a16:creationId xmlns:a16="http://schemas.microsoft.com/office/drawing/2014/main" id="{0CCB1EFF-F59A-4C47-B9C8-89F7AC734A7B}"/>
              </a:ext>
            </a:extLst>
          </p:cNvPr>
          <p:cNvSpPr txBox="1"/>
          <p:nvPr/>
        </p:nvSpPr>
        <p:spPr>
          <a:xfrm>
            <a:off x="3980912" y="3841513"/>
            <a:ext cx="1296144" cy="369332"/>
          </a:xfrm>
          <a:prstGeom prst="rect">
            <a:avLst/>
          </a:prstGeom>
          <a:noFill/>
        </p:spPr>
        <p:txBody>
          <a:bodyPr wrap="square" rtlCol="0">
            <a:spAutoFit/>
          </a:bodyPr>
          <a:lstStyle/>
          <a:p>
            <a:r>
              <a:rPr lang="zh-CN" altLang="en-US" dirty="0"/>
              <a:t>    其他</a:t>
            </a:r>
          </a:p>
        </p:txBody>
      </p:sp>
      <p:sp>
        <p:nvSpPr>
          <p:cNvPr id="53" name="右大括号 52">
            <a:extLst>
              <a:ext uri="{FF2B5EF4-FFF2-40B4-BE49-F238E27FC236}">
                <a16:creationId xmlns:a16="http://schemas.microsoft.com/office/drawing/2014/main" id="{63833561-3EF2-443C-B7D3-3D6C33A96B71}"/>
              </a:ext>
            </a:extLst>
          </p:cNvPr>
          <p:cNvSpPr/>
          <p:nvPr/>
        </p:nvSpPr>
        <p:spPr>
          <a:xfrm>
            <a:off x="5159896" y="2668270"/>
            <a:ext cx="227971" cy="158417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4" name="文本框 53">
            <a:extLst>
              <a:ext uri="{FF2B5EF4-FFF2-40B4-BE49-F238E27FC236}">
                <a16:creationId xmlns:a16="http://schemas.microsoft.com/office/drawing/2014/main" id="{5BCA8DF2-C0B5-44DF-9E31-B68E536BACAC}"/>
              </a:ext>
            </a:extLst>
          </p:cNvPr>
          <p:cNvSpPr txBox="1"/>
          <p:nvPr/>
        </p:nvSpPr>
        <p:spPr>
          <a:xfrm>
            <a:off x="5519936" y="3294873"/>
            <a:ext cx="1296144" cy="369332"/>
          </a:xfrm>
          <a:prstGeom prst="rect">
            <a:avLst/>
          </a:prstGeom>
          <a:noFill/>
        </p:spPr>
        <p:txBody>
          <a:bodyPr wrap="square" rtlCol="0">
            <a:spAutoFit/>
          </a:bodyPr>
          <a:lstStyle/>
          <a:p>
            <a:r>
              <a:rPr lang="en-US" altLang="zh-CN" dirty="0"/>
              <a:t>3%</a:t>
            </a:r>
            <a:endParaRPr lang="zh-CN" altLang="en-US" dirty="0"/>
          </a:p>
        </p:txBody>
      </p:sp>
      <p:sp>
        <p:nvSpPr>
          <p:cNvPr id="55" name="文本框 54">
            <a:extLst>
              <a:ext uri="{FF2B5EF4-FFF2-40B4-BE49-F238E27FC236}">
                <a16:creationId xmlns:a16="http://schemas.microsoft.com/office/drawing/2014/main" id="{60149FD7-8693-487F-A521-EB4F9FBF1B58}"/>
              </a:ext>
            </a:extLst>
          </p:cNvPr>
          <p:cNvSpPr txBox="1"/>
          <p:nvPr/>
        </p:nvSpPr>
        <p:spPr>
          <a:xfrm>
            <a:off x="1767987" y="5373216"/>
            <a:ext cx="1512168" cy="646331"/>
          </a:xfrm>
          <a:prstGeom prst="rect">
            <a:avLst/>
          </a:prstGeom>
          <a:noFill/>
        </p:spPr>
        <p:txBody>
          <a:bodyPr wrap="square" rtlCol="0">
            <a:spAutoFit/>
          </a:bodyPr>
          <a:lstStyle/>
          <a:p>
            <a:r>
              <a:rPr lang="zh-CN" altLang="en-US" dirty="0"/>
              <a:t>   有形成分（</a:t>
            </a:r>
            <a:r>
              <a:rPr lang="en-US" altLang="zh-CN" dirty="0"/>
              <a:t>40%~47%</a:t>
            </a:r>
            <a:r>
              <a:rPr lang="zh-CN" altLang="en-US" dirty="0"/>
              <a:t>）</a:t>
            </a:r>
          </a:p>
        </p:txBody>
      </p:sp>
      <p:sp>
        <p:nvSpPr>
          <p:cNvPr id="56" name="左大括号 55">
            <a:extLst>
              <a:ext uri="{FF2B5EF4-FFF2-40B4-BE49-F238E27FC236}">
                <a16:creationId xmlns:a16="http://schemas.microsoft.com/office/drawing/2014/main" id="{6EA18F6E-557D-48D7-A41B-A70854862DD2}"/>
              </a:ext>
            </a:extLst>
          </p:cNvPr>
          <p:cNvSpPr/>
          <p:nvPr/>
        </p:nvSpPr>
        <p:spPr>
          <a:xfrm>
            <a:off x="3360622" y="4581128"/>
            <a:ext cx="143090" cy="216024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7" name="文本框 56">
            <a:extLst>
              <a:ext uri="{FF2B5EF4-FFF2-40B4-BE49-F238E27FC236}">
                <a16:creationId xmlns:a16="http://schemas.microsoft.com/office/drawing/2014/main" id="{DFF22954-7FE1-492E-8128-E0A925BBE87D}"/>
              </a:ext>
            </a:extLst>
          </p:cNvPr>
          <p:cNvSpPr txBox="1"/>
          <p:nvPr/>
        </p:nvSpPr>
        <p:spPr>
          <a:xfrm>
            <a:off x="3503712" y="4549381"/>
            <a:ext cx="4320480" cy="369332"/>
          </a:xfrm>
          <a:prstGeom prst="rect">
            <a:avLst/>
          </a:prstGeom>
          <a:noFill/>
        </p:spPr>
        <p:txBody>
          <a:bodyPr wrap="square" rtlCol="0">
            <a:spAutoFit/>
          </a:bodyPr>
          <a:lstStyle/>
          <a:p>
            <a:r>
              <a:rPr lang="zh-CN" altLang="en-US" dirty="0"/>
              <a:t>红细胞（</a:t>
            </a:r>
            <a:r>
              <a:rPr lang="en-US" altLang="zh-CN" dirty="0">
                <a:solidFill>
                  <a:srgbClr val="C00000"/>
                </a:solidFill>
              </a:rPr>
              <a:t>450~550</a:t>
            </a:r>
            <a:r>
              <a:rPr lang="zh-CN" altLang="en-US" dirty="0">
                <a:solidFill>
                  <a:srgbClr val="C00000"/>
                </a:solidFill>
              </a:rPr>
              <a:t>万个</a:t>
            </a:r>
            <a:r>
              <a:rPr lang="en-US" altLang="zh-CN" dirty="0">
                <a:solidFill>
                  <a:srgbClr val="C00000"/>
                </a:solidFill>
              </a:rPr>
              <a:t>/mm²</a:t>
            </a:r>
            <a:r>
              <a:rPr lang="zh-CN" altLang="en-US" dirty="0"/>
              <a:t>）</a:t>
            </a:r>
          </a:p>
        </p:txBody>
      </p:sp>
      <p:sp>
        <p:nvSpPr>
          <p:cNvPr id="58" name="文本框 57">
            <a:extLst>
              <a:ext uri="{FF2B5EF4-FFF2-40B4-BE49-F238E27FC236}">
                <a16:creationId xmlns:a16="http://schemas.microsoft.com/office/drawing/2014/main" id="{E35DFBC0-E645-4F7D-94DE-FE75AE803358}"/>
              </a:ext>
            </a:extLst>
          </p:cNvPr>
          <p:cNvSpPr txBox="1"/>
          <p:nvPr/>
        </p:nvSpPr>
        <p:spPr>
          <a:xfrm>
            <a:off x="3503712" y="5426135"/>
            <a:ext cx="4320480" cy="369332"/>
          </a:xfrm>
          <a:prstGeom prst="rect">
            <a:avLst/>
          </a:prstGeom>
          <a:noFill/>
        </p:spPr>
        <p:txBody>
          <a:bodyPr wrap="square" rtlCol="0">
            <a:spAutoFit/>
          </a:bodyPr>
          <a:lstStyle/>
          <a:p>
            <a:r>
              <a:rPr lang="zh-CN" altLang="en-US" dirty="0"/>
              <a:t>白细胞（</a:t>
            </a:r>
            <a:r>
              <a:rPr lang="en-US" altLang="zh-CN" dirty="0">
                <a:solidFill>
                  <a:srgbClr val="C00000"/>
                </a:solidFill>
              </a:rPr>
              <a:t>6000~10000</a:t>
            </a:r>
            <a:r>
              <a:rPr lang="zh-CN" altLang="en-US" dirty="0">
                <a:solidFill>
                  <a:srgbClr val="C00000"/>
                </a:solidFill>
              </a:rPr>
              <a:t>个</a:t>
            </a:r>
            <a:r>
              <a:rPr lang="en-US" altLang="zh-CN" dirty="0">
                <a:solidFill>
                  <a:srgbClr val="C00000"/>
                </a:solidFill>
              </a:rPr>
              <a:t>/mm²</a:t>
            </a:r>
            <a:r>
              <a:rPr lang="zh-CN" altLang="en-US" dirty="0"/>
              <a:t>）</a:t>
            </a:r>
          </a:p>
        </p:txBody>
      </p:sp>
      <p:sp>
        <p:nvSpPr>
          <p:cNvPr id="59" name="文本框 58">
            <a:extLst>
              <a:ext uri="{FF2B5EF4-FFF2-40B4-BE49-F238E27FC236}">
                <a16:creationId xmlns:a16="http://schemas.microsoft.com/office/drawing/2014/main" id="{E7AEC59A-73C9-4EFD-A510-F4D942DD5CCC}"/>
              </a:ext>
            </a:extLst>
          </p:cNvPr>
          <p:cNvSpPr txBox="1"/>
          <p:nvPr/>
        </p:nvSpPr>
        <p:spPr>
          <a:xfrm>
            <a:off x="3496583" y="6293310"/>
            <a:ext cx="4320480" cy="369332"/>
          </a:xfrm>
          <a:prstGeom prst="rect">
            <a:avLst/>
          </a:prstGeom>
          <a:noFill/>
        </p:spPr>
        <p:txBody>
          <a:bodyPr wrap="square" rtlCol="0">
            <a:spAutoFit/>
          </a:bodyPr>
          <a:lstStyle/>
          <a:p>
            <a:r>
              <a:rPr lang="zh-CN" altLang="en-US" dirty="0"/>
              <a:t>血小板（</a:t>
            </a:r>
            <a:r>
              <a:rPr lang="en-US" altLang="zh-CN" dirty="0">
                <a:solidFill>
                  <a:srgbClr val="C00000"/>
                </a:solidFill>
              </a:rPr>
              <a:t>15~40</a:t>
            </a:r>
            <a:r>
              <a:rPr lang="zh-CN" altLang="en-US" dirty="0">
                <a:solidFill>
                  <a:srgbClr val="C00000"/>
                </a:solidFill>
              </a:rPr>
              <a:t>万个</a:t>
            </a:r>
            <a:r>
              <a:rPr lang="en-US" altLang="zh-CN" dirty="0">
                <a:solidFill>
                  <a:srgbClr val="C00000"/>
                </a:solidFill>
              </a:rPr>
              <a:t>/mm²</a:t>
            </a:r>
            <a:r>
              <a:rPr lang="zh-CN" altLang="en-US" dirty="0"/>
              <a:t>）</a:t>
            </a:r>
          </a:p>
        </p:txBody>
      </p:sp>
      <p:sp>
        <p:nvSpPr>
          <p:cNvPr id="60" name="左大括号 59">
            <a:extLst>
              <a:ext uri="{FF2B5EF4-FFF2-40B4-BE49-F238E27FC236}">
                <a16:creationId xmlns:a16="http://schemas.microsoft.com/office/drawing/2014/main" id="{EFF127F0-5A3C-4077-BF1B-A1F6B7685081}"/>
              </a:ext>
            </a:extLst>
          </p:cNvPr>
          <p:cNvSpPr/>
          <p:nvPr/>
        </p:nvSpPr>
        <p:spPr>
          <a:xfrm>
            <a:off x="6744072" y="4322166"/>
            <a:ext cx="287106" cy="253583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A427D07E-45E6-4138-96B9-C3789E0AF205}"/>
              </a:ext>
            </a:extLst>
          </p:cNvPr>
          <p:cNvSpPr txBox="1"/>
          <p:nvPr/>
        </p:nvSpPr>
        <p:spPr>
          <a:xfrm>
            <a:off x="6887625" y="4293096"/>
            <a:ext cx="4320480" cy="369332"/>
          </a:xfrm>
          <a:prstGeom prst="rect">
            <a:avLst/>
          </a:prstGeom>
          <a:noFill/>
        </p:spPr>
        <p:txBody>
          <a:bodyPr wrap="square" rtlCol="0">
            <a:spAutoFit/>
          </a:bodyPr>
          <a:lstStyle/>
          <a:p>
            <a:r>
              <a:rPr lang="zh-CN" altLang="en-US" dirty="0"/>
              <a:t>中性粒细胞</a:t>
            </a:r>
            <a:r>
              <a:rPr lang="en-US" altLang="zh-CN" dirty="0"/>
              <a:t>60%~70%</a:t>
            </a:r>
            <a:endParaRPr lang="zh-CN" altLang="en-US" dirty="0"/>
          </a:p>
        </p:txBody>
      </p:sp>
      <p:sp>
        <p:nvSpPr>
          <p:cNvPr id="29" name="文本框 28">
            <a:extLst>
              <a:ext uri="{FF2B5EF4-FFF2-40B4-BE49-F238E27FC236}">
                <a16:creationId xmlns:a16="http://schemas.microsoft.com/office/drawing/2014/main" id="{7435F7E2-4426-4D25-9562-E026DF60BAF7}"/>
              </a:ext>
            </a:extLst>
          </p:cNvPr>
          <p:cNvSpPr txBox="1"/>
          <p:nvPr/>
        </p:nvSpPr>
        <p:spPr>
          <a:xfrm>
            <a:off x="6908125" y="4830251"/>
            <a:ext cx="4320480" cy="369332"/>
          </a:xfrm>
          <a:prstGeom prst="rect">
            <a:avLst/>
          </a:prstGeom>
          <a:noFill/>
        </p:spPr>
        <p:txBody>
          <a:bodyPr wrap="square" rtlCol="0">
            <a:spAutoFit/>
          </a:bodyPr>
          <a:lstStyle/>
          <a:p>
            <a:r>
              <a:rPr lang="zh-CN" altLang="en-US" dirty="0"/>
              <a:t>嗜酸粒细胞</a:t>
            </a:r>
            <a:r>
              <a:rPr lang="en-US" altLang="zh-CN" dirty="0"/>
              <a:t>2%~4%</a:t>
            </a:r>
            <a:endParaRPr lang="zh-CN" altLang="en-US" dirty="0"/>
          </a:p>
        </p:txBody>
      </p:sp>
      <p:sp>
        <p:nvSpPr>
          <p:cNvPr id="30" name="文本框 29">
            <a:extLst>
              <a:ext uri="{FF2B5EF4-FFF2-40B4-BE49-F238E27FC236}">
                <a16:creationId xmlns:a16="http://schemas.microsoft.com/office/drawing/2014/main" id="{01E371A1-00F1-4649-BAE9-51B975F15FB7}"/>
              </a:ext>
            </a:extLst>
          </p:cNvPr>
          <p:cNvSpPr txBox="1"/>
          <p:nvPr/>
        </p:nvSpPr>
        <p:spPr>
          <a:xfrm>
            <a:off x="6908125" y="5406469"/>
            <a:ext cx="4320480" cy="369332"/>
          </a:xfrm>
          <a:prstGeom prst="rect">
            <a:avLst/>
          </a:prstGeom>
          <a:noFill/>
        </p:spPr>
        <p:txBody>
          <a:bodyPr wrap="square" rtlCol="0">
            <a:spAutoFit/>
          </a:bodyPr>
          <a:lstStyle/>
          <a:p>
            <a:r>
              <a:rPr lang="zh-CN" altLang="en-US" dirty="0"/>
              <a:t>嗜碱粒细胞</a:t>
            </a:r>
            <a:r>
              <a:rPr lang="en-US" altLang="zh-CN" dirty="0"/>
              <a:t>0.15%</a:t>
            </a:r>
            <a:endParaRPr lang="zh-CN" altLang="en-US" dirty="0"/>
          </a:p>
        </p:txBody>
      </p:sp>
      <p:sp>
        <p:nvSpPr>
          <p:cNvPr id="31" name="文本框 30">
            <a:extLst>
              <a:ext uri="{FF2B5EF4-FFF2-40B4-BE49-F238E27FC236}">
                <a16:creationId xmlns:a16="http://schemas.microsoft.com/office/drawing/2014/main" id="{9B591969-F38D-4FA7-9A68-42C566FFC45B}"/>
              </a:ext>
            </a:extLst>
          </p:cNvPr>
          <p:cNvSpPr txBox="1"/>
          <p:nvPr/>
        </p:nvSpPr>
        <p:spPr>
          <a:xfrm>
            <a:off x="6908125" y="5930734"/>
            <a:ext cx="4320480" cy="369332"/>
          </a:xfrm>
          <a:prstGeom prst="rect">
            <a:avLst/>
          </a:prstGeom>
          <a:noFill/>
        </p:spPr>
        <p:txBody>
          <a:bodyPr wrap="square" rtlCol="0">
            <a:spAutoFit/>
          </a:bodyPr>
          <a:lstStyle/>
          <a:p>
            <a:r>
              <a:rPr lang="zh-CN" altLang="en-US" dirty="0"/>
              <a:t>淋巴细胞</a:t>
            </a:r>
            <a:r>
              <a:rPr lang="en-US" altLang="zh-CN" dirty="0"/>
              <a:t>20%~25%</a:t>
            </a:r>
            <a:endParaRPr lang="zh-CN" altLang="en-US" dirty="0"/>
          </a:p>
        </p:txBody>
      </p:sp>
      <p:sp>
        <p:nvSpPr>
          <p:cNvPr id="32" name="文本框 31">
            <a:extLst>
              <a:ext uri="{FF2B5EF4-FFF2-40B4-BE49-F238E27FC236}">
                <a16:creationId xmlns:a16="http://schemas.microsoft.com/office/drawing/2014/main" id="{F8D0A71E-30A5-4874-8556-78E90162104C}"/>
              </a:ext>
            </a:extLst>
          </p:cNvPr>
          <p:cNvSpPr txBox="1"/>
          <p:nvPr/>
        </p:nvSpPr>
        <p:spPr>
          <a:xfrm>
            <a:off x="6908125" y="6376624"/>
            <a:ext cx="4320480" cy="369332"/>
          </a:xfrm>
          <a:prstGeom prst="rect">
            <a:avLst/>
          </a:prstGeom>
          <a:noFill/>
        </p:spPr>
        <p:txBody>
          <a:bodyPr wrap="square" rtlCol="0">
            <a:spAutoFit/>
          </a:bodyPr>
          <a:lstStyle/>
          <a:p>
            <a:r>
              <a:rPr lang="zh-CN" altLang="en-US" dirty="0"/>
              <a:t>单核细胞</a:t>
            </a:r>
            <a:r>
              <a:rPr lang="en-US" altLang="zh-CN" dirty="0"/>
              <a:t>3%~8%</a:t>
            </a:r>
            <a:endParaRPr lang="zh-CN" altLang="en-US" dirty="0"/>
          </a:p>
        </p:txBody>
      </p:sp>
    </p:spTree>
    <p:extLst>
      <p:ext uri="{BB962C8B-B14F-4D97-AF65-F5344CB8AC3E}">
        <p14:creationId xmlns:p14="http://schemas.microsoft.com/office/powerpoint/2010/main" val="2122057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260648"/>
            <a:ext cx="3672408" cy="523220"/>
          </a:xfrm>
          <a:prstGeom prst="rect">
            <a:avLst/>
          </a:prstGeom>
          <a:noFill/>
        </p:spPr>
        <p:txBody>
          <a:bodyPr wrap="square" rtlCol="0">
            <a:spAutoFit/>
          </a:bodyPr>
          <a:lstStyle/>
          <a:p>
            <a:pPr algn="dist"/>
            <a:r>
              <a:rPr lang="zh-CN" altLang="en-US" sz="2800" dirty="0">
                <a:solidFill>
                  <a:srgbClr val="C00000"/>
                </a:solidFill>
                <a:cs typeface="+mn-ea"/>
                <a:sym typeface="+mn-lt"/>
              </a:rPr>
              <a:t>血液的有形成分</a:t>
            </a:r>
          </a:p>
        </p:txBody>
      </p:sp>
      <p:grpSp>
        <p:nvGrpSpPr>
          <p:cNvPr id="34" name="组合 33">
            <a:extLst>
              <a:ext uri="{FF2B5EF4-FFF2-40B4-BE49-F238E27FC236}">
                <a16:creationId xmlns:a16="http://schemas.microsoft.com/office/drawing/2014/main" id="{BD522828-96AC-7356-A487-66E5B7FAC645}"/>
              </a:ext>
            </a:extLst>
          </p:cNvPr>
          <p:cNvGrpSpPr/>
          <p:nvPr/>
        </p:nvGrpSpPr>
        <p:grpSpPr>
          <a:xfrm>
            <a:off x="1329688" y="4227088"/>
            <a:ext cx="2606072" cy="1706265"/>
            <a:chOff x="1284233" y="4377092"/>
            <a:chExt cx="2371489" cy="1339642"/>
          </a:xfrm>
        </p:grpSpPr>
        <p:sp>
          <p:nvSpPr>
            <p:cNvPr id="35" name="文本框 34">
              <a:extLst>
                <a:ext uri="{FF2B5EF4-FFF2-40B4-BE49-F238E27FC236}">
                  <a16:creationId xmlns:a16="http://schemas.microsoft.com/office/drawing/2014/main" id="{F6FA5276-C42E-F73C-7811-9DADAE955D15}"/>
                </a:ext>
              </a:extLst>
            </p:cNvPr>
            <p:cNvSpPr txBox="1"/>
            <p:nvPr/>
          </p:nvSpPr>
          <p:spPr>
            <a:xfrm>
              <a:off x="1710207" y="4377092"/>
              <a:ext cx="1519542" cy="400110"/>
            </a:xfrm>
            <a:prstGeom prst="rect">
              <a:avLst/>
            </a:prstGeom>
            <a:noFill/>
          </p:spPr>
          <p:txBody>
            <a:bodyPr wrap="square" rtlCol="0">
              <a:spAutoFit/>
            </a:bodyPr>
            <a:lstStyle/>
            <a:p>
              <a:pPr algn="ctr"/>
              <a:r>
                <a:rPr lang="zh-CN" altLang="en-US" sz="2000" b="1" dirty="0">
                  <a:solidFill>
                    <a:schemeClr val="tx1">
                      <a:lumMod val="85000"/>
                      <a:lumOff val="15000"/>
                    </a:schemeClr>
                  </a:solidFill>
                  <a:cs typeface="+mn-ea"/>
                  <a:sym typeface="+mn-lt"/>
                </a:rPr>
                <a:t>红细胞</a:t>
              </a:r>
            </a:p>
          </p:txBody>
        </p:sp>
        <p:sp>
          <p:nvSpPr>
            <p:cNvPr id="36" name="文本框 35">
              <a:extLst>
                <a:ext uri="{FF2B5EF4-FFF2-40B4-BE49-F238E27FC236}">
                  <a16:creationId xmlns:a16="http://schemas.microsoft.com/office/drawing/2014/main" id="{5474B0B0-5BBA-F187-50E2-643D847F3E76}"/>
                </a:ext>
              </a:extLst>
            </p:cNvPr>
            <p:cNvSpPr txBox="1"/>
            <p:nvPr/>
          </p:nvSpPr>
          <p:spPr>
            <a:xfrm>
              <a:off x="1284233" y="4838757"/>
              <a:ext cx="2371489" cy="877977"/>
            </a:xfrm>
            <a:prstGeom prst="rect">
              <a:avLst/>
            </a:prstGeom>
            <a:noFill/>
          </p:spPr>
          <p:txBody>
            <a:bodyPr wrap="square" rtlCol="0">
              <a:spAutoFit/>
            </a:bodyPr>
            <a:lstStyle/>
            <a:p>
              <a:pPr>
                <a:lnSpc>
                  <a:spcPts val="2000"/>
                </a:lnSpc>
              </a:pPr>
              <a:r>
                <a:rPr lang="zh-CN" altLang="en-US" spc="300" dirty="0">
                  <a:cs typeface="+mn-ea"/>
                  <a:sym typeface="+mn-lt"/>
                </a:rPr>
                <a:t>又称红血球，无细胞核和细胞器，呈双凹圆盘状，中央薄，边缘厚。</a:t>
              </a:r>
            </a:p>
          </p:txBody>
        </p:sp>
      </p:grpSp>
      <p:grpSp>
        <p:nvGrpSpPr>
          <p:cNvPr id="37" name="组合 36">
            <a:extLst>
              <a:ext uri="{FF2B5EF4-FFF2-40B4-BE49-F238E27FC236}">
                <a16:creationId xmlns:a16="http://schemas.microsoft.com/office/drawing/2014/main" id="{432D2001-7E6C-8555-F29B-8C4E8F7CF204}"/>
              </a:ext>
            </a:extLst>
          </p:cNvPr>
          <p:cNvGrpSpPr/>
          <p:nvPr/>
        </p:nvGrpSpPr>
        <p:grpSpPr>
          <a:xfrm>
            <a:off x="4910255" y="4227088"/>
            <a:ext cx="2481889" cy="1578176"/>
            <a:chOff x="1284233" y="4377092"/>
            <a:chExt cx="2371489" cy="1039131"/>
          </a:xfrm>
        </p:grpSpPr>
        <p:sp>
          <p:nvSpPr>
            <p:cNvPr id="38" name="文本框 37">
              <a:extLst>
                <a:ext uri="{FF2B5EF4-FFF2-40B4-BE49-F238E27FC236}">
                  <a16:creationId xmlns:a16="http://schemas.microsoft.com/office/drawing/2014/main" id="{875BC5AE-6B43-C2AE-65EC-3759CD3FDA95}"/>
                </a:ext>
              </a:extLst>
            </p:cNvPr>
            <p:cNvSpPr txBox="1"/>
            <p:nvPr/>
          </p:nvSpPr>
          <p:spPr>
            <a:xfrm>
              <a:off x="1710207" y="4377092"/>
              <a:ext cx="1519542" cy="400110"/>
            </a:xfrm>
            <a:prstGeom prst="rect">
              <a:avLst/>
            </a:prstGeom>
            <a:noFill/>
          </p:spPr>
          <p:txBody>
            <a:bodyPr wrap="square" rtlCol="0">
              <a:spAutoFit/>
            </a:bodyPr>
            <a:lstStyle/>
            <a:p>
              <a:pPr algn="ctr"/>
              <a:r>
                <a:rPr lang="zh-CN" altLang="en-US" sz="2000" b="1" dirty="0">
                  <a:solidFill>
                    <a:schemeClr val="tx1">
                      <a:lumMod val="85000"/>
                      <a:lumOff val="15000"/>
                    </a:schemeClr>
                  </a:solidFill>
                  <a:cs typeface="+mn-ea"/>
                  <a:sym typeface="+mn-lt"/>
                </a:rPr>
                <a:t>白细胞</a:t>
              </a:r>
            </a:p>
          </p:txBody>
        </p:sp>
        <p:sp>
          <p:nvSpPr>
            <p:cNvPr id="39" name="文本框 38">
              <a:extLst>
                <a:ext uri="{FF2B5EF4-FFF2-40B4-BE49-F238E27FC236}">
                  <a16:creationId xmlns:a16="http://schemas.microsoft.com/office/drawing/2014/main" id="{E59348EA-9762-C60F-3093-C0A9E141AF43}"/>
                </a:ext>
              </a:extLst>
            </p:cNvPr>
            <p:cNvSpPr txBox="1"/>
            <p:nvPr/>
          </p:nvSpPr>
          <p:spPr>
            <a:xfrm>
              <a:off x="1284233" y="4838757"/>
              <a:ext cx="2371489" cy="577466"/>
            </a:xfrm>
            <a:prstGeom prst="rect">
              <a:avLst/>
            </a:prstGeom>
            <a:noFill/>
          </p:spPr>
          <p:txBody>
            <a:bodyPr wrap="square" rtlCol="0">
              <a:spAutoFit/>
            </a:bodyPr>
            <a:lstStyle/>
            <a:p>
              <a:pPr>
                <a:lnSpc>
                  <a:spcPts val="2000"/>
                </a:lnSpc>
              </a:pPr>
              <a:r>
                <a:rPr lang="zh-CN" altLang="en-US" spc="300" dirty="0">
                  <a:cs typeface="+mn-ea"/>
                  <a:sym typeface="+mn-lt"/>
                </a:rPr>
                <a:t>又称白血球，无色有核，呈球形，体积比红细胞大。</a:t>
              </a:r>
            </a:p>
          </p:txBody>
        </p:sp>
      </p:grpSp>
      <p:grpSp>
        <p:nvGrpSpPr>
          <p:cNvPr id="40" name="组合 39">
            <a:extLst>
              <a:ext uri="{FF2B5EF4-FFF2-40B4-BE49-F238E27FC236}">
                <a16:creationId xmlns:a16="http://schemas.microsoft.com/office/drawing/2014/main" id="{95053D34-98F4-026A-B386-51F3FD46EE02}"/>
              </a:ext>
            </a:extLst>
          </p:cNvPr>
          <p:cNvGrpSpPr/>
          <p:nvPr/>
        </p:nvGrpSpPr>
        <p:grpSpPr>
          <a:xfrm>
            <a:off x="8490823" y="4227089"/>
            <a:ext cx="2481889" cy="2022040"/>
            <a:chOff x="1284231" y="4377092"/>
            <a:chExt cx="2371489" cy="1711846"/>
          </a:xfrm>
        </p:grpSpPr>
        <p:sp>
          <p:nvSpPr>
            <p:cNvPr id="41" name="文本框 40">
              <a:extLst>
                <a:ext uri="{FF2B5EF4-FFF2-40B4-BE49-F238E27FC236}">
                  <a16:creationId xmlns:a16="http://schemas.microsoft.com/office/drawing/2014/main" id="{19992309-8528-97BE-64F0-3CC1F8864980}"/>
                </a:ext>
              </a:extLst>
            </p:cNvPr>
            <p:cNvSpPr txBox="1"/>
            <p:nvPr/>
          </p:nvSpPr>
          <p:spPr>
            <a:xfrm>
              <a:off x="1710206" y="4377092"/>
              <a:ext cx="1519542" cy="400110"/>
            </a:xfrm>
            <a:prstGeom prst="rect">
              <a:avLst/>
            </a:prstGeom>
            <a:noFill/>
          </p:spPr>
          <p:txBody>
            <a:bodyPr wrap="square" rtlCol="0">
              <a:spAutoFit/>
            </a:bodyPr>
            <a:lstStyle/>
            <a:p>
              <a:pPr algn="ctr"/>
              <a:r>
                <a:rPr lang="zh-CN" altLang="en-US" sz="2000" b="1" dirty="0">
                  <a:solidFill>
                    <a:schemeClr val="tx1">
                      <a:lumMod val="85000"/>
                      <a:lumOff val="15000"/>
                    </a:schemeClr>
                  </a:solidFill>
                  <a:cs typeface="+mn-ea"/>
                  <a:sym typeface="+mn-lt"/>
                </a:rPr>
                <a:t>血小板</a:t>
              </a:r>
            </a:p>
          </p:txBody>
        </p:sp>
        <p:sp>
          <p:nvSpPr>
            <p:cNvPr id="42" name="文本框 41">
              <a:extLst>
                <a:ext uri="{FF2B5EF4-FFF2-40B4-BE49-F238E27FC236}">
                  <a16:creationId xmlns:a16="http://schemas.microsoft.com/office/drawing/2014/main" id="{8176043A-EE01-150D-FA67-2F3FA247A4F8}"/>
                </a:ext>
              </a:extLst>
            </p:cNvPr>
            <p:cNvSpPr txBox="1"/>
            <p:nvPr/>
          </p:nvSpPr>
          <p:spPr>
            <a:xfrm>
              <a:off x="1284231" y="4970683"/>
              <a:ext cx="2371489" cy="1118255"/>
            </a:xfrm>
            <a:prstGeom prst="rect">
              <a:avLst/>
            </a:prstGeom>
            <a:noFill/>
          </p:spPr>
          <p:txBody>
            <a:bodyPr wrap="square" rtlCol="0">
              <a:spAutoFit/>
            </a:bodyPr>
            <a:lstStyle/>
            <a:p>
              <a:pPr>
                <a:lnSpc>
                  <a:spcPts val="2000"/>
                </a:lnSpc>
              </a:pPr>
              <a:r>
                <a:rPr lang="zh-CN" altLang="en-US" spc="300" dirty="0">
                  <a:cs typeface="+mn-ea"/>
                  <a:sym typeface="+mn-lt"/>
                </a:rPr>
                <a:t>体积小，直径</a:t>
              </a:r>
              <a:r>
                <a:rPr lang="en-US" altLang="zh-CN" spc="300" dirty="0">
                  <a:cs typeface="+mn-ea"/>
                  <a:sym typeface="+mn-lt"/>
                </a:rPr>
                <a:t>2~4μm</a:t>
              </a:r>
              <a:r>
                <a:rPr lang="zh-CN" altLang="en-US" spc="300" dirty="0">
                  <a:cs typeface="+mn-ea"/>
                  <a:sym typeface="+mn-lt"/>
                </a:rPr>
                <a:t>，在流动的血液中呈圆形或椭圆形，无细胞核。</a:t>
              </a:r>
            </a:p>
          </p:txBody>
        </p:sp>
      </p:grpSp>
      <p:pic>
        <p:nvPicPr>
          <p:cNvPr id="6" name="图片 5">
            <a:extLst>
              <a:ext uri="{FF2B5EF4-FFF2-40B4-BE49-F238E27FC236}">
                <a16:creationId xmlns:a16="http://schemas.microsoft.com/office/drawing/2014/main" id="{2800CA22-3E2D-463B-A3B4-B7D576CAD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498" y="2132857"/>
            <a:ext cx="2636443" cy="1976162"/>
          </a:xfrm>
          <a:prstGeom prst="rect">
            <a:avLst/>
          </a:prstGeom>
        </p:spPr>
      </p:pic>
      <p:pic>
        <p:nvPicPr>
          <p:cNvPr id="8" name="图片 7">
            <a:extLst>
              <a:ext uri="{FF2B5EF4-FFF2-40B4-BE49-F238E27FC236}">
                <a16:creationId xmlns:a16="http://schemas.microsoft.com/office/drawing/2014/main" id="{A6D1CF59-0CC0-4B61-8291-5C370D611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347" y="2132856"/>
            <a:ext cx="2582046" cy="1976163"/>
          </a:xfrm>
          <a:prstGeom prst="rect">
            <a:avLst/>
          </a:prstGeom>
        </p:spPr>
      </p:pic>
      <p:pic>
        <p:nvPicPr>
          <p:cNvPr id="10" name="图片 9">
            <a:extLst>
              <a:ext uri="{FF2B5EF4-FFF2-40B4-BE49-F238E27FC236}">
                <a16:creationId xmlns:a16="http://schemas.microsoft.com/office/drawing/2014/main" id="{F770E023-3ED1-426C-8AD9-0D527F45E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046" y="2132856"/>
            <a:ext cx="2636443" cy="1976162"/>
          </a:xfrm>
          <a:prstGeom prst="rect">
            <a:avLst/>
          </a:prstGeom>
        </p:spPr>
      </p:pic>
    </p:spTree>
    <p:extLst>
      <p:ext uri="{BB962C8B-B14F-4D97-AF65-F5344CB8AC3E}">
        <p14:creationId xmlns:p14="http://schemas.microsoft.com/office/powerpoint/2010/main" val="358784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2822111"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红细胞的功能</a:t>
            </a:r>
          </a:p>
        </p:txBody>
      </p:sp>
      <p:sp>
        <p:nvSpPr>
          <p:cNvPr id="11" name="文本框 10">
            <a:extLst>
              <a:ext uri="{FF2B5EF4-FFF2-40B4-BE49-F238E27FC236}">
                <a16:creationId xmlns:a16="http://schemas.microsoft.com/office/drawing/2014/main" id="{C1CC3E2A-DF5D-129C-E597-0182BFCDBAB9}"/>
              </a:ext>
            </a:extLst>
          </p:cNvPr>
          <p:cNvSpPr txBox="1"/>
          <p:nvPr/>
        </p:nvSpPr>
        <p:spPr>
          <a:xfrm>
            <a:off x="477234" y="1196752"/>
            <a:ext cx="10803342" cy="1422441"/>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cs typeface="+mn-ea"/>
                <a:sym typeface="+mn-lt"/>
              </a:rPr>
              <a:t>运输</a:t>
            </a:r>
            <a:r>
              <a:rPr lang="zh-CN" altLang="en-US" sz="2000" dirty="0">
                <a:solidFill>
                  <a:srgbClr val="C00000"/>
                </a:solidFill>
                <a:cs typeface="+mn-ea"/>
                <a:sym typeface="+mn-lt"/>
              </a:rPr>
              <a:t>氧气</a:t>
            </a:r>
            <a:r>
              <a:rPr lang="zh-CN" altLang="en-US" sz="2000" dirty="0">
                <a:solidFill>
                  <a:schemeClr val="tx1">
                    <a:lumMod val="85000"/>
                    <a:lumOff val="15000"/>
                  </a:schemeClr>
                </a:solidFill>
                <a:cs typeface="+mn-ea"/>
                <a:sym typeface="+mn-lt"/>
              </a:rPr>
              <a:t>和</a:t>
            </a:r>
            <a:r>
              <a:rPr lang="zh-CN" altLang="en-US" sz="2000" dirty="0">
                <a:solidFill>
                  <a:srgbClr val="C00000"/>
                </a:solidFill>
                <a:cs typeface="+mn-ea"/>
                <a:sym typeface="+mn-lt"/>
              </a:rPr>
              <a:t>二氧化碳</a:t>
            </a:r>
            <a:r>
              <a:rPr lang="zh-CN" altLang="en-US" sz="2000" dirty="0">
                <a:solidFill>
                  <a:schemeClr val="tx1">
                    <a:lumMod val="85000"/>
                    <a:lumOff val="15000"/>
                  </a:schemeClr>
                </a:solidFill>
                <a:cs typeface="+mn-ea"/>
                <a:sym typeface="+mn-lt"/>
              </a:rPr>
              <a:t>，红细胞在肺毛细血管床携带了氧气之后，到达</a:t>
            </a:r>
            <a:r>
              <a:rPr lang="zh-CN" altLang="en-US" sz="2000" dirty="0">
                <a:solidFill>
                  <a:srgbClr val="C00000"/>
                </a:solidFill>
                <a:cs typeface="+mn-ea"/>
                <a:sym typeface="+mn-lt"/>
              </a:rPr>
              <a:t>组织细胞</a:t>
            </a:r>
            <a:r>
              <a:rPr lang="zh-CN" altLang="en-US" sz="2000" dirty="0">
                <a:solidFill>
                  <a:schemeClr val="tx1">
                    <a:lumMod val="85000"/>
                    <a:lumOff val="15000"/>
                  </a:schemeClr>
                </a:solidFill>
                <a:cs typeface="+mn-ea"/>
                <a:sym typeface="+mn-lt"/>
              </a:rPr>
              <a:t>将</a:t>
            </a:r>
            <a:r>
              <a:rPr lang="zh-CN" altLang="en-US" sz="2000" dirty="0">
                <a:solidFill>
                  <a:srgbClr val="C00000"/>
                </a:solidFill>
                <a:cs typeface="+mn-ea"/>
                <a:sym typeface="+mn-lt"/>
              </a:rPr>
              <a:t>氧气释放</a:t>
            </a:r>
            <a:r>
              <a:rPr lang="zh-CN" altLang="en-US" sz="2000" dirty="0">
                <a:solidFill>
                  <a:schemeClr val="tx1">
                    <a:lumMod val="85000"/>
                    <a:lumOff val="15000"/>
                  </a:schemeClr>
                </a:solidFill>
                <a:cs typeface="+mn-ea"/>
                <a:sym typeface="+mn-lt"/>
              </a:rPr>
              <a:t>出来，供组织细胞代谢之用；组织细胞代谢产生的</a:t>
            </a:r>
            <a:r>
              <a:rPr lang="zh-CN" altLang="en-US" sz="2000" dirty="0">
                <a:solidFill>
                  <a:srgbClr val="C00000"/>
                </a:solidFill>
                <a:cs typeface="+mn-ea"/>
                <a:sym typeface="+mn-lt"/>
              </a:rPr>
              <a:t>二氧化碳</a:t>
            </a:r>
            <a:r>
              <a:rPr lang="zh-CN" altLang="en-US" sz="2000" dirty="0">
                <a:solidFill>
                  <a:schemeClr val="tx1">
                    <a:lumMod val="85000"/>
                    <a:lumOff val="15000"/>
                  </a:schemeClr>
                </a:solidFill>
                <a:cs typeface="+mn-ea"/>
                <a:sym typeface="+mn-lt"/>
              </a:rPr>
              <a:t>又通过红细胞的携带</a:t>
            </a:r>
            <a:r>
              <a:rPr lang="zh-CN" altLang="en-US" sz="2000" dirty="0">
                <a:solidFill>
                  <a:srgbClr val="C00000"/>
                </a:solidFill>
                <a:cs typeface="+mn-ea"/>
                <a:sym typeface="+mn-lt"/>
              </a:rPr>
              <a:t>返回肺部</a:t>
            </a:r>
            <a:r>
              <a:rPr lang="zh-CN" altLang="en-US" sz="2000" dirty="0">
                <a:solidFill>
                  <a:schemeClr val="tx1">
                    <a:lumMod val="85000"/>
                    <a:lumOff val="15000"/>
                  </a:schemeClr>
                </a:solidFill>
                <a:cs typeface="+mn-ea"/>
                <a:sym typeface="+mn-lt"/>
              </a:rPr>
              <a:t>后，被</a:t>
            </a:r>
            <a:r>
              <a:rPr lang="zh-CN" altLang="en-US" sz="2000" dirty="0">
                <a:solidFill>
                  <a:srgbClr val="C00000"/>
                </a:solidFill>
                <a:cs typeface="+mn-ea"/>
                <a:sym typeface="+mn-lt"/>
              </a:rPr>
              <a:t>排出体外</a:t>
            </a:r>
            <a:r>
              <a:rPr lang="zh-CN" altLang="en-US" sz="2000" dirty="0">
                <a:solidFill>
                  <a:schemeClr val="tx1">
                    <a:lumMod val="85000"/>
                    <a:lumOff val="15000"/>
                  </a:schemeClr>
                </a:solidFill>
                <a:cs typeface="+mn-ea"/>
                <a:sym typeface="+mn-lt"/>
              </a:rPr>
              <a:t>。</a:t>
            </a:r>
          </a:p>
        </p:txBody>
      </p:sp>
      <p:pic>
        <p:nvPicPr>
          <p:cNvPr id="7" name="图片 6">
            <a:extLst>
              <a:ext uri="{FF2B5EF4-FFF2-40B4-BE49-F238E27FC236}">
                <a16:creationId xmlns:a16="http://schemas.microsoft.com/office/drawing/2014/main" id="{12607AFE-BCE8-4DE1-8B0C-FFC972076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20" y="2817540"/>
            <a:ext cx="6697828" cy="4040460"/>
          </a:xfrm>
          <a:prstGeom prst="rect">
            <a:avLst/>
          </a:prstGeom>
        </p:spPr>
      </p:pic>
    </p:spTree>
    <p:extLst>
      <p:ext uri="{BB962C8B-B14F-4D97-AF65-F5344CB8AC3E}">
        <p14:creationId xmlns:p14="http://schemas.microsoft.com/office/powerpoint/2010/main" val="178953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2894119" cy="523220"/>
          </a:xfrm>
          <a:prstGeom prst="rect">
            <a:avLst/>
          </a:prstGeom>
          <a:noFill/>
        </p:spPr>
        <p:txBody>
          <a:bodyPr wrap="square" rtlCol="0">
            <a:spAutoFit/>
          </a:bodyPr>
          <a:lstStyle/>
          <a:p>
            <a:pPr algn="dist"/>
            <a:r>
              <a:rPr lang="zh-CN" altLang="en-US" sz="2800" dirty="0">
                <a:solidFill>
                  <a:schemeClr val="tx1">
                    <a:lumMod val="75000"/>
                    <a:lumOff val="25000"/>
                  </a:schemeClr>
                </a:solidFill>
                <a:cs typeface="+mn-ea"/>
                <a:sym typeface="+mn-lt"/>
              </a:rPr>
              <a:t>血红蛋白的功能</a:t>
            </a:r>
          </a:p>
        </p:txBody>
      </p:sp>
      <p:sp>
        <p:nvSpPr>
          <p:cNvPr id="4" name="文本框 3">
            <a:extLst>
              <a:ext uri="{FF2B5EF4-FFF2-40B4-BE49-F238E27FC236}">
                <a16:creationId xmlns:a16="http://schemas.microsoft.com/office/drawing/2014/main" id="{B1166646-E874-4BE4-BB9C-11163A260C44}"/>
              </a:ext>
            </a:extLst>
          </p:cNvPr>
          <p:cNvSpPr txBox="1"/>
          <p:nvPr/>
        </p:nvSpPr>
        <p:spPr>
          <a:xfrm>
            <a:off x="479376" y="1049895"/>
            <a:ext cx="10515310" cy="1134413"/>
          </a:xfrm>
          <a:prstGeom prst="rect">
            <a:avLst/>
          </a:prstGeom>
          <a:noFill/>
        </p:spPr>
        <p:txBody>
          <a:bodyPr wrap="square" rtlCol="0">
            <a:spAutoFit/>
          </a:bodyPr>
          <a:lstStyle/>
          <a:p>
            <a:pPr>
              <a:lnSpc>
                <a:spcPct val="150000"/>
              </a:lnSpc>
            </a:pPr>
            <a:r>
              <a:rPr lang="zh-CN" altLang="en-US" sz="2400" dirty="0"/>
              <a:t>每个</a:t>
            </a:r>
            <a:r>
              <a:rPr lang="zh-CN" altLang="en-US" sz="2400" dirty="0">
                <a:solidFill>
                  <a:srgbClr val="C00000"/>
                </a:solidFill>
              </a:rPr>
              <a:t>红细胞</a:t>
            </a:r>
            <a:r>
              <a:rPr lang="zh-CN" altLang="en-US" sz="2400" dirty="0"/>
              <a:t>大约含有</a:t>
            </a:r>
            <a:r>
              <a:rPr lang="en-US" altLang="zh-CN" sz="2400" dirty="0">
                <a:solidFill>
                  <a:srgbClr val="C00000"/>
                </a:solidFill>
              </a:rPr>
              <a:t>2.8</a:t>
            </a:r>
            <a:r>
              <a:rPr lang="zh-CN" altLang="en-US" sz="2400" dirty="0">
                <a:solidFill>
                  <a:srgbClr val="C00000"/>
                </a:solidFill>
              </a:rPr>
              <a:t>亿</a:t>
            </a:r>
            <a:r>
              <a:rPr lang="zh-CN" altLang="en-US" sz="2400" dirty="0"/>
              <a:t>个</a:t>
            </a:r>
            <a:r>
              <a:rPr lang="zh-CN" altLang="en-US" sz="2400" dirty="0">
                <a:solidFill>
                  <a:srgbClr val="C00000"/>
                </a:solidFill>
              </a:rPr>
              <a:t>血红蛋白分子</a:t>
            </a:r>
            <a:r>
              <a:rPr lang="zh-CN" altLang="en-US" sz="2400" dirty="0"/>
              <a:t>，而血红素的每个铁离子能结合四分子的氧，这就意味着一个红细胞能运输</a:t>
            </a:r>
            <a:r>
              <a:rPr lang="zh-CN" altLang="en-US" sz="2400" dirty="0">
                <a:solidFill>
                  <a:srgbClr val="C00000"/>
                </a:solidFill>
              </a:rPr>
              <a:t>十亿个</a:t>
            </a:r>
            <a:r>
              <a:rPr lang="zh-CN" altLang="en-US" sz="2400" dirty="0"/>
              <a:t>氧分子。</a:t>
            </a:r>
          </a:p>
        </p:txBody>
      </p:sp>
      <p:pic>
        <p:nvPicPr>
          <p:cNvPr id="8" name="图片 7">
            <a:extLst>
              <a:ext uri="{FF2B5EF4-FFF2-40B4-BE49-F238E27FC236}">
                <a16:creationId xmlns:a16="http://schemas.microsoft.com/office/drawing/2014/main" id="{3D9D9FBC-15F6-4D77-9DD6-2276C2655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2723110"/>
            <a:ext cx="5513187" cy="4134890"/>
          </a:xfrm>
          <a:prstGeom prst="rect">
            <a:avLst/>
          </a:prstGeom>
        </p:spPr>
      </p:pic>
    </p:spTree>
    <p:extLst>
      <p:ext uri="{BB962C8B-B14F-4D97-AF65-F5344CB8AC3E}">
        <p14:creationId xmlns:p14="http://schemas.microsoft.com/office/powerpoint/2010/main" val="3786213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886EF6F-7EE3-4D35-BA37-D2E2DD2DD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2384" y="1772816"/>
            <a:ext cx="2639616" cy="5085184"/>
          </a:xfrm>
          <a:prstGeom prst="rect">
            <a:avLst/>
          </a:prstGeom>
        </p:spPr>
      </p:pic>
      <p:sp>
        <p:nvSpPr>
          <p:cNvPr id="2" name="椭圆 1">
            <a:extLst>
              <a:ext uri="{FF2B5EF4-FFF2-40B4-BE49-F238E27FC236}">
                <a16:creationId xmlns:a16="http://schemas.microsoft.com/office/drawing/2014/main" id="{86DBD774-5828-4C46-7173-B16531590AA8}"/>
              </a:ext>
            </a:extLst>
          </p:cNvPr>
          <p:cNvSpPr/>
          <p:nvPr/>
        </p:nvSpPr>
        <p:spPr>
          <a:xfrm>
            <a:off x="303063" y="398101"/>
            <a:ext cx="348342" cy="348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 空心 2">
            <a:extLst>
              <a:ext uri="{FF2B5EF4-FFF2-40B4-BE49-F238E27FC236}">
                <a16:creationId xmlns:a16="http://schemas.microsoft.com/office/drawing/2014/main" id="{FF957730-1E84-D2D0-E50E-0E97F46DAF08}"/>
              </a:ext>
            </a:extLst>
          </p:cNvPr>
          <p:cNvSpPr/>
          <p:nvPr/>
        </p:nvSpPr>
        <p:spPr>
          <a:xfrm>
            <a:off x="766234" y="398101"/>
            <a:ext cx="348342" cy="348342"/>
          </a:xfrm>
          <a:prstGeom prst="donut">
            <a:avLst>
              <a:gd name="adj" fmla="val 33829"/>
            </a:avLst>
          </a:prstGeom>
          <a:solidFill>
            <a:srgbClr val="447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id="{F862F0F4-F6FC-CAF3-B5CF-B49EB55F8BF7}"/>
              </a:ext>
            </a:extLst>
          </p:cNvPr>
          <p:cNvSpPr txBox="1"/>
          <p:nvPr/>
        </p:nvSpPr>
        <p:spPr>
          <a:xfrm>
            <a:off x="1185657" y="313492"/>
            <a:ext cx="3254159" cy="646331"/>
          </a:xfrm>
          <a:prstGeom prst="rect">
            <a:avLst/>
          </a:prstGeom>
          <a:noFill/>
        </p:spPr>
        <p:txBody>
          <a:bodyPr wrap="square" rtlCol="0">
            <a:spAutoFit/>
          </a:bodyPr>
          <a:lstStyle/>
          <a:p>
            <a:pPr algn="dist"/>
            <a:r>
              <a:rPr lang="zh-CN" altLang="en-US" sz="3600" dirty="0">
                <a:solidFill>
                  <a:schemeClr val="tx1">
                    <a:lumMod val="75000"/>
                    <a:lumOff val="25000"/>
                  </a:schemeClr>
                </a:solidFill>
                <a:cs typeface="+mn-ea"/>
                <a:sym typeface="+mn-lt"/>
              </a:rPr>
              <a:t>红细胞比容</a:t>
            </a:r>
          </a:p>
        </p:txBody>
      </p:sp>
      <p:sp>
        <p:nvSpPr>
          <p:cNvPr id="4" name="文本框 3">
            <a:extLst>
              <a:ext uri="{FF2B5EF4-FFF2-40B4-BE49-F238E27FC236}">
                <a16:creationId xmlns:a16="http://schemas.microsoft.com/office/drawing/2014/main" id="{648553A2-D6CF-497C-812F-A9ED62DEFFE6}"/>
              </a:ext>
            </a:extLst>
          </p:cNvPr>
          <p:cNvSpPr txBox="1"/>
          <p:nvPr/>
        </p:nvSpPr>
        <p:spPr>
          <a:xfrm>
            <a:off x="477234" y="1340768"/>
            <a:ext cx="10801200" cy="1308179"/>
          </a:xfrm>
          <a:prstGeom prst="rect">
            <a:avLst/>
          </a:prstGeom>
          <a:noFill/>
        </p:spPr>
        <p:txBody>
          <a:bodyPr wrap="square" rtlCol="0">
            <a:spAutoFit/>
          </a:bodyPr>
          <a:lstStyle/>
          <a:p>
            <a:pPr>
              <a:lnSpc>
                <a:spcPct val="150000"/>
              </a:lnSpc>
            </a:pPr>
            <a:r>
              <a:rPr lang="zh-CN" altLang="en-US" sz="2800" dirty="0"/>
              <a:t>红细胞比容：是</a:t>
            </a:r>
            <a:r>
              <a:rPr lang="zh-CN" altLang="en-US" sz="2800" dirty="0">
                <a:solidFill>
                  <a:srgbClr val="0070C0"/>
                </a:solidFill>
              </a:rPr>
              <a:t>红细胞</a:t>
            </a:r>
            <a:r>
              <a:rPr lang="zh-CN" altLang="en-US" sz="2800" dirty="0"/>
              <a:t>在</a:t>
            </a:r>
            <a:r>
              <a:rPr lang="zh-CN" altLang="en-US" sz="2800" dirty="0">
                <a:solidFill>
                  <a:srgbClr val="0070C0"/>
                </a:solidFill>
              </a:rPr>
              <a:t>血液</a:t>
            </a:r>
            <a:r>
              <a:rPr lang="zh-CN" altLang="en-US" sz="2800" dirty="0"/>
              <a:t>中所占的</a:t>
            </a:r>
            <a:r>
              <a:rPr lang="zh-CN" altLang="en-US" sz="2800" dirty="0">
                <a:solidFill>
                  <a:srgbClr val="0070C0"/>
                </a:solidFill>
              </a:rPr>
              <a:t>容积百分比</a:t>
            </a:r>
            <a:r>
              <a:rPr lang="zh-CN" altLang="en-US" sz="2800" dirty="0"/>
              <a:t>，成年男性为</a:t>
            </a:r>
            <a:r>
              <a:rPr lang="en-US" altLang="zh-CN" sz="2800" dirty="0">
                <a:solidFill>
                  <a:srgbClr val="0070C0"/>
                </a:solidFill>
              </a:rPr>
              <a:t>40%~54%</a:t>
            </a:r>
            <a:r>
              <a:rPr lang="zh-CN" altLang="en-US" sz="2800" dirty="0"/>
              <a:t>，成年女性为</a:t>
            </a:r>
            <a:r>
              <a:rPr lang="en-US" altLang="zh-CN" sz="2800" dirty="0">
                <a:solidFill>
                  <a:srgbClr val="0070C0"/>
                </a:solidFill>
              </a:rPr>
              <a:t>38%~47%</a:t>
            </a:r>
            <a:r>
              <a:rPr lang="zh-CN" altLang="en-US" sz="2800" dirty="0"/>
              <a:t>。</a:t>
            </a:r>
          </a:p>
        </p:txBody>
      </p:sp>
      <p:sp>
        <p:nvSpPr>
          <p:cNvPr id="6" name="文本框 5">
            <a:extLst>
              <a:ext uri="{FF2B5EF4-FFF2-40B4-BE49-F238E27FC236}">
                <a16:creationId xmlns:a16="http://schemas.microsoft.com/office/drawing/2014/main" id="{1C1613E5-26E5-4EB1-B42C-71D10C88C2B8}"/>
              </a:ext>
            </a:extLst>
          </p:cNvPr>
          <p:cNvSpPr txBox="1"/>
          <p:nvPr/>
        </p:nvSpPr>
        <p:spPr>
          <a:xfrm>
            <a:off x="486947" y="3167390"/>
            <a:ext cx="9909091" cy="523220"/>
          </a:xfrm>
          <a:prstGeom prst="rect">
            <a:avLst/>
          </a:prstGeom>
          <a:noFill/>
        </p:spPr>
        <p:txBody>
          <a:bodyPr wrap="square" rtlCol="0">
            <a:spAutoFit/>
          </a:bodyPr>
          <a:lstStyle/>
          <a:p>
            <a:r>
              <a:rPr lang="zh-CN" altLang="en-US" sz="2800" dirty="0"/>
              <a:t>红细胞比容用</a:t>
            </a:r>
            <a:r>
              <a:rPr lang="zh-CN" altLang="en-US" sz="2800" dirty="0">
                <a:solidFill>
                  <a:srgbClr val="00B050"/>
                </a:solidFill>
              </a:rPr>
              <a:t>分血计</a:t>
            </a:r>
            <a:r>
              <a:rPr lang="zh-CN" altLang="en-US" sz="2800" dirty="0"/>
              <a:t>来测定</a:t>
            </a:r>
          </a:p>
        </p:txBody>
      </p:sp>
      <p:sp>
        <p:nvSpPr>
          <p:cNvPr id="10" name="文本框 9">
            <a:extLst>
              <a:ext uri="{FF2B5EF4-FFF2-40B4-BE49-F238E27FC236}">
                <a16:creationId xmlns:a16="http://schemas.microsoft.com/office/drawing/2014/main" id="{6EFF8681-1BEE-4E20-B6D7-029D1333ED5F}"/>
              </a:ext>
            </a:extLst>
          </p:cNvPr>
          <p:cNvSpPr txBox="1"/>
          <p:nvPr/>
        </p:nvSpPr>
        <p:spPr>
          <a:xfrm>
            <a:off x="486947" y="4038274"/>
            <a:ext cx="8283062" cy="2421625"/>
          </a:xfrm>
          <a:prstGeom prst="rect">
            <a:avLst/>
          </a:prstGeom>
          <a:noFill/>
        </p:spPr>
        <p:txBody>
          <a:bodyPr wrap="square" rtlCol="0">
            <a:spAutoFit/>
          </a:bodyPr>
          <a:lstStyle/>
          <a:p>
            <a:pPr>
              <a:lnSpc>
                <a:spcPct val="150000"/>
              </a:lnSpc>
            </a:pPr>
            <a:r>
              <a:rPr lang="zh-CN" altLang="en-US" sz="2600" dirty="0"/>
              <a:t>原理：通常是将一定量的</a:t>
            </a:r>
            <a:r>
              <a:rPr lang="zh-CN" altLang="en-US" sz="2600" dirty="0">
                <a:solidFill>
                  <a:srgbClr val="FF0000"/>
                </a:solidFill>
              </a:rPr>
              <a:t>血液</a:t>
            </a:r>
            <a:r>
              <a:rPr lang="zh-CN" altLang="en-US" sz="2600" dirty="0"/>
              <a:t>与</a:t>
            </a:r>
            <a:r>
              <a:rPr lang="zh-CN" altLang="en-US" sz="2600" dirty="0">
                <a:solidFill>
                  <a:srgbClr val="FF0000"/>
                </a:solidFill>
              </a:rPr>
              <a:t>抗凝剂</a:t>
            </a:r>
            <a:r>
              <a:rPr lang="zh-CN" altLang="en-US" sz="2600" dirty="0"/>
              <a:t>混匀后，置于用</a:t>
            </a:r>
            <a:r>
              <a:rPr lang="zh-CN" altLang="en-US" sz="2600" dirty="0">
                <a:solidFill>
                  <a:srgbClr val="FF0000"/>
                </a:solidFill>
              </a:rPr>
              <a:t>直径</a:t>
            </a:r>
            <a:r>
              <a:rPr lang="en-US" altLang="zh-CN" sz="2600" dirty="0">
                <a:solidFill>
                  <a:srgbClr val="FF0000"/>
                </a:solidFill>
              </a:rPr>
              <a:t>2.5mm</a:t>
            </a:r>
            <a:r>
              <a:rPr lang="zh-CN" altLang="en-US" sz="2600" dirty="0"/>
              <a:t>的平底玻璃管制成的分血计中，以每分钟</a:t>
            </a:r>
            <a:r>
              <a:rPr lang="en-US" altLang="zh-CN" sz="2600" dirty="0">
                <a:solidFill>
                  <a:srgbClr val="FF0000"/>
                </a:solidFill>
              </a:rPr>
              <a:t>3000</a:t>
            </a:r>
            <a:r>
              <a:rPr lang="zh-CN" altLang="en-US" sz="2600" dirty="0">
                <a:solidFill>
                  <a:srgbClr val="FF0000"/>
                </a:solidFill>
              </a:rPr>
              <a:t>转</a:t>
            </a:r>
            <a:r>
              <a:rPr lang="zh-CN" altLang="en-US" sz="2600" dirty="0"/>
              <a:t>的速度离心半小时，使红细胞下沉压紧，即可测出红细胞比容。</a:t>
            </a:r>
          </a:p>
        </p:txBody>
      </p:sp>
    </p:spTree>
    <p:extLst>
      <p:ext uri="{BB962C8B-B14F-4D97-AF65-F5344CB8AC3E}">
        <p14:creationId xmlns:p14="http://schemas.microsoft.com/office/powerpoint/2010/main" val="484802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c2wpsla">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3912</TotalTime>
  <Words>3162</Words>
  <Application>Microsoft Macintosh PowerPoint</Application>
  <PresentationFormat>Widescreen</PresentationFormat>
  <Paragraphs>316</Paragraphs>
  <Slides>46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等线</vt:lpstr>
      <vt:lpstr>微软雅黑</vt:lpstr>
      <vt:lpstr>方正粗黑宋简体</vt:lpstr>
      <vt:lpstr>Arial</vt:lpstr>
      <vt:lpstr>Calibri</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绿色鎏金</dc:title>
  <dc:creator>第一PPT</dc:creator>
  <cp:keywords>www.1ppt.com</cp:keywords>
  <dc:description>www.1ppt.com</dc:description>
  <cp:lastModifiedBy>YAN Zhixiong</cp:lastModifiedBy>
  <cp:revision>231</cp:revision>
  <dcterms:created xsi:type="dcterms:W3CDTF">2022-06-30T05:01:41Z</dcterms:created>
  <dcterms:modified xsi:type="dcterms:W3CDTF">2022-10-08T00:19:19Z</dcterms:modified>
</cp:coreProperties>
</file>