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3"/>
  </p:handoutMasterIdLst>
  <p:sldIdLst>
    <p:sldId id="256" r:id="rId3"/>
    <p:sldId id="257" r:id="rId4"/>
    <p:sldId id="271" r:id="rId5"/>
    <p:sldId id="258" r:id="rId6"/>
    <p:sldId id="259" r:id="rId7"/>
    <p:sldId id="261" r:id="rId8"/>
    <p:sldId id="272" r:id="rId9"/>
    <p:sldId id="273" r:id="rId10"/>
    <p:sldId id="274" r:id="rId11"/>
    <p:sldId id="260" r:id="rId12"/>
    <p:sldId id="262" r:id="rId13"/>
    <p:sldId id="266" r:id="rId14"/>
    <p:sldId id="267" r:id="rId15"/>
    <p:sldId id="268" r:id="rId16"/>
    <p:sldId id="269" r:id="rId17"/>
    <p:sldId id="270" r:id="rId18"/>
    <p:sldId id="263" r:id="rId19"/>
    <p:sldId id="264" r:id="rId20"/>
    <p:sldId id="265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4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/>
    <p:restoredTop sz="94649"/>
  </p:normalViewPr>
  <p:slideViewPr>
    <p:cSldViewPr snapToGrid="0" snapToObjects="1">
      <p:cViewPr>
        <p:scale>
          <a:sx n="70" d="100"/>
          <a:sy n="70" d="100"/>
        </p:scale>
        <p:origin x="624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9A74D-6D5D-D641-B446-7145A8C28C93}" type="datetimeFigureOut">
              <a:rPr lang="it-IT" smtClean="0"/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22A6A-53BC-6046-905E-EBC4DB50806E}" type="slidenum">
              <a:rPr lang="it-IT" smtClean="0"/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6964" y="201372"/>
            <a:ext cx="5135165" cy="545665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l">
              <a:defRPr sz="2800" baseline="0"/>
            </a:lvl1pPr>
          </a:lstStyle>
          <a:p>
            <a:r>
              <a:rPr lang="en-US" dirty="0"/>
              <a:t>Cognitive neuroscience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69112" y="381277"/>
            <a:ext cx="2885740" cy="565308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1 overview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8085" y="542"/>
            <a:ext cx="993915" cy="9473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56" y="196195"/>
            <a:ext cx="5534437" cy="5521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287856" y="915239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pn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1088" y="271658"/>
            <a:ext cx="6685712" cy="5521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altLang="en-US" dirty="0"/>
              <a:t>Cognitive </a:t>
            </a:r>
            <a:r>
              <a:rPr lang="it-IT" altLang="en-US" dirty="0" err="1"/>
              <a:t>neuroscience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10997" y="244373"/>
            <a:ext cx="3096517" cy="56076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2000" baseline="0">
                <a:ln w="0" cap="sq"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Chapter 1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0981" y="568354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-3954" y="28635"/>
            <a:ext cx="12195954" cy="891139"/>
          </a:xfrm>
          <a:prstGeom prst="rect">
            <a:avLst/>
          </a:prstGeom>
          <a:solidFill>
            <a:srgbClr val="704E25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152" y="73152"/>
            <a:ext cx="822960" cy="8179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98085" y="542"/>
            <a:ext cx="993915" cy="9473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9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9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9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9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9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9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9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9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9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565" y="4439508"/>
            <a:ext cx="11608905" cy="977621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Cognitive Neuroscience</a:t>
            </a:r>
            <a:endParaRPr lang="it-IT" sz="6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515" y="1023350"/>
            <a:ext cx="11881956" cy="3403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8312" y="5617670"/>
            <a:ext cx="3475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4E25"/>
                </a:solidFill>
              </a:rPr>
              <a:t>By YAN Zhixiong Ph.D</a:t>
            </a:r>
            <a:endParaRPr lang="it-IT" sz="2800" dirty="0">
              <a:solidFill>
                <a:srgbClr val="704E2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515" y="4439508"/>
            <a:ext cx="11881955" cy="977621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INTRODUCTION TO Nervous system</a:t>
            </a:r>
            <a:endParaRPr lang="it-IT" sz="4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515" y="1023350"/>
            <a:ext cx="11881956" cy="3403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8312" y="5617670"/>
            <a:ext cx="3475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4E25"/>
                </a:solidFill>
              </a:rPr>
              <a:t>By YAN Zhixiong </a:t>
            </a:r>
            <a:r>
              <a:rPr lang="en-US" sz="2800" dirty="0" err="1">
                <a:solidFill>
                  <a:srgbClr val="704E25"/>
                </a:solidFill>
              </a:rPr>
              <a:t>Ph.D</a:t>
            </a:r>
            <a:endParaRPr lang="it-IT" sz="2800" dirty="0">
              <a:solidFill>
                <a:srgbClr val="704E25"/>
              </a:solidFill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287856" y="196195"/>
            <a:ext cx="5534437" cy="552141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Cognitive neuroscience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8357616" y="530352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Chapter 2 Nervous system</a:t>
            </a:r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Cognitive neuroscience</a:t>
            </a:r>
            <a:endParaRPr lang="it-IT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22293" y="1993318"/>
            <a:ext cx="5197601" cy="3893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30" y="1990955"/>
            <a:ext cx="6130031" cy="3952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83296" y="530352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Chapter 2 Nervous system 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182425" y="1077258"/>
            <a:ext cx="221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2.1 Neuron</a:t>
            </a:r>
            <a:endParaRPr lang="it-IT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Cognitive neuroscience</a:t>
            </a:r>
            <a:endParaRPr lang="it-IT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8054" y="1990956"/>
            <a:ext cx="6031841" cy="39277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85" y="1990955"/>
            <a:ext cx="5275704" cy="3952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83296" y="530352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Chapter 2 Nervous system 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182425" y="1077258"/>
            <a:ext cx="221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2.1 Neuron</a:t>
            </a:r>
            <a:endParaRPr lang="it-IT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106814" y="1431200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Resting Potential 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Cognitive neuroscience</a:t>
            </a:r>
            <a:endParaRPr lang="it-IT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14665" y="1990956"/>
            <a:ext cx="4307943" cy="4010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09" y="1990955"/>
            <a:ext cx="6475084" cy="40101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83296" y="530352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Chapter 2 Nervous system 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182425" y="1077258"/>
            <a:ext cx="221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2.1 Neuron</a:t>
            </a:r>
            <a:endParaRPr lang="it-IT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106814" y="1431200"/>
            <a:ext cx="261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Action Potential 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Cognitive neuroscience</a:t>
            </a:r>
            <a:endParaRPr lang="it-IT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7184" y="1990956"/>
            <a:ext cx="4332329" cy="4010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98" y="1990955"/>
            <a:ext cx="6081306" cy="40101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83296" y="530352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Chapter 2 Nervous system 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182425" y="1077258"/>
            <a:ext cx="221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2.1 Neuron</a:t>
            </a:r>
            <a:endParaRPr lang="it-IT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106814" y="1431200"/>
            <a:ext cx="261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Action Potential 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Cognitive neuroscience</a:t>
            </a:r>
            <a:endParaRPr lang="it-IT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7184" y="2107573"/>
            <a:ext cx="4332329" cy="3776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98" y="2289879"/>
            <a:ext cx="6081306" cy="341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83296" y="530352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Chapter 2 Nervous system 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182425" y="1077258"/>
            <a:ext cx="221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2.1 Neuron</a:t>
            </a:r>
            <a:endParaRPr lang="it-IT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106814" y="1431200"/>
            <a:ext cx="3535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Synaptic Transmission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Cognitive neuroscience</a:t>
            </a:r>
            <a:endParaRPr lang="it-IT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7184" y="2107573"/>
            <a:ext cx="4332329" cy="3776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49" y="2289879"/>
            <a:ext cx="5308003" cy="341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83296" y="530352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Chapter 2 Nervous system 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182425" y="1077258"/>
            <a:ext cx="221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2.1 Neuron</a:t>
            </a:r>
            <a:endParaRPr lang="it-IT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106814" y="1431200"/>
            <a:ext cx="3092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Chemical </a:t>
            </a:r>
            <a:r>
              <a:rPr lang="en-US" sz="2400" b="1" dirty="0" err="1">
                <a:solidFill>
                  <a:srgbClr val="FF0000"/>
                </a:solidFill>
              </a:rPr>
              <a:t>Synaptise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Cognitive neuroscience</a:t>
            </a:r>
            <a:endParaRPr lang="it-IT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22293" y="2411961"/>
            <a:ext cx="5197601" cy="30561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30" y="2411961"/>
            <a:ext cx="6486667" cy="30561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83296" y="530352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Chapter 2 Nervous system 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182425" y="1077258"/>
            <a:ext cx="221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2.1 Neuron</a:t>
            </a:r>
            <a:endParaRPr lang="it-IT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871144" y="1241719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Glia</a:t>
            </a:r>
            <a:endParaRPr lang="it-IT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Cognitive neuroscience</a:t>
            </a:r>
            <a:endParaRPr lang="it-IT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1946" y="1662032"/>
            <a:ext cx="4404358" cy="4427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0" y="1662032"/>
            <a:ext cx="5594511" cy="44278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83296" y="530352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Chapter 2 Nervous system 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182425" y="1077258"/>
            <a:ext cx="3805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2.2 Nervous system</a:t>
            </a:r>
            <a:endParaRPr lang="it-IT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Cognitive neuroscience</a:t>
            </a:r>
            <a:endParaRPr lang="it-IT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9631" y="1921342"/>
            <a:ext cx="5879179" cy="4050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24" y="1867726"/>
            <a:ext cx="5870903" cy="41039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83296" y="530352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Chapter 2 Nervous system 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182425" y="1077258"/>
            <a:ext cx="3805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2.2 Nervous system</a:t>
            </a:r>
            <a:endParaRPr lang="it-IT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79462" y="1173432"/>
            <a:ext cx="3905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Neuroanatomical terms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Cognitive neuroscience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8668512" y="530352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Chapter 1 Overview</a:t>
            </a:r>
            <a:endParaRPr lang="it-IT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4825" y="1788795"/>
            <a:ext cx="10716895" cy="4368800"/>
          </a:xfrm>
        </p:spPr>
        <p:txBody>
          <a:bodyPr>
            <a:normAutofit fontScale="57500"/>
          </a:bodyPr>
          <a:lstStyle/>
          <a:p>
            <a:pPr marL="0" indent="0">
              <a:buNone/>
            </a:pPr>
            <a:r>
              <a:rPr lang="en-US" sz="3600" dirty="0"/>
              <a:t>Half on-line course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      Presented in English and speak in Chinese.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      On-line learning tasks and course website.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      (</a:t>
            </a:r>
            <a:r>
              <a:rPr lang="zh-CN" altLang="en-US" sz="2600" dirty="0"/>
              <a:t>认知神经科学：</a:t>
            </a:r>
            <a:r>
              <a:rPr lang="en-US" sz="2600" dirty="0"/>
              <a:t>https://www.xuetangx.com/course/nnsfu10101002338/4231636;     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        </a:t>
            </a:r>
            <a:r>
              <a:rPr lang="zh-CN" altLang="en-US" sz="2600" dirty="0"/>
              <a:t>课程网站：</a:t>
            </a:r>
            <a:r>
              <a:rPr lang="en-US" sz="2600" dirty="0"/>
              <a:t>https://yanlab.club/index.php/cate/30.html;</a:t>
            </a:r>
            <a:endParaRPr lang="en-US" sz="2600" dirty="0"/>
          </a:p>
          <a:p>
            <a:pPr marL="0" indent="0">
              <a:buNone/>
            </a:pPr>
            <a:r>
              <a:rPr lang="zh-CN" altLang="en-US" sz="2600" dirty="0"/>
              <a:t>        生理与遗传基础：</a:t>
            </a:r>
            <a:r>
              <a:rPr lang="en-US" sz="2600" dirty="0"/>
              <a:t>https://www.xuetangx.com/learn/nnsfu08301001894/nnsfu08301001894/4227225/article/6194223)</a:t>
            </a:r>
            <a:endParaRPr lang="en-US" sz="2600" dirty="0"/>
          </a:p>
          <a:p>
            <a:pPr marL="0" indent="0">
              <a:buNone/>
            </a:pPr>
            <a:r>
              <a:rPr lang="en-US" sz="3600" dirty="0"/>
              <a:t>Discussion and Critical thinking</a:t>
            </a:r>
            <a:endParaRPr lang="en-US" sz="3600" dirty="0"/>
          </a:p>
          <a:p>
            <a:pPr marL="0" indent="0">
              <a:buNone/>
            </a:pPr>
            <a:r>
              <a:rPr lang="en-US" sz="2600" dirty="0"/>
              <a:t>       Better than just listening.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        </a:t>
            </a:r>
            <a:endParaRPr lang="it-IT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337154" y="1143341"/>
            <a:ext cx="3586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Course Features</a:t>
            </a:r>
            <a:endParaRPr lang="it-IT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Cognitive neuroscience</a:t>
            </a:r>
            <a:endParaRPr lang="it-IT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7785" y="2014030"/>
            <a:ext cx="1409016" cy="1801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83" y="2014030"/>
            <a:ext cx="5471985" cy="41039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83296" y="530352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Chapter 2 Nervous system 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182425" y="1077258"/>
            <a:ext cx="3805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2.2 Nervous system</a:t>
            </a:r>
            <a:endParaRPr lang="it-IT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79462" y="1319736"/>
            <a:ext cx="3905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Neuroanatomical terms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718" y="2014030"/>
            <a:ext cx="2050568" cy="18016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508" y="2011337"/>
            <a:ext cx="2296492" cy="1804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1196" y="4072112"/>
            <a:ext cx="1330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Transverse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8371008" y="407211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Sagital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10567309" y="407211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Coronal</a:t>
            </a: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Cognitive neuroscience</a:t>
            </a:r>
            <a:endParaRPr lang="it-IT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10512" y="1059859"/>
            <a:ext cx="8871712" cy="4990338"/>
          </a:xfrm>
        </p:spPr>
      </p:pic>
      <p:sp>
        <p:nvSpPr>
          <p:cNvPr id="7" name="TextBox 6"/>
          <p:cNvSpPr txBox="1"/>
          <p:nvPr/>
        </p:nvSpPr>
        <p:spPr>
          <a:xfrm>
            <a:off x="8668512" y="530352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Chapter 1 Overview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Cognitive neuroscience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8668512" y="530352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Chapter 1 Overview</a:t>
            </a:r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201168" y="1301549"/>
            <a:ext cx="6345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/>
              <a:t>Cognitive </a:t>
            </a:r>
            <a:r>
              <a:rPr lang="it-IT" sz="3200" b="1" dirty="0" err="1"/>
              <a:t>neuroscience</a:t>
            </a:r>
            <a:r>
              <a:rPr lang="it-IT" sz="40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a </a:t>
            </a:r>
            <a:r>
              <a:rPr lang="it-IT" sz="2800" dirty="0" err="1"/>
              <a:t>field</a:t>
            </a:r>
            <a:r>
              <a:rPr lang="it-IT" sz="2800" dirty="0"/>
              <a:t> of science </a:t>
            </a:r>
            <a:r>
              <a:rPr lang="it-IT" sz="2800" dirty="0" err="1"/>
              <a:t>that</a:t>
            </a:r>
            <a:r>
              <a:rPr lang="it-IT" sz="2800" dirty="0"/>
              <a:t> </a:t>
            </a:r>
            <a:endParaRPr lang="it-IT" sz="2800" dirty="0"/>
          </a:p>
          <a:p>
            <a:r>
              <a:rPr lang="it-IT" sz="2800" dirty="0" err="1"/>
              <a:t>strives</a:t>
            </a:r>
            <a:r>
              <a:rPr lang="it-IT" sz="2800" dirty="0"/>
              <a:t> to </a:t>
            </a:r>
            <a:r>
              <a:rPr lang="it-IT" sz="2800" dirty="0" err="1"/>
              <a:t>understand</a:t>
            </a:r>
            <a:r>
              <a:rPr lang="it-IT" sz="2800" dirty="0"/>
              <a:t> the ways in </a:t>
            </a:r>
            <a:r>
              <a:rPr lang="it-IT" sz="2800" dirty="0" err="1"/>
              <a:t>which</a:t>
            </a:r>
            <a:r>
              <a:rPr lang="it-IT" sz="2800" dirty="0"/>
              <a:t> </a:t>
            </a:r>
            <a:r>
              <a:rPr lang="it-IT" sz="4000" b="1" dirty="0">
                <a:solidFill>
                  <a:srgbClr val="FF0000"/>
                </a:solidFill>
              </a:rPr>
              <a:t>the brain </a:t>
            </a:r>
            <a:r>
              <a:rPr lang="it-IT" sz="4000" b="1" dirty="0" err="1">
                <a:solidFill>
                  <a:srgbClr val="FF0000"/>
                </a:solidFill>
              </a:rPr>
              <a:t>influences</a:t>
            </a:r>
            <a:r>
              <a:rPr lang="it-IT" sz="4000" b="1" dirty="0">
                <a:solidFill>
                  <a:srgbClr val="FF0000"/>
                </a:solidFill>
              </a:rPr>
              <a:t> </a:t>
            </a:r>
            <a:r>
              <a:rPr lang="it-IT" sz="4000" b="1" dirty="0" err="1">
                <a:solidFill>
                  <a:srgbClr val="FF0000"/>
                </a:solidFill>
              </a:rPr>
              <a:t>how</a:t>
            </a:r>
            <a:r>
              <a:rPr lang="it-IT" sz="4000" b="1" dirty="0">
                <a:solidFill>
                  <a:srgbClr val="FF0000"/>
                </a:solidFill>
              </a:rPr>
              <a:t> </a:t>
            </a:r>
            <a:r>
              <a:rPr lang="it-IT" sz="4000" b="1" dirty="0" err="1">
                <a:solidFill>
                  <a:srgbClr val="FF0000"/>
                </a:solidFill>
              </a:rPr>
              <a:t>people</a:t>
            </a:r>
            <a:r>
              <a:rPr lang="it-IT" sz="4000" b="1" dirty="0">
                <a:solidFill>
                  <a:srgbClr val="FF0000"/>
                </a:solidFill>
              </a:rPr>
              <a:t> </a:t>
            </a:r>
            <a:r>
              <a:rPr lang="it-IT" sz="4000" b="1" dirty="0" err="1">
                <a:solidFill>
                  <a:srgbClr val="FF0000"/>
                </a:solidFill>
              </a:rPr>
              <a:t>think</a:t>
            </a:r>
            <a:r>
              <a:rPr lang="it-IT" sz="4000" b="1" dirty="0">
                <a:solidFill>
                  <a:srgbClr val="FF0000"/>
                </a:solidFill>
              </a:rPr>
              <a:t>, </a:t>
            </a:r>
            <a:r>
              <a:rPr lang="it-IT" sz="4000" b="1" dirty="0" err="1">
                <a:solidFill>
                  <a:srgbClr val="FF0000"/>
                </a:solidFill>
              </a:rPr>
              <a:t>feel</a:t>
            </a:r>
            <a:r>
              <a:rPr lang="it-IT" sz="4000" b="1" dirty="0">
                <a:solidFill>
                  <a:srgbClr val="FF0000"/>
                </a:solidFill>
              </a:rPr>
              <a:t> and </a:t>
            </a:r>
            <a:r>
              <a:rPr lang="it-IT" sz="4000" b="1" dirty="0" err="1">
                <a:solidFill>
                  <a:srgbClr val="FF0000"/>
                </a:solidFill>
              </a:rPr>
              <a:t>act</a:t>
            </a:r>
            <a:r>
              <a:rPr lang="it-IT" sz="4000" b="1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(the </a:t>
            </a:r>
            <a:r>
              <a:rPr lang="it-IT" sz="2400" dirty="0" err="1"/>
              <a:t>relationship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the brain and the </a:t>
            </a:r>
            <a:r>
              <a:rPr lang="it-IT" sz="2400" dirty="0" err="1"/>
              <a:t>mind</a:t>
            </a:r>
            <a:r>
              <a:rPr lang="it-IT" sz="2400" dirty="0"/>
              <a:t>).</a:t>
            </a:r>
            <a:endParaRPr lang="it-IT" sz="2400" dirty="0"/>
          </a:p>
          <a:p>
            <a:endParaRPr lang="it-IT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5600" y="1444752"/>
            <a:ext cx="5486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Cognitive neuroscience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8668512" y="530352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Chapter 1 Overview</a:t>
            </a:r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278077" y="1935327"/>
            <a:ext cx="6345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/>
              <a:t>How </a:t>
            </a:r>
            <a:r>
              <a:rPr lang="it-IT" sz="3200" b="1" dirty="0" err="1">
                <a:solidFill>
                  <a:srgbClr val="FF0000"/>
                </a:solidFill>
              </a:rPr>
              <a:t>mental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>
                <a:solidFill>
                  <a:srgbClr val="FF0000"/>
                </a:solidFill>
              </a:rPr>
              <a:t>functions</a:t>
            </a:r>
            <a:r>
              <a:rPr lang="it-IT" sz="3200" b="1" dirty="0"/>
              <a:t> are </a:t>
            </a:r>
            <a:r>
              <a:rPr lang="it-IT" sz="3200" b="1" dirty="0" err="1"/>
              <a:t>linked</a:t>
            </a:r>
            <a:r>
              <a:rPr lang="it-IT" sz="3200" b="1" dirty="0"/>
              <a:t> to </a:t>
            </a:r>
            <a:r>
              <a:rPr lang="it-IT" sz="3200" b="1" dirty="0" err="1">
                <a:solidFill>
                  <a:srgbClr val="FF0000"/>
                </a:solidFill>
              </a:rPr>
              <a:t>neural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>
                <a:solidFill>
                  <a:srgbClr val="FF0000"/>
                </a:solidFill>
              </a:rPr>
              <a:t>processes</a:t>
            </a:r>
            <a:r>
              <a:rPr lang="it-IT" sz="3200" b="1" dirty="0"/>
              <a:t>.</a:t>
            </a:r>
            <a:endParaRPr lang="it-IT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5997" y="1624774"/>
            <a:ext cx="5696003" cy="38982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8077" y="361762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dirty="0" err="1"/>
              <a:t>Much</a:t>
            </a:r>
            <a:r>
              <a:rPr lang="it-IT" sz="2000" dirty="0"/>
              <a:t> of the </a:t>
            </a:r>
            <a:r>
              <a:rPr lang="it-IT" sz="2000" dirty="0" err="1"/>
              <a:t>early</a:t>
            </a:r>
            <a:r>
              <a:rPr lang="it-IT" sz="2000" dirty="0"/>
              <a:t> work </a:t>
            </a:r>
            <a:r>
              <a:rPr lang="it-IT" sz="2000" dirty="0" err="1"/>
              <a:t>comes</a:t>
            </a:r>
            <a:r>
              <a:rPr lang="it-IT" sz="2000" dirty="0"/>
              <a:t> from human </a:t>
            </a:r>
            <a:r>
              <a:rPr lang="it-IT" sz="2000" dirty="0" err="1"/>
              <a:t>neuropsychology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examined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FF0000"/>
                </a:solidFill>
              </a:rPr>
              <a:t>cognitive and </a:t>
            </a:r>
            <a:r>
              <a:rPr lang="it-IT" sz="2000" dirty="0" err="1">
                <a:solidFill>
                  <a:srgbClr val="FF0000"/>
                </a:solidFill>
              </a:rPr>
              <a:t>emotional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deficits</a:t>
            </a:r>
            <a:r>
              <a:rPr lang="it-IT" sz="2000" dirty="0"/>
              <a:t> in </a:t>
            </a:r>
            <a:r>
              <a:rPr lang="it-IT" sz="2000" dirty="0" err="1"/>
              <a:t>individuals</a:t>
            </a:r>
            <a:r>
              <a:rPr lang="it-IT" sz="2000" dirty="0"/>
              <a:t> </a:t>
            </a:r>
            <a:r>
              <a:rPr lang="it-IT" sz="2000" dirty="0" err="1"/>
              <a:t>who</a:t>
            </a:r>
            <a:r>
              <a:rPr lang="it-IT" sz="2000" dirty="0"/>
              <a:t> </a:t>
            </a:r>
            <a:r>
              <a:rPr lang="it-IT" sz="2000" dirty="0" err="1"/>
              <a:t>sustained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FF0000"/>
                </a:solidFill>
              </a:rPr>
              <a:t>brain </a:t>
            </a:r>
            <a:r>
              <a:rPr lang="it-IT" sz="2000" dirty="0" err="1">
                <a:solidFill>
                  <a:srgbClr val="FF0000"/>
                </a:solidFill>
              </a:rPr>
              <a:t>damage</a:t>
            </a:r>
            <a:r>
              <a:rPr lang="it-IT" sz="2000" dirty="0"/>
              <a:t>.</a:t>
            </a:r>
            <a:endParaRPr lang="it-IT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Cognitive neuroscience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8668512" y="530352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Chapter 1 Overview</a:t>
            </a:r>
            <a:endParaRPr lang="it-IT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5198" y="1624774"/>
            <a:ext cx="5197601" cy="3898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12" y="1570331"/>
            <a:ext cx="6179243" cy="39526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45716" y="916888"/>
            <a:ext cx="215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</a:t>
            </a:r>
            <a:r>
              <a:rPr lang="it-IT" sz="4000" dirty="0" err="1">
                <a:solidFill>
                  <a:srgbClr val="FF0000"/>
                </a:solidFill>
              </a:rPr>
              <a:t>ethods</a:t>
            </a:r>
            <a:endParaRPr lang="it-IT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Cognitive neuroscience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8668512" y="530352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Chapter 1 Overview</a:t>
            </a:r>
            <a:endParaRPr lang="it-IT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5417" y="1597552"/>
            <a:ext cx="2931205" cy="3898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53" y="1570331"/>
            <a:ext cx="5898561" cy="39526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45716" y="916888"/>
            <a:ext cx="215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</a:t>
            </a:r>
            <a:r>
              <a:rPr lang="it-IT" sz="4000" dirty="0" err="1">
                <a:solidFill>
                  <a:srgbClr val="FF0000"/>
                </a:solidFill>
              </a:rPr>
              <a:t>ethods</a:t>
            </a:r>
            <a:endParaRPr lang="it-IT" sz="4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33271"/>
          <a:stretch>
            <a:fillRect/>
          </a:stretch>
        </p:blipFill>
        <p:spPr>
          <a:xfrm>
            <a:off x="9246206" y="1624774"/>
            <a:ext cx="2868917" cy="39024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Cognitive neuroscience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8668512" y="530352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Chapter 1 Overview</a:t>
            </a:r>
            <a:endParaRPr lang="it-IT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5198" y="2120491"/>
            <a:ext cx="5197601" cy="2906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92" y="1570331"/>
            <a:ext cx="5941883" cy="39526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45716" y="916888"/>
            <a:ext cx="215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</a:t>
            </a:r>
            <a:r>
              <a:rPr lang="it-IT" sz="4000" dirty="0" err="1">
                <a:solidFill>
                  <a:srgbClr val="FF0000"/>
                </a:solidFill>
              </a:rPr>
              <a:t>ethods</a:t>
            </a:r>
            <a:endParaRPr lang="it-IT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Cognitive neuroscience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8668512" y="530352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Chapter 1 Overview</a:t>
            </a:r>
            <a:endParaRPr lang="it-IT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8884" y="1793326"/>
            <a:ext cx="5271213" cy="39526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31" y="1793326"/>
            <a:ext cx="5100185" cy="39526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25723" y="1085440"/>
            <a:ext cx="215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</a:t>
            </a:r>
            <a:r>
              <a:rPr lang="it-IT" sz="4000" dirty="0" err="1">
                <a:solidFill>
                  <a:srgbClr val="FF0000"/>
                </a:solidFill>
              </a:rPr>
              <a:t>ethods</a:t>
            </a:r>
            <a:endParaRPr lang="it-IT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2071</Words>
  <Application>WPS Writer</Application>
  <PresentationFormat>Widescreen</PresentationFormat>
  <Paragraphs>154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SimSun</vt:lpstr>
      <vt:lpstr>Wingdings</vt:lpstr>
      <vt:lpstr>Microsoft YaHei</vt:lpstr>
      <vt:lpstr>Arial Unicode MS</vt:lpstr>
      <vt:lpstr>Calibri</vt:lpstr>
      <vt:lpstr>SimHei</vt:lpstr>
      <vt:lpstr>Gallery</vt:lpstr>
      <vt:lpstr>PowerPoint 演示文稿</vt:lpstr>
      <vt:lpstr>Cognitive neuroscience</vt:lpstr>
      <vt:lpstr>Cognitive neuroscience</vt:lpstr>
      <vt:lpstr>Cognitive neuroscience</vt:lpstr>
      <vt:lpstr>Cognitive neuroscience</vt:lpstr>
      <vt:lpstr>Cognitive neuroscience</vt:lpstr>
      <vt:lpstr>Cognitive neuroscience</vt:lpstr>
      <vt:lpstr>Cognitive neuroscience</vt:lpstr>
      <vt:lpstr>Cognitive neuroscience</vt:lpstr>
      <vt:lpstr>PowerPoint 演示文稿</vt:lpstr>
      <vt:lpstr>Cognitive neuroscience</vt:lpstr>
      <vt:lpstr>Cognitive neuroscience</vt:lpstr>
      <vt:lpstr>Cognitive neuroscience</vt:lpstr>
      <vt:lpstr>Cognitive neuroscience</vt:lpstr>
      <vt:lpstr>Cognitive neuroscience</vt:lpstr>
      <vt:lpstr>Cognitive neuroscience</vt:lpstr>
      <vt:lpstr>Cognitive neuroscience</vt:lpstr>
      <vt:lpstr>Cognitive neuroscience</vt:lpstr>
      <vt:lpstr>Cognitive neuroscience</vt:lpstr>
      <vt:lpstr>Cognitive neuroscience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yanzhixiong182</cp:lastModifiedBy>
  <cp:revision>32</cp:revision>
  <cp:lastPrinted>2020-09-14T05:52:10Z</cp:lastPrinted>
  <dcterms:created xsi:type="dcterms:W3CDTF">2020-09-14T05:52:10Z</dcterms:created>
  <dcterms:modified xsi:type="dcterms:W3CDTF">2020-09-14T05:52:10Z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1033-1.9.1.2994</vt:lpwstr>
  </property>
</Properties>
</file>