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hyperlink" Target="https://zuoxinian.github.io" TargetMode="Externa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hyperlink" Target="https://surfer.nmr.mgh.harvard.edu" TargetMode="External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0.jpeg"/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hyperlink" Target="https://www.cpsbeijing.org/cms/show.action?code=publish_ff808081668a6a8301668aedd1780027&amp;newsid=5f8924a85436451094931b67063425f8&amp;channelid=0000000155#:~:text=%E5%B7%A6%E8%A5%BF%E5%B9%B4%EF%BC%8C%E4%B8%AD%E5%9B%BD%E7%A7%91%E5%AD%A6,%E8%AE%A1%E5%88%92%EF%BC%89%E7%9A%84%E5%A5%A0%E5%9F%BA%E4%BA%BA%E3%80%82" TargetMode="Externa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1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0.jpeg"/><Relationship Id="rId1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7.jpeg"/><Relationship Id="rId1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2196" y="218377"/>
            <a:ext cx="5777699" cy="6618820"/>
          </a:xfrm>
          <a:prstGeom prst="rect">
            <a:avLst/>
          </a:prstGeom>
        </p:spPr>
      </p:pic>
      <p:sp>
        <p:nvSpPr>
          <p:cNvPr id="3" name="textbox 2"/>
          <p:cNvSpPr/>
          <p:nvPr/>
        </p:nvSpPr>
        <p:spPr>
          <a:xfrm>
            <a:off x="6545092" y="2043687"/>
            <a:ext cx="4928234" cy="42856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870"/>
              </a:lnSpc>
            </a:pPr>
            <a:r>
              <a:rPr sz="2000" b="1" spc="-10" dirty="0">
                <a:solidFill>
                  <a:srgbClr val="D6132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Developmental</a:t>
            </a:r>
            <a:r>
              <a:rPr sz="2000" spc="-10" dirty="0">
                <a:solidFill>
                  <a:srgbClr val="D6132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solidFill>
                  <a:srgbClr val="D6132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Popu</a:t>
            </a:r>
            <a:r>
              <a:rPr sz="2000" b="1" spc="0" dirty="0">
                <a:solidFill>
                  <a:srgbClr val="D6132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lation</a:t>
            </a:r>
            <a:r>
              <a:rPr sz="2000" spc="-10" dirty="0">
                <a:solidFill>
                  <a:srgbClr val="D6132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b="1" spc="0" dirty="0">
                <a:solidFill>
                  <a:srgbClr val="D6132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Neuroscience</a:t>
            </a:r>
            <a:endParaRPr lang="en-US" altLang="en-US" sz="2000" dirty="0"/>
          </a:p>
          <a:p>
            <a:pPr marL="400050" algn="l" rtl="0" eaLnBrk="0">
              <a:lnSpc>
                <a:spcPts val="2375"/>
              </a:lnSpc>
              <a:spcBef>
                <a:spcPts val="1070"/>
              </a:spcBef>
            </a:pPr>
            <a:r>
              <a:rPr sz="1700" spc="10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发展人口神经科学</a:t>
            </a:r>
            <a:r>
              <a:rPr sz="1700" spc="10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</a:t>
            </a:r>
            <a:r>
              <a:rPr sz="1700" spc="10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(个体人口统计资</a:t>
            </a:r>
            <a:r>
              <a:rPr sz="1700" spc="9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料</a:t>
            </a:r>
            <a:r>
              <a:rPr sz="1700" spc="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)</a:t>
            </a:r>
            <a:endParaRPr lang="en-US" altLang="en-US" sz="17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marL="1303655" algn="l" rtl="0" eaLnBrk="0">
              <a:lnSpc>
                <a:spcPts val="2250"/>
              </a:lnSpc>
              <a:spcBef>
                <a:spcPts val="510"/>
              </a:spcBef>
            </a:pPr>
            <a:r>
              <a:rPr sz="1700" spc="8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左西年</a:t>
            </a:r>
            <a:r>
              <a:rPr sz="1700" spc="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spc="8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(</a:t>
            </a:r>
            <a:r>
              <a:rPr sz="1700" spc="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Xi</a:t>
            </a:r>
            <a:r>
              <a:rPr sz="1700" spc="8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-</a:t>
            </a:r>
            <a:r>
              <a:rPr sz="1700" spc="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Nian</a:t>
            </a:r>
            <a:r>
              <a:rPr sz="1700" spc="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spc="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Zuo</a:t>
            </a:r>
            <a:r>
              <a:rPr sz="1700" spc="7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)</a:t>
            </a:r>
            <a:endParaRPr lang="en-US" altLang="en-US" sz="17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marL="1295400" algn="l" rtl="0" eaLnBrk="0">
              <a:lnSpc>
                <a:spcPts val="1855"/>
              </a:lnSpc>
              <a:spcBef>
                <a:spcPts val="430"/>
              </a:spcBef>
            </a:pPr>
            <a:endParaRPr lang="en-US" altLang="en-US" sz="1100" dirty="0"/>
          </a:p>
        </p:txBody>
      </p:sp>
      <p:sp>
        <p:nvSpPr>
          <p:cNvPr id="5" name="textbox 4"/>
          <p:cNvSpPr/>
          <p:nvPr/>
        </p:nvSpPr>
        <p:spPr>
          <a:xfrm>
            <a:off x="1403190" y="5796556"/>
            <a:ext cx="3547109" cy="2063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425"/>
              </a:lnSpc>
            </a:pPr>
            <a:r>
              <a:rPr sz="900" b="1" spc="0" dirty="0">
                <a:solidFill>
                  <a:srgbClr val="FFFF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hlinkClick r:id="rId2">
                  <a:extLst>
                    <a:ext uri="{DAF060AB-1E55-43B9-8AAB-6FB025537F2F}">
                      <wpsdc:hlinkClr xmlns:wpsdc="http://www.wps.cn/officeDocument/2017/drawingmlCustomData" val="FFFF00"/>
                      <wpsdc:folHlinkClr xmlns:wpsdc="http://www.wps.cn/officeDocument/2017/drawingmlCustomData" val="FFFF00"/>
                      <wpsdc:hlinkUnderline xmlns:wpsdc="http://www.wps.cn/officeDocument/2017/drawingmlCustomData" val="0"/>
                    </a:ext>
                  </a:extLst>
                </a:hlinkClick>
              </a:rPr>
              <a:t>https</a:t>
            </a:r>
            <a:r>
              <a:rPr sz="900" b="1" spc="150" dirty="0">
                <a:solidFill>
                  <a:srgbClr val="FFFF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://</a:t>
            </a:r>
            <a:r>
              <a:rPr sz="900" b="1" spc="0" dirty="0">
                <a:solidFill>
                  <a:srgbClr val="FFFF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zuoxinian</a:t>
            </a:r>
            <a:r>
              <a:rPr sz="900" b="1" spc="150" dirty="0">
                <a:solidFill>
                  <a:srgbClr val="FFFF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900" b="1" spc="0" dirty="0">
                <a:solidFill>
                  <a:srgbClr val="FFFF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github</a:t>
            </a:r>
            <a:r>
              <a:rPr sz="900" b="1" spc="150" dirty="0">
                <a:solidFill>
                  <a:srgbClr val="FFFF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900" b="1" spc="0" dirty="0">
                <a:solidFill>
                  <a:srgbClr val="FFFF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io</a:t>
            </a:r>
            <a:r>
              <a:rPr sz="900" spc="150" dirty="0">
                <a:solidFill>
                  <a:srgbClr val="FFFF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</a:t>
            </a:r>
            <a:r>
              <a:rPr sz="900" b="1" spc="0" dirty="0">
                <a:solidFill>
                  <a:srgbClr val="FFFF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http</a:t>
            </a:r>
            <a:r>
              <a:rPr sz="900" b="1" spc="150" dirty="0">
                <a:solidFill>
                  <a:srgbClr val="FFFF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://</a:t>
            </a:r>
            <a:r>
              <a:rPr sz="900" b="1" spc="0" dirty="0">
                <a:solidFill>
                  <a:srgbClr val="FFFF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deepneuro</a:t>
            </a:r>
            <a:r>
              <a:rPr sz="900" b="1" spc="150" dirty="0">
                <a:solidFill>
                  <a:srgbClr val="FFFF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900" b="1" spc="0" dirty="0">
                <a:solidFill>
                  <a:srgbClr val="FFFF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bnu</a:t>
            </a:r>
            <a:r>
              <a:rPr sz="900" b="1" spc="150" dirty="0">
                <a:solidFill>
                  <a:srgbClr val="FFFF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900" b="1" spc="0" dirty="0">
                <a:solidFill>
                  <a:srgbClr val="FFFF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edu</a:t>
            </a:r>
            <a:r>
              <a:rPr sz="900" b="1" spc="80" dirty="0">
                <a:solidFill>
                  <a:srgbClr val="FFFF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900" b="1" spc="0" dirty="0">
                <a:solidFill>
                  <a:srgbClr val="FFFF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cn</a:t>
            </a:r>
            <a:endParaRPr lang="en-US" altLang="en-US" sz="900" dirty="0"/>
          </a:p>
        </p:txBody>
      </p:sp>
      <p:sp>
        <p:nvSpPr>
          <p:cNvPr id="6" name="textbox 4"/>
          <p:cNvSpPr/>
          <p:nvPr/>
        </p:nvSpPr>
        <p:spPr>
          <a:xfrm>
            <a:off x="6736752" y="4976178"/>
            <a:ext cx="4545965" cy="5473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704215" algn="l" rtl="0" eaLnBrk="0">
              <a:lnSpc>
                <a:spcPts val="1855"/>
              </a:lnSpc>
            </a:pPr>
            <a:r>
              <a:rPr lang="en-US" sz="1400" spc="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     Nanning Normal University</a:t>
            </a:r>
            <a:endParaRPr lang="en-US" altLang="en-US" sz="1400" dirty="0"/>
          </a:p>
          <a:p>
            <a:pPr algn="l" rtl="0" eaLnBrk="0">
              <a:lnSpc>
                <a:spcPct val="111000"/>
              </a:lnSpc>
            </a:pPr>
            <a:endParaRPr lang="en-US" altLang="en-US" sz="500" dirty="0"/>
          </a:p>
          <a:p>
            <a:pPr marL="12700" algn="ctr" rtl="0" eaLnBrk="0">
              <a:lnSpc>
                <a:spcPts val="1580"/>
              </a:lnSpc>
              <a:spcBef>
                <a:spcPts val="5"/>
              </a:spcBef>
            </a:pPr>
            <a:r>
              <a:rPr lang="en-US" sz="1100" spc="0" dirty="0">
                <a:ln w="3175" cap="flat" cmpd="sng">
                  <a:solidFill>
                    <a:srgbClr val="0000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Key Lab of Cognitive Neuroscience &amp; Educaiton</a:t>
            </a:r>
            <a:endParaRPr lang="en-US" sz="1100" spc="0" dirty="0">
              <a:ln w="3175" cap="flat" cmpd="sng">
                <a:solidFill>
                  <a:srgbClr val="0000FF">
                    <a:alpha val="100000"/>
                  </a:srgbClr>
                </a:solidFill>
                <a:prstDash val="solid"/>
                <a:miter lim="0"/>
              </a:ln>
              <a:solidFill>
                <a:srgbClr val="0000FF">
                  <a:alpha val="100000"/>
                </a:srgbClr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8" name="Picture 7" descr="校徽与校旗-1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0" y="886460"/>
            <a:ext cx="713105" cy="708660"/>
          </a:xfrm>
          <a:prstGeom prst="rect">
            <a:avLst/>
          </a:prstGeom>
        </p:spPr>
      </p:pic>
      <p:pic>
        <p:nvPicPr>
          <p:cNvPr id="9" name="Picture 8" descr="南宁师范大学校牌（PNG格式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525" y="894715"/>
            <a:ext cx="2720340" cy="60388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9763760" y="910590"/>
            <a:ext cx="15582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latin typeface="Heiti SC Medium" panose="02000000000000000000" charset="-122"/>
                <a:ea typeface="Heiti SC Medium" panose="02000000000000000000" charset="-122"/>
              </a:rPr>
              <a:t>认知神经科学</a:t>
            </a:r>
            <a:endParaRPr lang="zh-CN" altLang="en-US" b="1">
              <a:latin typeface="Heiti SC Medium" panose="02000000000000000000" charset="-122"/>
              <a:ea typeface="Heiti SC Medium" panose="02000000000000000000" charset="-122"/>
            </a:endParaRPr>
          </a:p>
          <a:p>
            <a:r>
              <a:rPr lang="zh-CN" altLang="en-US" b="1">
                <a:latin typeface="Heiti SC Medium" panose="02000000000000000000" charset="-122"/>
                <a:ea typeface="Heiti SC Medium" panose="02000000000000000000" charset="-122"/>
              </a:rPr>
              <a:t>与教育实验室</a:t>
            </a:r>
            <a:endParaRPr lang="zh-CN" altLang="en-US" b="1">
              <a:latin typeface="Heiti SC Medium" panose="02000000000000000000" charset="-122"/>
              <a:ea typeface="Heiti SC Medium" panose="020000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90372" y="1423416"/>
            <a:ext cx="3919728" cy="51054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842504" y="1716024"/>
            <a:ext cx="3829811" cy="4520183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64963" y="2101596"/>
            <a:ext cx="3015996" cy="3750563"/>
          </a:xfrm>
          <a:prstGeom prst="rect">
            <a:avLst/>
          </a:prstGeom>
        </p:spPr>
      </p:pic>
      <p:sp>
        <p:nvSpPr>
          <p:cNvPr id="50" name="textbox 50"/>
          <p:cNvSpPr/>
          <p:nvPr/>
        </p:nvSpPr>
        <p:spPr>
          <a:xfrm>
            <a:off x="800637" y="324901"/>
            <a:ext cx="385572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3300" spc="6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Demography</a:t>
            </a:r>
            <a:endParaRPr lang="en-US" altLang="en-US" sz="3300" dirty="0"/>
          </a:p>
        </p:txBody>
      </p:sp>
      <p:sp>
        <p:nvSpPr>
          <p:cNvPr id="51" name="textbox 51"/>
          <p:cNvSpPr/>
          <p:nvPr/>
        </p:nvSpPr>
        <p:spPr>
          <a:xfrm>
            <a:off x="10655401" y="324901"/>
            <a:ext cx="840739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</a:t>
            </a:r>
            <a:r>
              <a:rPr sz="3300" b="1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lang="en-US" altLang="en-US" sz="3300" dirty="0"/>
          </a:p>
        </p:txBody>
      </p:sp>
      <p:sp>
        <p:nvSpPr>
          <p:cNvPr id="52" name="rect"/>
          <p:cNvSpPr/>
          <p:nvPr/>
        </p:nvSpPr>
        <p:spPr>
          <a:xfrm>
            <a:off x="690422" y="1003973"/>
            <a:ext cx="10835995" cy="25400"/>
          </a:xfrm>
          <a:prstGeom prst="rect">
            <a:avLst/>
          </a:pr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865619" y="1150620"/>
            <a:ext cx="4770119" cy="5547359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90372" y="2941320"/>
            <a:ext cx="6096000" cy="3550920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69619" y="1150620"/>
            <a:ext cx="5839967" cy="1658111"/>
          </a:xfrm>
          <a:prstGeom prst="rect">
            <a:avLst/>
          </a:prstGeom>
        </p:spPr>
      </p:pic>
      <p:sp>
        <p:nvSpPr>
          <p:cNvPr id="56" name="textbox 56"/>
          <p:cNvSpPr/>
          <p:nvPr/>
        </p:nvSpPr>
        <p:spPr>
          <a:xfrm>
            <a:off x="800637" y="324901"/>
            <a:ext cx="385572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3300" spc="6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Demography</a:t>
            </a:r>
            <a:endParaRPr lang="en-US" altLang="en-US" sz="3300" dirty="0"/>
          </a:p>
        </p:txBody>
      </p:sp>
      <p:sp>
        <p:nvSpPr>
          <p:cNvPr id="57" name="textbox 57"/>
          <p:cNvSpPr/>
          <p:nvPr/>
        </p:nvSpPr>
        <p:spPr>
          <a:xfrm>
            <a:off x="10655401" y="324901"/>
            <a:ext cx="840739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</a:t>
            </a:r>
            <a:r>
              <a:rPr sz="3300" b="1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lang="en-US" altLang="en-US" sz="3300" dirty="0"/>
          </a:p>
        </p:txBody>
      </p:sp>
      <p:sp>
        <p:nvSpPr>
          <p:cNvPr id="58" name="rect"/>
          <p:cNvSpPr/>
          <p:nvPr/>
        </p:nvSpPr>
        <p:spPr>
          <a:xfrm>
            <a:off x="690422" y="1003973"/>
            <a:ext cx="10835995" cy="25400"/>
          </a:xfrm>
          <a:prstGeom prst="rect">
            <a:avLst/>
          </a:pr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90372" y="1374647"/>
            <a:ext cx="8621267" cy="4818888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492996" y="3429000"/>
            <a:ext cx="2036064" cy="2699003"/>
          </a:xfrm>
          <a:prstGeom prst="rect">
            <a:avLst/>
          </a:prstGeom>
        </p:spPr>
      </p:pic>
      <p:sp>
        <p:nvSpPr>
          <p:cNvPr id="61" name="textbox 61"/>
          <p:cNvSpPr/>
          <p:nvPr/>
        </p:nvSpPr>
        <p:spPr>
          <a:xfrm>
            <a:off x="9510323" y="1347964"/>
            <a:ext cx="2012314" cy="2008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045"/>
              </a:lnSpc>
            </a:pP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&gt;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datasets</a:t>
            </a:r>
            <a:endParaRPr lang="en-US" altLang="en-US" sz="1500" dirty="0"/>
          </a:p>
          <a:p>
            <a:pPr marL="12700" algn="l" rtl="0" eaLnBrk="0">
              <a:lnSpc>
                <a:spcPts val="1920"/>
              </a:lnSpc>
            </a:pPr>
            <a:r>
              <a:rPr sz="140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40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40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&gt;</a:t>
            </a:r>
            <a:r>
              <a:rPr sz="140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r>
              <a:rPr sz="14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participants</a:t>
            </a:r>
            <a:endParaRPr lang="en-US" altLang="en-US" sz="1400" dirty="0"/>
          </a:p>
          <a:p>
            <a:pPr marL="12700" algn="l" rtl="0" eaLnBrk="0">
              <a:lnSpc>
                <a:spcPts val="1920"/>
              </a:lnSpc>
            </a:pPr>
            <a:r>
              <a:rPr sz="140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40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40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&gt;</a:t>
            </a:r>
            <a:r>
              <a:rPr sz="140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120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r>
              <a:rPr sz="14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samples</a:t>
            </a:r>
            <a:endParaRPr lang="en-US" altLang="en-US" sz="1400" dirty="0"/>
          </a:p>
          <a:p>
            <a:pPr marL="12700" algn="l" rtl="0" eaLnBrk="0">
              <a:lnSpc>
                <a:spcPts val="1920"/>
              </a:lnSpc>
            </a:pPr>
            <a:r>
              <a:rPr sz="14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4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Ages</a:t>
            </a:r>
            <a:r>
              <a:rPr sz="14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4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115</a:t>
            </a:r>
            <a:r>
              <a:rPr sz="14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days</a:t>
            </a:r>
            <a:r>
              <a:rPr sz="14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endParaRPr lang="en-US" altLang="en-US" sz="1400" dirty="0"/>
          </a:p>
          <a:p>
            <a:pPr marL="309880" algn="l" rtl="0" eaLnBrk="0">
              <a:lnSpc>
                <a:spcPts val="1920"/>
              </a:lnSpc>
            </a:pPr>
            <a:r>
              <a:rPr sz="140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</a:t>
            </a:r>
            <a:r>
              <a:rPr sz="140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years</a:t>
            </a:r>
            <a:endParaRPr lang="en-US" altLang="en-US" sz="1400" dirty="0"/>
          </a:p>
          <a:p>
            <a:pPr marL="12700" algn="l" rtl="0" eaLnBrk="0">
              <a:lnSpc>
                <a:spcPts val="1920"/>
              </a:lnSpc>
            </a:pPr>
            <a:r>
              <a:rPr sz="140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40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Team</a:t>
            </a:r>
            <a:r>
              <a:rPr sz="14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work</a:t>
            </a:r>
            <a:endParaRPr lang="en-US" altLang="en-US" sz="1400" dirty="0"/>
          </a:p>
          <a:p>
            <a:pPr marL="12700" algn="l" rtl="0" eaLnBrk="0">
              <a:lnSpc>
                <a:spcPts val="1920"/>
              </a:lnSpc>
            </a:pPr>
            <a:r>
              <a:rPr sz="140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40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Open</a:t>
            </a:r>
            <a:r>
              <a:rPr sz="140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science</a:t>
            </a:r>
            <a:endParaRPr lang="en-US" altLang="en-US" sz="1400" dirty="0"/>
          </a:p>
          <a:p>
            <a:pPr marL="12700" algn="l" rtl="0" eaLnBrk="0">
              <a:lnSpc>
                <a:spcPts val="2045"/>
              </a:lnSpc>
            </a:pPr>
            <a:r>
              <a:rPr sz="150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Reproducibility</a:t>
            </a:r>
            <a:endParaRPr lang="en-US" altLang="en-US" sz="1500" dirty="0"/>
          </a:p>
        </p:txBody>
      </p:sp>
      <p:sp>
        <p:nvSpPr>
          <p:cNvPr id="62" name="textbox 62"/>
          <p:cNvSpPr/>
          <p:nvPr/>
        </p:nvSpPr>
        <p:spPr>
          <a:xfrm>
            <a:off x="800637" y="324901"/>
            <a:ext cx="385572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3300" spc="6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Demography</a:t>
            </a:r>
            <a:endParaRPr lang="en-US" altLang="en-US" sz="3300" dirty="0"/>
          </a:p>
        </p:txBody>
      </p:sp>
      <p:sp>
        <p:nvSpPr>
          <p:cNvPr id="63" name="textbox 63"/>
          <p:cNvSpPr/>
          <p:nvPr/>
        </p:nvSpPr>
        <p:spPr>
          <a:xfrm>
            <a:off x="1929947" y="6535038"/>
            <a:ext cx="8345805" cy="301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75"/>
              </a:lnSpc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Charts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Human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Lifespan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Nature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(2022)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604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:525-533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https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://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brainchart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io)</a:t>
            </a:r>
            <a:endParaRPr lang="en-US" altLang="en-US" sz="1500" dirty="0"/>
          </a:p>
        </p:txBody>
      </p:sp>
      <p:sp>
        <p:nvSpPr>
          <p:cNvPr id="64" name="textbox 64"/>
          <p:cNvSpPr/>
          <p:nvPr/>
        </p:nvSpPr>
        <p:spPr>
          <a:xfrm>
            <a:off x="10655401" y="324901"/>
            <a:ext cx="840739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</a:t>
            </a:r>
            <a:r>
              <a:rPr sz="3300" b="1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lang="en-US" altLang="en-US" sz="3300" dirty="0"/>
          </a:p>
        </p:txBody>
      </p:sp>
      <p:pic>
        <p:nvPicPr>
          <p:cNvPr id="65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90422" y="1003973"/>
            <a:ext cx="10835995" cy="25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78636" y="4421123"/>
            <a:ext cx="2683764" cy="2295144"/>
          </a:xfrm>
          <a:prstGeom prst="rect">
            <a:avLst/>
          </a:prstGeom>
        </p:spPr>
      </p:pic>
      <p:sp>
        <p:nvSpPr>
          <p:cNvPr id="68" name="textbox 68"/>
          <p:cNvSpPr/>
          <p:nvPr/>
        </p:nvSpPr>
        <p:spPr>
          <a:xfrm>
            <a:off x="800637" y="324901"/>
            <a:ext cx="385572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3300" spc="6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Demography</a:t>
            </a:r>
            <a:endParaRPr lang="en-US" altLang="en-US" sz="3300" dirty="0"/>
          </a:p>
        </p:txBody>
      </p:sp>
      <p:sp>
        <p:nvSpPr>
          <p:cNvPr id="69" name="textbox 69"/>
          <p:cNvSpPr/>
          <p:nvPr/>
        </p:nvSpPr>
        <p:spPr>
          <a:xfrm>
            <a:off x="761237" y="1670164"/>
            <a:ext cx="3691254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90"/>
              </a:lnSpc>
            </a:pPr>
            <a:r>
              <a:rPr sz="1700" b="1" spc="0" dirty="0">
                <a:solidFill>
                  <a:srgbClr val="17A2C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hlinkClick r:id="rId3">
                  <a:extLst>
                    <a:ext uri="{DAF060AB-1E55-43B9-8AAB-6FB025537F2F}">
                      <wpsdc:hlinkClr xmlns:wpsdc="http://www.wps.cn/officeDocument/2017/drawingmlCustomData" val="17A2C9"/>
                      <wpsdc:folHlinkClr xmlns:wpsdc="http://www.wps.cn/officeDocument/2017/drawingmlCustomData" val="17A2C9"/>
                      <wpsdc:hlinkUnderline xmlns:wpsdc="http://www.wps.cn/officeDocument/2017/drawingmlCustomData" val="0"/>
                    </a:ext>
                  </a:extLst>
                </a:hlinkClick>
              </a:rPr>
              <a:t>https</a:t>
            </a:r>
            <a:r>
              <a:rPr sz="1700" b="1" spc="70" dirty="0">
                <a:solidFill>
                  <a:srgbClr val="17A2C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://</a:t>
            </a:r>
            <a:r>
              <a:rPr sz="1700" b="1" spc="0" dirty="0">
                <a:solidFill>
                  <a:srgbClr val="17A2C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surfer</a:t>
            </a:r>
            <a:r>
              <a:rPr sz="1700" b="1" spc="70" dirty="0">
                <a:solidFill>
                  <a:srgbClr val="17A2C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700" b="1" spc="0" dirty="0">
                <a:solidFill>
                  <a:srgbClr val="17A2C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nmr</a:t>
            </a:r>
            <a:r>
              <a:rPr sz="1700" b="1" spc="70" dirty="0">
                <a:solidFill>
                  <a:srgbClr val="17A2C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700" b="1" spc="0" dirty="0">
                <a:solidFill>
                  <a:srgbClr val="17A2C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mgh</a:t>
            </a:r>
            <a:r>
              <a:rPr sz="1700" b="1" spc="70" dirty="0">
                <a:solidFill>
                  <a:srgbClr val="17A2C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700" b="1" spc="0" dirty="0">
                <a:solidFill>
                  <a:srgbClr val="17A2C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harvard.edu</a:t>
            </a:r>
            <a:endParaRPr lang="en-US" altLang="en-US" sz="1700" dirty="0"/>
          </a:p>
        </p:txBody>
      </p:sp>
      <p:sp>
        <p:nvSpPr>
          <p:cNvPr id="70" name="textbox 70"/>
          <p:cNvSpPr/>
          <p:nvPr/>
        </p:nvSpPr>
        <p:spPr>
          <a:xfrm>
            <a:off x="10655401" y="324901"/>
            <a:ext cx="840739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</a:t>
            </a:r>
            <a:r>
              <a:rPr sz="3300" b="1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lang="en-US" altLang="en-US" sz="3300" dirty="0"/>
          </a:p>
        </p:txBody>
      </p:sp>
      <p:pic>
        <p:nvPicPr>
          <p:cNvPr id="71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90422" y="1003973"/>
            <a:ext cx="10835995" cy="25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70559" y="1373123"/>
            <a:ext cx="10882883" cy="5119116"/>
          </a:xfrm>
          <a:prstGeom prst="rect">
            <a:avLst/>
          </a:prstGeom>
        </p:spPr>
      </p:pic>
      <p:sp>
        <p:nvSpPr>
          <p:cNvPr id="73" name="textbox 73"/>
          <p:cNvSpPr/>
          <p:nvPr/>
        </p:nvSpPr>
        <p:spPr>
          <a:xfrm>
            <a:off x="800637" y="324901"/>
            <a:ext cx="385572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3300" spc="6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Demography</a:t>
            </a:r>
            <a:endParaRPr lang="en-US" altLang="en-US" sz="3300" dirty="0"/>
          </a:p>
        </p:txBody>
      </p:sp>
      <p:sp>
        <p:nvSpPr>
          <p:cNvPr id="74" name="textbox 74"/>
          <p:cNvSpPr/>
          <p:nvPr/>
        </p:nvSpPr>
        <p:spPr>
          <a:xfrm>
            <a:off x="10655401" y="324901"/>
            <a:ext cx="840739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</a:t>
            </a:r>
            <a:r>
              <a:rPr sz="3300" b="1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lang="en-US" altLang="en-US" sz="3300" dirty="0"/>
          </a:p>
        </p:txBody>
      </p:sp>
      <p:pic>
        <p:nvPicPr>
          <p:cNvPr id="75" name="picture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90422" y="1003973"/>
            <a:ext cx="10835995" cy="25400"/>
          </a:xfrm>
          <a:prstGeom prst="rect">
            <a:avLst/>
          </a:prstGeom>
        </p:spPr>
      </p:pic>
      <p:sp>
        <p:nvSpPr>
          <p:cNvPr id="76" name="textbox 76"/>
          <p:cNvSpPr/>
          <p:nvPr/>
        </p:nvSpPr>
        <p:spPr>
          <a:xfrm>
            <a:off x="6686778" y="6174574"/>
            <a:ext cx="328929" cy="1917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1100" spc="100" dirty="0">
                <a:ln w="317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胎</a:t>
            </a:r>
            <a:r>
              <a:rPr sz="1100" spc="80" dirty="0">
                <a:ln w="317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儿</a:t>
            </a:r>
            <a:endParaRPr lang="en-US" altLang="en-US" sz="1100" dirty="0"/>
          </a:p>
        </p:txBody>
      </p:sp>
      <p:sp>
        <p:nvSpPr>
          <p:cNvPr id="77" name="textbox 77"/>
          <p:cNvSpPr/>
          <p:nvPr/>
        </p:nvSpPr>
        <p:spPr>
          <a:xfrm>
            <a:off x="750201" y="1330159"/>
            <a:ext cx="330200" cy="1898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100" spc="10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微</a:t>
            </a:r>
            <a:r>
              <a:rPr sz="1100" spc="9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观</a:t>
            </a:r>
            <a:endParaRPr lang="en-US" altLang="en-US" sz="1100" dirty="0"/>
          </a:p>
        </p:txBody>
      </p:sp>
      <p:sp>
        <p:nvSpPr>
          <p:cNvPr id="78" name="textbox 78"/>
          <p:cNvSpPr/>
          <p:nvPr/>
        </p:nvSpPr>
        <p:spPr>
          <a:xfrm>
            <a:off x="3240938" y="1330921"/>
            <a:ext cx="328295" cy="188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100" spc="10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介</a:t>
            </a:r>
            <a:r>
              <a:rPr sz="1100" spc="8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观</a:t>
            </a:r>
            <a:endParaRPr lang="en-US" altLang="en-US" sz="1100" dirty="0"/>
          </a:p>
        </p:txBody>
      </p:sp>
      <p:sp>
        <p:nvSpPr>
          <p:cNvPr id="79" name="textbox 79"/>
          <p:cNvSpPr/>
          <p:nvPr/>
        </p:nvSpPr>
        <p:spPr>
          <a:xfrm>
            <a:off x="6152362" y="1330007"/>
            <a:ext cx="328295" cy="1911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1100" spc="10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宏</a:t>
            </a:r>
            <a:r>
              <a:rPr sz="1100" spc="8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观</a:t>
            </a:r>
            <a:endParaRPr lang="en-US" altLang="en-US" sz="1100" dirty="0"/>
          </a:p>
        </p:txBody>
      </p:sp>
      <p:sp>
        <p:nvSpPr>
          <p:cNvPr id="80" name="textbox 80"/>
          <p:cNvSpPr/>
          <p:nvPr/>
        </p:nvSpPr>
        <p:spPr>
          <a:xfrm>
            <a:off x="9698939" y="6170562"/>
            <a:ext cx="328295" cy="1892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100" spc="100" dirty="0">
                <a:ln w="317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成</a:t>
            </a:r>
            <a:r>
              <a:rPr sz="1100" spc="80" dirty="0">
                <a:ln w="317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人</a:t>
            </a:r>
            <a:endParaRPr lang="en-US" altLang="en-US" sz="1100" dirty="0"/>
          </a:p>
        </p:txBody>
      </p:sp>
      <p:sp>
        <p:nvSpPr>
          <p:cNvPr id="81" name="rect"/>
          <p:cNvSpPr/>
          <p:nvPr/>
        </p:nvSpPr>
        <p:spPr>
          <a:xfrm>
            <a:off x="9663684" y="1415796"/>
            <a:ext cx="156971" cy="16002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2" name="rect"/>
          <p:cNvSpPr/>
          <p:nvPr/>
        </p:nvSpPr>
        <p:spPr>
          <a:xfrm>
            <a:off x="9806940" y="3921252"/>
            <a:ext cx="156971" cy="16002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502663" y="1107947"/>
            <a:ext cx="9185147" cy="5317235"/>
          </a:xfrm>
          <a:prstGeom prst="rect">
            <a:avLst/>
          </a:prstGeom>
        </p:spPr>
      </p:pic>
      <p:sp>
        <p:nvSpPr>
          <p:cNvPr id="84" name="textbox 84"/>
          <p:cNvSpPr/>
          <p:nvPr/>
        </p:nvSpPr>
        <p:spPr>
          <a:xfrm>
            <a:off x="800637" y="324901"/>
            <a:ext cx="385572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3300" spc="6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Demography</a:t>
            </a:r>
            <a:endParaRPr lang="en-US" altLang="en-US" sz="3300" dirty="0"/>
          </a:p>
        </p:txBody>
      </p:sp>
      <p:sp>
        <p:nvSpPr>
          <p:cNvPr id="85" name="textbox 85"/>
          <p:cNvSpPr/>
          <p:nvPr/>
        </p:nvSpPr>
        <p:spPr>
          <a:xfrm>
            <a:off x="1929947" y="6535038"/>
            <a:ext cx="8345805" cy="301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75"/>
              </a:lnSpc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Charts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Human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Lifespan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Nature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(2022)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604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:525-533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https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://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brainchart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io)</a:t>
            </a:r>
            <a:endParaRPr lang="en-US" altLang="en-US" sz="1500" dirty="0"/>
          </a:p>
        </p:txBody>
      </p:sp>
      <p:sp>
        <p:nvSpPr>
          <p:cNvPr id="86" name="textbox 86"/>
          <p:cNvSpPr/>
          <p:nvPr/>
        </p:nvSpPr>
        <p:spPr>
          <a:xfrm>
            <a:off x="10655401" y="324901"/>
            <a:ext cx="840739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</a:t>
            </a:r>
            <a:r>
              <a:rPr sz="3300" b="1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lang="en-US" altLang="en-US" sz="3300" dirty="0"/>
          </a:p>
        </p:txBody>
      </p:sp>
      <p:pic>
        <p:nvPicPr>
          <p:cNvPr id="87" name="picture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90422" y="1003973"/>
            <a:ext cx="10835995" cy="25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91312" y="1269491"/>
            <a:ext cx="7844027" cy="5224271"/>
          </a:xfrm>
          <a:prstGeom prst="rect">
            <a:avLst/>
          </a:prstGeom>
        </p:spPr>
      </p:pic>
      <p:pic>
        <p:nvPicPr>
          <p:cNvPr id="89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977884" y="3316223"/>
            <a:ext cx="2296667" cy="3073908"/>
          </a:xfrm>
          <a:prstGeom prst="rect">
            <a:avLst/>
          </a:prstGeom>
        </p:spPr>
      </p:pic>
      <p:pic>
        <p:nvPicPr>
          <p:cNvPr id="90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727947" y="1316735"/>
            <a:ext cx="2799588" cy="1961388"/>
          </a:xfrm>
          <a:prstGeom prst="rect">
            <a:avLst/>
          </a:prstGeom>
        </p:spPr>
      </p:pic>
      <p:sp>
        <p:nvSpPr>
          <p:cNvPr id="91" name="textbox 91"/>
          <p:cNvSpPr/>
          <p:nvPr/>
        </p:nvSpPr>
        <p:spPr>
          <a:xfrm>
            <a:off x="800637" y="324901"/>
            <a:ext cx="385572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3300" spc="6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Demography</a:t>
            </a:r>
            <a:endParaRPr lang="en-US" altLang="en-US" sz="3300" dirty="0"/>
          </a:p>
        </p:txBody>
      </p:sp>
      <p:sp>
        <p:nvSpPr>
          <p:cNvPr id="92" name="textbox 92"/>
          <p:cNvSpPr/>
          <p:nvPr/>
        </p:nvSpPr>
        <p:spPr>
          <a:xfrm>
            <a:off x="1929947" y="6535038"/>
            <a:ext cx="8345805" cy="301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75"/>
              </a:lnSpc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Charts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Human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Lifespan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Nature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(2022)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604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:525-533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https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://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brainchart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io)</a:t>
            </a:r>
            <a:endParaRPr lang="en-US" altLang="en-US" sz="1500" dirty="0"/>
          </a:p>
        </p:txBody>
      </p:sp>
      <p:sp>
        <p:nvSpPr>
          <p:cNvPr id="93" name="textbox 93"/>
          <p:cNvSpPr/>
          <p:nvPr/>
        </p:nvSpPr>
        <p:spPr>
          <a:xfrm>
            <a:off x="10655401" y="324901"/>
            <a:ext cx="840739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</a:t>
            </a:r>
            <a:r>
              <a:rPr sz="3300" b="1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lang="en-US" altLang="en-US" sz="3300" dirty="0"/>
          </a:p>
        </p:txBody>
      </p:sp>
      <p:pic>
        <p:nvPicPr>
          <p:cNvPr id="94" name="pictur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90422" y="1003973"/>
            <a:ext cx="10835995" cy="25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90372" y="1190243"/>
            <a:ext cx="11376660" cy="5366004"/>
          </a:xfrm>
          <a:prstGeom prst="rect">
            <a:avLst/>
          </a:prstGeom>
        </p:spPr>
      </p:pic>
      <p:sp>
        <p:nvSpPr>
          <p:cNvPr id="96" name="textbox 96"/>
          <p:cNvSpPr/>
          <p:nvPr/>
        </p:nvSpPr>
        <p:spPr>
          <a:xfrm>
            <a:off x="800637" y="324901"/>
            <a:ext cx="385572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3300" spc="6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Demography</a:t>
            </a:r>
            <a:endParaRPr lang="en-US" altLang="en-US" sz="3300" dirty="0"/>
          </a:p>
        </p:txBody>
      </p:sp>
      <p:sp>
        <p:nvSpPr>
          <p:cNvPr id="97" name="textbox 97"/>
          <p:cNvSpPr/>
          <p:nvPr/>
        </p:nvSpPr>
        <p:spPr>
          <a:xfrm>
            <a:off x="1929947" y="6535038"/>
            <a:ext cx="8345805" cy="301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75"/>
              </a:lnSpc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Charts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Human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Lifespan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Nature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(2022)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604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:525-533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https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://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brainchart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io)</a:t>
            </a:r>
            <a:endParaRPr lang="en-US" altLang="en-US" sz="1500" dirty="0"/>
          </a:p>
        </p:txBody>
      </p:sp>
      <p:sp>
        <p:nvSpPr>
          <p:cNvPr id="98" name="path"/>
          <p:cNvSpPr/>
          <p:nvPr/>
        </p:nvSpPr>
        <p:spPr>
          <a:xfrm>
            <a:off x="7511796" y="3486911"/>
            <a:ext cx="827530" cy="868679"/>
          </a:xfrm>
          <a:custGeom>
            <a:avLst/>
            <a:gdLst/>
            <a:ahLst/>
            <a:cxnLst/>
            <a:rect l="0" t="0" r="0" b="0"/>
            <a:pathLst>
              <a:path w="1303" h="1367">
                <a:moveTo>
                  <a:pt x="0" y="496"/>
                </a:moveTo>
                <a:lnTo>
                  <a:pt x="232" y="698"/>
                </a:lnTo>
                <a:lnTo>
                  <a:pt x="835" y="0"/>
                </a:lnTo>
                <a:lnTo>
                  <a:pt x="1303" y="403"/>
                </a:lnTo>
                <a:lnTo>
                  <a:pt x="700" y="1101"/>
                </a:lnTo>
                <a:lnTo>
                  <a:pt x="935" y="1303"/>
                </a:lnTo>
                <a:lnTo>
                  <a:pt x="64" y="1367"/>
                </a:lnTo>
                <a:lnTo>
                  <a:pt x="0" y="496"/>
                </a:lnTo>
              </a:path>
            </a:pathLst>
          </a:cu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9" name="textbox 99"/>
          <p:cNvSpPr/>
          <p:nvPr/>
        </p:nvSpPr>
        <p:spPr>
          <a:xfrm>
            <a:off x="10655401" y="324901"/>
            <a:ext cx="840739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</a:t>
            </a:r>
            <a:r>
              <a:rPr sz="3300" b="1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lang="en-US" altLang="en-US" sz="3300" dirty="0"/>
          </a:p>
        </p:txBody>
      </p:sp>
      <p:pic>
        <p:nvPicPr>
          <p:cNvPr id="100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90422" y="1003973"/>
            <a:ext cx="10835995" cy="25400"/>
          </a:xfrm>
          <a:prstGeom prst="rect">
            <a:avLst/>
          </a:prstGeom>
        </p:spPr>
      </p:pic>
      <p:sp>
        <p:nvSpPr>
          <p:cNvPr id="101" name="rect"/>
          <p:cNvSpPr/>
          <p:nvPr/>
        </p:nvSpPr>
        <p:spPr>
          <a:xfrm>
            <a:off x="6673596" y="4475988"/>
            <a:ext cx="248411" cy="316991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2" name="rect"/>
          <p:cNvSpPr/>
          <p:nvPr/>
        </p:nvSpPr>
        <p:spPr>
          <a:xfrm>
            <a:off x="7255764" y="1159764"/>
            <a:ext cx="248411" cy="316991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90372" y="1708404"/>
            <a:ext cx="10835640" cy="4273295"/>
          </a:xfrm>
          <a:prstGeom prst="rect">
            <a:avLst/>
          </a:prstGeom>
        </p:spPr>
      </p:pic>
      <p:sp>
        <p:nvSpPr>
          <p:cNvPr id="104" name="textbox 104"/>
          <p:cNvSpPr/>
          <p:nvPr/>
        </p:nvSpPr>
        <p:spPr>
          <a:xfrm>
            <a:off x="800637" y="324901"/>
            <a:ext cx="385572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3300" spc="6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Demography</a:t>
            </a:r>
            <a:endParaRPr lang="en-US" altLang="en-US" sz="3300" dirty="0"/>
          </a:p>
        </p:txBody>
      </p:sp>
      <p:sp>
        <p:nvSpPr>
          <p:cNvPr id="105" name="textbox 105"/>
          <p:cNvSpPr/>
          <p:nvPr/>
        </p:nvSpPr>
        <p:spPr>
          <a:xfrm>
            <a:off x="1929947" y="6535038"/>
            <a:ext cx="8345805" cy="301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75"/>
              </a:lnSpc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Charts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Human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Lifespan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Nature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(2022)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604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:525-533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https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://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brainchart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io)</a:t>
            </a:r>
            <a:endParaRPr lang="en-US" altLang="en-US" sz="1500" dirty="0"/>
          </a:p>
        </p:txBody>
      </p:sp>
      <p:sp>
        <p:nvSpPr>
          <p:cNvPr id="106" name="textbox 106"/>
          <p:cNvSpPr/>
          <p:nvPr/>
        </p:nvSpPr>
        <p:spPr>
          <a:xfrm>
            <a:off x="10655401" y="324901"/>
            <a:ext cx="840739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</a:t>
            </a:r>
            <a:r>
              <a:rPr sz="3300" b="1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lang="en-US" altLang="en-US" sz="3300" dirty="0"/>
          </a:p>
        </p:txBody>
      </p:sp>
      <p:pic>
        <p:nvPicPr>
          <p:cNvPr id="107" name="picture 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90422" y="1003973"/>
            <a:ext cx="10835995" cy="25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98576" y="1411223"/>
            <a:ext cx="6373367" cy="4713732"/>
          </a:xfrm>
          <a:prstGeom prst="rect">
            <a:avLst/>
          </a:prstGeom>
        </p:spPr>
      </p:pic>
      <p:pic>
        <p:nvPicPr>
          <p:cNvPr id="109" name="picture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525511" y="4764023"/>
            <a:ext cx="3867911" cy="1559051"/>
          </a:xfrm>
          <a:prstGeom prst="rect">
            <a:avLst/>
          </a:prstGeom>
        </p:spPr>
      </p:pic>
      <p:pic>
        <p:nvPicPr>
          <p:cNvPr id="110" name="picture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938782" y="2723972"/>
            <a:ext cx="3041878" cy="1720417"/>
          </a:xfrm>
          <a:prstGeom prst="rect">
            <a:avLst/>
          </a:prstGeom>
        </p:spPr>
      </p:pic>
      <p:pic>
        <p:nvPicPr>
          <p:cNvPr id="111" name="picture 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525511" y="1203959"/>
            <a:ext cx="3867911" cy="1200911"/>
          </a:xfrm>
          <a:prstGeom prst="rect">
            <a:avLst/>
          </a:prstGeom>
        </p:spPr>
      </p:pic>
      <p:sp>
        <p:nvSpPr>
          <p:cNvPr id="112" name="textbox 112"/>
          <p:cNvSpPr/>
          <p:nvPr/>
        </p:nvSpPr>
        <p:spPr>
          <a:xfrm>
            <a:off x="800637" y="324901"/>
            <a:ext cx="385572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3300" spc="6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Demography</a:t>
            </a:r>
            <a:endParaRPr lang="en-US" altLang="en-US" sz="3300" dirty="0"/>
          </a:p>
        </p:txBody>
      </p:sp>
      <p:sp>
        <p:nvSpPr>
          <p:cNvPr id="113" name="textbox 113"/>
          <p:cNvSpPr/>
          <p:nvPr/>
        </p:nvSpPr>
        <p:spPr>
          <a:xfrm>
            <a:off x="1929947" y="6535038"/>
            <a:ext cx="8345805" cy="301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75"/>
              </a:lnSpc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Charts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Human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Lifespan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Nature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(2022)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604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:525-533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https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://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brainchart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io)</a:t>
            </a:r>
            <a:endParaRPr lang="en-US" altLang="en-US" sz="1500" dirty="0"/>
          </a:p>
        </p:txBody>
      </p:sp>
      <p:sp>
        <p:nvSpPr>
          <p:cNvPr id="114" name="textbox 114"/>
          <p:cNvSpPr/>
          <p:nvPr/>
        </p:nvSpPr>
        <p:spPr>
          <a:xfrm>
            <a:off x="10655401" y="324901"/>
            <a:ext cx="840739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</a:t>
            </a:r>
            <a:r>
              <a:rPr sz="3300" b="1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lang="en-US" altLang="en-US" sz="3300" dirty="0"/>
          </a:p>
        </p:txBody>
      </p:sp>
      <p:pic>
        <p:nvPicPr>
          <p:cNvPr id="115" name="picture 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90422" y="1003973"/>
            <a:ext cx="10835995" cy="25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49223" y="1603247"/>
            <a:ext cx="5173979" cy="37856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374891" y="1603247"/>
            <a:ext cx="5158740" cy="3785615"/>
          </a:xfrm>
          <a:prstGeom prst="rect">
            <a:avLst/>
          </a:prstGeom>
        </p:spPr>
      </p:pic>
      <p:sp>
        <p:nvSpPr>
          <p:cNvPr id="7" name="textbox 7"/>
          <p:cNvSpPr/>
          <p:nvPr/>
        </p:nvSpPr>
        <p:spPr>
          <a:xfrm>
            <a:off x="950139" y="324901"/>
            <a:ext cx="982345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Lifespan</a:t>
            </a:r>
            <a:r>
              <a:rPr sz="3300" spc="4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Development</a:t>
            </a:r>
            <a:r>
              <a:rPr sz="3300" b="1" spc="4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3300" spc="4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Population</a:t>
            </a:r>
            <a:r>
              <a:rPr sz="3300" spc="4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vs</a:t>
            </a:r>
            <a:r>
              <a:rPr sz="3300" spc="3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Individual</a:t>
            </a:r>
            <a:endParaRPr lang="en-US" altLang="en-US" sz="3300" dirty="0"/>
          </a:p>
        </p:txBody>
      </p:sp>
      <p:sp>
        <p:nvSpPr>
          <p:cNvPr id="8" name="textbox 8"/>
          <p:cNvSpPr/>
          <p:nvPr/>
        </p:nvSpPr>
        <p:spPr>
          <a:xfrm>
            <a:off x="3348660" y="5825794"/>
            <a:ext cx="5502909" cy="6489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480"/>
              </a:lnSpc>
            </a:pPr>
            <a:r>
              <a:rPr sz="1200" b="1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KeynoteAdresinChinese</a:t>
            </a:r>
            <a:r>
              <a:rPr sz="120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PsychologicalSociety</a:t>
            </a:r>
            <a:r>
              <a:rPr sz="110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(2018</a:t>
            </a:r>
            <a:r>
              <a:rPr sz="110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Annual</a:t>
            </a:r>
            <a:r>
              <a:rPr sz="110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Meeting</a:t>
            </a:r>
            <a:r>
              <a:rPr sz="110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Beijing</a:t>
            </a:r>
            <a:r>
              <a:rPr sz="11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</a:t>
            </a:r>
            <a:endParaRPr lang="en-US" altLang="en-US" sz="1100" dirty="0"/>
          </a:p>
          <a:p>
            <a:pPr algn="l" rtl="0" eaLnBrk="0">
              <a:lnSpc>
                <a:spcPct val="102000"/>
              </a:lnSpc>
            </a:pPr>
            <a:endParaRPr lang="en-US" altLang="en-US" sz="800" dirty="0"/>
          </a:p>
          <a:p>
            <a:pPr marL="732155" algn="l" rtl="0" eaLnBrk="0">
              <a:lnSpc>
                <a:spcPct val="115000"/>
              </a:lnSpc>
              <a:spcBef>
                <a:spcPts val="5"/>
              </a:spcBef>
            </a:pPr>
            <a:r>
              <a:rPr sz="1700" u="sng" spc="190" dirty="0">
                <a:ln w="3175" cap="flat" cmpd="sng">
                  <a:solidFill>
                    <a:srgbClr val="0563C1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63C1">
                    <a:alpha val="100000"/>
                  </a:srgbClr>
                </a:solidFill>
                <a:latin typeface="微软雅黑"/>
                <a:ea typeface="微软雅黑"/>
                <a:cs typeface="微软雅黑"/>
                <a:hlinkClick r:id="rId3">
                  <a:extLst>
                    <a:ext uri="{DAF060AB-1E55-43B9-8AAB-6FB025537F2F}">
                      <wpsdc:hlinkClr xmlns:wpsdc="http://www.wps.cn/officeDocument/2017/drawingmlCustomData" val="0563C1"/>
                      <wpsdc:folHlinkClr xmlns:wpsdc="http://www.wps.cn/officeDocument/2017/drawingmlCustomData" val="0563C1"/>
                      <wpsdc:hlinkUnderline xmlns:wpsdc="http://www.wps.cn/officeDocument/2017/drawingmlCustomData" val="0"/>
                    </a:ext>
                  </a:extLst>
                </a:hlinkClick>
              </a:rPr>
              <a:t>左西年-中国心理学会</a:t>
            </a:r>
            <a:r>
              <a:rPr sz="1700" u="sng" spc="190" dirty="0">
                <a:solidFill>
                  <a:srgbClr val="0563C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u="sng" spc="190" dirty="0">
                <a:ln w="3175" cap="flat" cmpd="sng">
                  <a:solidFill>
                    <a:srgbClr val="0563C1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63C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(</a:t>
            </a:r>
            <a:r>
              <a:rPr sz="1700" u="sng" spc="0" dirty="0">
                <a:ln w="3175" cap="flat" cmpd="sng">
                  <a:solidFill>
                    <a:srgbClr val="0563C1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63C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cpsbeijing</a:t>
            </a:r>
            <a:r>
              <a:rPr sz="1700" u="sng" spc="190" dirty="0">
                <a:ln w="3175" cap="flat" cmpd="sng">
                  <a:solidFill>
                    <a:srgbClr val="0563C1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63C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.</a:t>
            </a:r>
            <a:r>
              <a:rPr sz="1700" u="sng" spc="0" dirty="0">
                <a:ln w="3175" cap="flat" cmpd="sng">
                  <a:solidFill>
                    <a:srgbClr val="0563C1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63C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org</a:t>
            </a:r>
            <a:r>
              <a:rPr sz="1700" u="sng" spc="120" dirty="0">
                <a:ln w="3175" cap="flat" cmpd="sng">
                  <a:solidFill>
                    <a:srgbClr val="0563C1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63C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)</a:t>
            </a:r>
            <a:endParaRPr lang="en-US" altLang="en-US" sz="1700" dirty="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90422" y="1003973"/>
            <a:ext cx="10835995" cy="25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798320" y="1112520"/>
            <a:ext cx="8593836" cy="5309615"/>
          </a:xfrm>
          <a:prstGeom prst="rect">
            <a:avLst/>
          </a:prstGeom>
        </p:spPr>
      </p:pic>
      <p:sp>
        <p:nvSpPr>
          <p:cNvPr id="117" name="textbox 117"/>
          <p:cNvSpPr/>
          <p:nvPr/>
        </p:nvSpPr>
        <p:spPr>
          <a:xfrm>
            <a:off x="800637" y="324901"/>
            <a:ext cx="385572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3300" spc="6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Demography</a:t>
            </a:r>
            <a:endParaRPr lang="en-US" altLang="en-US" sz="3300" dirty="0"/>
          </a:p>
        </p:txBody>
      </p:sp>
      <p:sp>
        <p:nvSpPr>
          <p:cNvPr id="118" name="textbox 118"/>
          <p:cNvSpPr/>
          <p:nvPr/>
        </p:nvSpPr>
        <p:spPr>
          <a:xfrm>
            <a:off x="1929947" y="6535038"/>
            <a:ext cx="8345805" cy="301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75"/>
              </a:lnSpc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Charts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Human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Lifespan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Nature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(2022)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604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:525-533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https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://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brainchart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io)</a:t>
            </a:r>
            <a:endParaRPr lang="en-US" altLang="en-US" sz="1500" dirty="0"/>
          </a:p>
        </p:txBody>
      </p:sp>
      <p:sp>
        <p:nvSpPr>
          <p:cNvPr id="119" name="textbox 119"/>
          <p:cNvSpPr/>
          <p:nvPr/>
        </p:nvSpPr>
        <p:spPr>
          <a:xfrm>
            <a:off x="10655401" y="324901"/>
            <a:ext cx="840739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</a:t>
            </a:r>
            <a:r>
              <a:rPr sz="3300" b="1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lang="en-US" altLang="en-US" sz="3300" dirty="0"/>
          </a:p>
        </p:txBody>
      </p:sp>
      <p:pic>
        <p:nvPicPr>
          <p:cNvPr id="120" name="picture 1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90422" y="1003973"/>
            <a:ext cx="10835995" cy="25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644895" y="1309116"/>
            <a:ext cx="6073140" cy="5087111"/>
          </a:xfrm>
          <a:prstGeom prst="rect">
            <a:avLst/>
          </a:prstGeom>
        </p:spPr>
      </p:pic>
      <p:pic>
        <p:nvPicPr>
          <p:cNvPr id="122" name="picture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33984" y="1054608"/>
            <a:ext cx="4873752" cy="5340095"/>
          </a:xfrm>
          <a:prstGeom prst="rect">
            <a:avLst/>
          </a:prstGeom>
        </p:spPr>
      </p:pic>
      <p:sp>
        <p:nvSpPr>
          <p:cNvPr id="123" name="textbox 123"/>
          <p:cNvSpPr/>
          <p:nvPr/>
        </p:nvSpPr>
        <p:spPr>
          <a:xfrm>
            <a:off x="800637" y="324901"/>
            <a:ext cx="385572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3300" spc="6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Demography</a:t>
            </a:r>
            <a:endParaRPr lang="en-US" altLang="en-US" sz="3300" dirty="0"/>
          </a:p>
        </p:txBody>
      </p:sp>
      <p:sp>
        <p:nvSpPr>
          <p:cNvPr id="124" name="textbox 124"/>
          <p:cNvSpPr/>
          <p:nvPr/>
        </p:nvSpPr>
        <p:spPr>
          <a:xfrm>
            <a:off x="1929947" y="6535038"/>
            <a:ext cx="8345805" cy="301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75"/>
              </a:lnSpc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Charts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Human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Lifespan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Nature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(2022)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604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:525-533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https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://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</a:t>
            </a:r>
            <a:r>
              <a:rPr sz="15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brainchart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io)</a:t>
            </a:r>
            <a:endParaRPr lang="en-US" altLang="en-US" sz="1500" dirty="0"/>
          </a:p>
        </p:txBody>
      </p:sp>
      <p:sp>
        <p:nvSpPr>
          <p:cNvPr id="125" name="textbox 125"/>
          <p:cNvSpPr/>
          <p:nvPr/>
        </p:nvSpPr>
        <p:spPr>
          <a:xfrm>
            <a:off x="10655401" y="324901"/>
            <a:ext cx="840739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</a:t>
            </a:r>
            <a:r>
              <a:rPr sz="3300" b="1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lang="en-US" altLang="en-US" sz="3300" dirty="0"/>
          </a:p>
        </p:txBody>
      </p:sp>
      <p:sp>
        <p:nvSpPr>
          <p:cNvPr id="126" name="rect"/>
          <p:cNvSpPr/>
          <p:nvPr/>
        </p:nvSpPr>
        <p:spPr>
          <a:xfrm>
            <a:off x="690422" y="1003973"/>
            <a:ext cx="10835995" cy="25400"/>
          </a:xfrm>
          <a:prstGeom prst="rect">
            <a:avLst/>
          </a:pr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28" name="textbox 128"/>
          <p:cNvSpPr/>
          <p:nvPr/>
        </p:nvSpPr>
        <p:spPr>
          <a:xfrm>
            <a:off x="1395277" y="6535038"/>
            <a:ext cx="9415144" cy="301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75"/>
              </a:lnSpc>
            </a:pPr>
            <a:r>
              <a:rPr sz="15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150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Charts</a:t>
            </a:r>
            <a:r>
              <a:rPr sz="150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50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50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Human</a:t>
            </a:r>
            <a:r>
              <a:rPr sz="150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Lifespan</a:t>
            </a:r>
            <a:r>
              <a:rPr sz="150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50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Nature</a:t>
            </a:r>
            <a:r>
              <a:rPr sz="150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(2022)</a:t>
            </a:r>
            <a:r>
              <a:rPr sz="150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604</a:t>
            </a:r>
            <a:r>
              <a:rPr sz="150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:525-533</a:t>
            </a:r>
            <a:r>
              <a:rPr sz="150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15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http</a:t>
            </a:r>
            <a:r>
              <a:rPr sz="1500" i="1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500" b="1" i="1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15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deepneuro</a:t>
            </a:r>
            <a:r>
              <a:rPr sz="1500" i="1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bnu</a:t>
            </a:r>
            <a:r>
              <a:rPr sz="1500" i="1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edu</a:t>
            </a:r>
            <a:r>
              <a:rPr sz="1500" i="1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cn</a:t>
            </a:r>
            <a:r>
              <a:rPr sz="1500" i="1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/?</a:t>
            </a:r>
            <a:r>
              <a:rPr sz="15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500" i="1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=6</a:t>
            </a:r>
            <a:r>
              <a:rPr sz="1500" i="1" spc="1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5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15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</a:t>
            </a:r>
            <a:endParaRPr lang="en-US" altLang="en-US" sz="1500" dirty="0"/>
          </a:p>
        </p:txBody>
      </p:sp>
      <p:sp>
        <p:nvSpPr>
          <p:cNvPr id="129" name="textbox 129"/>
          <p:cNvSpPr/>
          <p:nvPr/>
        </p:nvSpPr>
        <p:spPr>
          <a:xfrm>
            <a:off x="800637" y="67319"/>
            <a:ext cx="385572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3300" spc="6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Demography</a:t>
            </a:r>
            <a:endParaRPr lang="en-US" altLang="en-US" sz="3300" dirty="0"/>
          </a:p>
        </p:txBody>
      </p:sp>
      <p:sp>
        <p:nvSpPr>
          <p:cNvPr id="130" name="textbox 130"/>
          <p:cNvSpPr/>
          <p:nvPr/>
        </p:nvSpPr>
        <p:spPr>
          <a:xfrm>
            <a:off x="10655401" y="67319"/>
            <a:ext cx="840739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</a:t>
            </a:r>
            <a:r>
              <a:rPr sz="3300" b="1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lang="en-US" altLang="en-US" sz="3300" dirty="0"/>
          </a:p>
        </p:txBody>
      </p:sp>
      <p:sp>
        <p:nvSpPr>
          <p:cNvPr id="131" name="textbox 131"/>
          <p:cNvSpPr/>
          <p:nvPr/>
        </p:nvSpPr>
        <p:spPr>
          <a:xfrm>
            <a:off x="5627141" y="3559314"/>
            <a:ext cx="933450" cy="5226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3500" spc="80" dirty="0">
                <a:ln w="952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全</a:t>
            </a:r>
            <a:r>
              <a:rPr sz="3500" spc="60" dirty="0">
                <a:ln w="952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景</a:t>
            </a:r>
            <a:endParaRPr lang="en-US" altLang="en-US" sz="3500" dirty="0"/>
          </a:p>
        </p:txBody>
      </p:sp>
      <p:pic>
        <p:nvPicPr>
          <p:cNvPr id="132" name="picture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298" y="746391"/>
            <a:ext cx="12132005" cy="25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06423" y="1264920"/>
            <a:ext cx="5149595" cy="5055108"/>
          </a:xfrm>
          <a:prstGeom prst="rect">
            <a:avLst/>
          </a:prstGeom>
        </p:spPr>
      </p:pic>
      <p:pic>
        <p:nvPicPr>
          <p:cNvPr id="134" name="picture 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002780" y="1264919"/>
            <a:ext cx="4082795" cy="5006340"/>
          </a:xfrm>
          <a:prstGeom prst="rect">
            <a:avLst/>
          </a:prstGeom>
        </p:spPr>
      </p:pic>
      <p:sp>
        <p:nvSpPr>
          <p:cNvPr id="135" name="textbox 135"/>
          <p:cNvSpPr/>
          <p:nvPr/>
        </p:nvSpPr>
        <p:spPr>
          <a:xfrm>
            <a:off x="800637" y="324901"/>
            <a:ext cx="385572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3300" spc="6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Demography</a:t>
            </a:r>
            <a:endParaRPr lang="en-US" altLang="en-US" sz="3300" dirty="0"/>
          </a:p>
        </p:txBody>
      </p:sp>
      <p:sp>
        <p:nvSpPr>
          <p:cNvPr id="136" name="textbox 136"/>
          <p:cNvSpPr/>
          <p:nvPr/>
        </p:nvSpPr>
        <p:spPr>
          <a:xfrm>
            <a:off x="3718480" y="6535038"/>
            <a:ext cx="4780279" cy="301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75"/>
              </a:lnSpc>
            </a:pP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Journal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Neuroscience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(2010)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30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15034-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1504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endParaRPr lang="en-US" altLang="en-US" sz="1500" dirty="0"/>
          </a:p>
        </p:txBody>
      </p:sp>
      <p:sp>
        <p:nvSpPr>
          <p:cNvPr id="137" name="textbox 137"/>
          <p:cNvSpPr/>
          <p:nvPr/>
        </p:nvSpPr>
        <p:spPr>
          <a:xfrm>
            <a:off x="10717914" y="324901"/>
            <a:ext cx="778509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</a:t>
            </a:r>
            <a:r>
              <a:rPr sz="3300" b="1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x</a:t>
            </a:r>
            <a:endParaRPr lang="en-US" altLang="en-US" sz="3300" dirty="0"/>
          </a:p>
        </p:txBody>
      </p:sp>
      <p:pic>
        <p:nvPicPr>
          <p:cNvPr id="138" name="picture 1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90422" y="1003973"/>
            <a:ext cx="10835995" cy="25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82752" y="1338072"/>
            <a:ext cx="10826496" cy="4966715"/>
          </a:xfrm>
          <a:prstGeom prst="rect">
            <a:avLst/>
          </a:prstGeom>
        </p:spPr>
      </p:pic>
      <p:sp>
        <p:nvSpPr>
          <p:cNvPr id="140" name="textbox 140"/>
          <p:cNvSpPr/>
          <p:nvPr/>
        </p:nvSpPr>
        <p:spPr>
          <a:xfrm>
            <a:off x="800637" y="324901"/>
            <a:ext cx="385572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3300" spc="6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Demography</a:t>
            </a:r>
            <a:endParaRPr lang="en-US" altLang="en-US" sz="3300" dirty="0"/>
          </a:p>
        </p:txBody>
      </p:sp>
      <p:sp>
        <p:nvSpPr>
          <p:cNvPr id="141" name="textbox 141"/>
          <p:cNvSpPr/>
          <p:nvPr/>
        </p:nvSpPr>
        <p:spPr>
          <a:xfrm>
            <a:off x="3718480" y="6535038"/>
            <a:ext cx="4780279" cy="301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75"/>
              </a:lnSpc>
            </a:pP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Journal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Neuroscience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(2010)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30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15034-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1504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endParaRPr lang="en-US" altLang="en-US" sz="1500" dirty="0"/>
          </a:p>
        </p:txBody>
      </p:sp>
      <p:sp>
        <p:nvSpPr>
          <p:cNvPr id="142" name="textbox 142"/>
          <p:cNvSpPr/>
          <p:nvPr/>
        </p:nvSpPr>
        <p:spPr>
          <a:xfrm>
            <a:off x="10717914" y="324901"/>
            <a:ext cx="778509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</a:t>
            </a:r>
            <a:r>
              <a:rPr sz="3300" b="1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x</a:t>
            </a:r>
            <a:endParaRPr lang="en-US" altLang="en-US" sz="3300" dirty="0"/>
          </a:p>
        </p:txBody>
      </p:sp>
      <p:pic>
        <p:nvPicPr>
          <p:cNvPr id="143" name="picture 1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90422" y="1003973"/>
            <a:ext cx="10835995" cy="25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10411" y="1226820"/>
            <a:ext cx="5402580" cy="5178551"/>
          </a:xfrm>
          <a:prstGeom prst="rect">
            <a:avLst/>
          </a:prstGeom>
        </p:spPr>
      </p:pic>
      <p:pic>
        <p:nvPicPr>
          <p:cNvPr id="145" name="picture 1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548627" y="1296923"/>
            <a:ext cx="4631435" cy="5033771"/>
          </a:xfrm>
          <a:prstGeom prst="rect">
            <a:avLst/>
          </a:prstGeom>
        </p:spPr>
      </p:pic>
      <p:sp>
        <p:nvSpPr>
          <p:cNvPr id="146" name="textbox 146"/>
          <p:cNvSpPr/>
          <p:nvPr/>
        </p:nvSpPr>
        <p:spPr>
          <a:xfrm>
            <a:off x="800637" y="324901"/>
            <a:ext cx="385572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3300" spc="6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Demography</a:t>
            </a:r>
            <a:endParaRPr lang="en-US" altLang="en-US" sz="3300" dirty="0"/>
          </a:p>
        </p:txBody>
      </p:sp>
      <p:sp>
        <p:nvSpPr>
          <p:cNvPr id="147" name="textbox 147"/>
          <p:cNvSpPr/>
          <p:nvPr/>
        </p:nvSpPr>
        <p:spPr>
          <a:xfrm>
            <a:off x="9679766" y="324901"/>
            <a:ext cx="181610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Ethnicit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endParaRPr lang="en-US" altLang="en-US" sz="3300" dirty="0"/>
          </a:p>
        </p:txBody>
      </p:sp>
      <p:sp>
        <p:nvSpPr>
          <p:cNvPr id="148" name="textbox 148"/>
          <p:cNvSpPr/>
          <p:nvPr/>
        </p:nvSpPr>
        <p:spPr>
          <a:xfrm>
            <a:off x="4423428" y="6535038"/>
            <a:ext cx="3363595" cy="301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75"/>
              </a:lnSpc>
            </a:pP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Current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Biology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(2015)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25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1988-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199</a:t>
            </a:r>
            <a:r>
              <a:rPr sz="15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endParaRPr lang="en-US" altLang="en-US" sz="1500" dirty="0"/>
          </a:p>
        </p:txBody>
      </p:sp>
      <p:sp>
        <p:nvSpPr>
          <p:cNvPr id="149" name="rect"/>
          <p:cNvSpPr/>
          <p:nvPr/>
        </p:nvSpPr>
        <p:spPr>
          <a:xfrm>
            <a:off x="690422" y="1003973"/>
            <a:ext cx="10835995" cy="25400"/>
          </a:xfrm>
          <a:prstGeom prst="rect">
            <a:avLst/>
          </a:pr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1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415028" y="1629155"/>
            <a:ext cx="7013447" cy="4492752"/>
          </a:xfrm>
          <a:prstGeom prst="rect">
            <a:avLst/>
          </a:prstGeom>
        </p:spPr>
      </p:pic>
      <p:pic>
        <p:nvPicPr>
          <p:cNvPr id="151" name="picture 1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55904" y="1691640"/>
            <a:ext cx="3273552" cy="4366259"/>
          </a:xfrm>
          <a:prstGeom prst="rect">
            <a:avLst/>
          </a:prstGeom>
        </p:spPr>
      </p:pic>
      <p:sp>
        <p:nvSpPr>
          <p:cNvPr id="152" name="textbox 152"/>
          <p:cNvSpPr/>
          <p:nvPr/>
        </p:nvSpPr>
        <p:spPr>
          <a:xfrm>
            <a:off x="800637" y="324901"/>
            <a:ext cx="385572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3300" spc="6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Demography</a:t>
            </a:r>
            <a:endParaRPr lang="en-US" altLang="en-US" sz="3300" dirty="0"/>
          </a:p>
        </p:txBody>
      </p:sp>
      <p:sp>
        <p:nvSpPr>
          <p:cNvPr id="153" name="textbox 153"/>
          <p:cNvSpPr/>
          <p:nvPr/>
        </p:nvSpPr>
        <p:spPr>
          <a:xfrm>
            <a:off x="9679766" y="324901"/>
            <a:ext cx="181610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Ethnicit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endParaRPr lang="en-US" altLang="en-US" sz="3300" dirty="0"/>
          </a:p>
        </p:txBody>
      </p:sp>
      <p:sp>
        <p:nvSpPr>
          <p:cNvPr id="154" name="textbox 154"/>
          <p:cNvSpPr/>
          <p:nvPr/>
        </p:nvSpPr>
        <p:spPr>
          <a:xfrm>
            <a:off x="4396949" y="6535038"/>
            <a:ext cx="3412490" cy="301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75"/>
              </a:lnSpc>
            </a:pP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Science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Bulletin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(2020)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22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1924-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1934</a:t>
            </a:r>
            <a:endParaRPr lang="en-US" altLang="en-US" sz="1500" dirty="0"/>
          </a:p>
        </p:txBody>
      </p:sp>
      <p:pic>
        <p:nvPicPr>
          <p:cNvPr id="155" name="picture 1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90422" y="1003973"/>
            <a:ext cx="10835995" cy="25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39140" y="1394460"/>
            <a:ext cx="7799831" cy="4887467"/>
          </a:xfrm>
          <a:prstGeom prst="rect">
            <a:avLst/>
          </a:prstGeom>
        </p:spPr>
      </p:pic>
      <p:sp>
        <p:nvSpPr>
          <p:cNvPr id="157" name="textbox 157"/>
          <p:cNvSpPr/>
          <p:nvPr/>
        </p:nvSpPr>
        <p:spPr>
          <a:xfrm>
            <a:off x="8720586" y="1959863"/>
            <a:ext cx="2832100" cy="3721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290195" indent="-277495" algn="l" rtl="0" eaLnBrk="0">
              <a:lnSpc>
                <a:spcPct val="108000"/>
              </a:lnSpc>
            </a:pPr>
            <a:r>
              <a:rPr sz="150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Shape</a:t>
            </a:r>
            <a:r>
              <a:rPr sz="150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analyses</a:t>
            </a:r>
            <a:r>
              <a:rPr sz="150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revealed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volumetric</a:t>
            </a:r>
            <a:r>
              <a:rPr sz="1500" spc="5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differences</a:t>
            </a:r>
            <a:r>
              <a:rPr sz="1500" spc="5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growth</a:t>
            </a:r>
            <a:r>
              <a:rPr sz="1500" spc="4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curves</a:t>
            </a:r>
            <a:r>
              <a:rPr sz="1500" spc="4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between</a:t>
            </a:r>
            <a:r>
              <a:rPr sz="1500" spc="3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two</a:t>
            </a:r>
            <a:r>
              <a:rPr sz="1500" spc="3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samples</a:t>
            </a:r>
            <a:r>
              <a:rPr sz="1500" spc="3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primarily</a:t>
            </a:r>
            <a:r>
              <a:rPr sz="1500" spc="3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lateral</a:t>
            </a:r>
            <a:r>
              <a:rPr sz="1500" spc="3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frontal</a:t>
            </a:r>
            <a:r>
              <a:rPr sz="1500" spc="3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parietal</a:t>
            </a:r>
            <a:r>
              <a:rPr sz="1500" spc="3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areas</a:t>
            </a:r>
            <a:r>
              <a:rPr sz="1500" spc="3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500" dirty="0"/>
          </a:p>
          <a:p>
            <a:pPr marL="294640" indent="-281940" algn="l" rtl="0" eaLnBrk="0">
              <a:lnSpc>
                <a:spcPct val="106000"/>
              </a:lnSpc>
              <a:spcBef>
                <a:spcPts val="35"/>
              </a:spcBef>
            </a:pPr>
            <a:r>
              <a:rPr sz="150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These</a:t>
            </a:r>
            <a:r>
              <a:rPr sz="150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regions</a:t>
            </a:r>
            <a:r>
              <a:rPr sz="15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spatially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distributed</a:t>
            </a:r>
            <a:r>
              <a:rPr sz="1500" spc="3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into</a:t>
            </a:r>
            <a:r>
              <a:rPr sz="1500" spc="3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default</a:t>
            </a:r>
            <a:r>
              <a:rPr sz="1500" spc="3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</a:t>
            </a:r>
            <a:r>
              <a:rPr sz="1500" spc="3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networks</a:t>
            </a:r>
            <a:r>
              <a:rPr sz="1500" spc="3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500" spc="3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endParaRPr lang="en-US" altLang="en-US" sz="1500" dirty="0"/>
          </a:p>
          <a:p>
            <a:pPr marL="291465" indent="9525" algn="l" rtl="0" eaLnBrk="0">
              <a:lnSpc>
                <a:spcPct val="106000"/>
              </a:lnSpc>
              <a:spcBef>
                <a:spcPts val="35"/>
              </a:spcBef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most</a:t>
            </a:r>
            <a:r>
              <a:rPr sz="1500" spc="4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variable</a:t>
            </a:r>
            <a:r>
              <a:rPr sz="1500" spc="4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across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individuals</a:t>
            </a:r>
            <a:r>
              <a:rPr sz="1500" spc="3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500" spc="3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regard</a:t>
            </a:r>
            <a:r>
              <a:rPr sz="1500" spc="3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their</a:t>
            </a:r>
            <a:r>
              <a:rPr sz="1500" spc="3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structure</a:t>
            </a:r>
            <a:r>
              <a:rPr sz="1500" spc="3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500" spc="3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function</a:t>
            </a:r>
            <a:r>
              <a:rPr sz="1500" spc="2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500" dirty="0"/>
          </a:p>
          <a:p>
            <a:pPr marL="294640" indent="-281940" algn="l" rtl="0" eaLnBrk="0">
              <a:lnSpc>
                <a:spcPct val="109000"/>
              </a:lnSpc>
              <a:spcBef>
                <a:spcPts val="5"/>
              </a:spcBef>
            </a:pPr>
            <a:r>
              <a:rPr sz="15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Temporally</a:t>
            </a:r>
            <a:r>
              <a:rPr sz="15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5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shape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distinction</a:t>
            </a:r>
            <a:r>
              <a:rPr sz="1500" spc="3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500" spc="3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growth</a:t>
            </a:r>
            <a:r>
              <a:rPr sz="1500" spc="3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mostly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occurred</a:t>
            </a:r>
            <a:r>
              <a:rPr sz="1500" spc="3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around</a:t>
            </a:r>
            <a:r>
              <a:rPr sz="1500" spc="3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puberty</a:t>
            </a:r>
            <a:r>
              <a:rPr sz="1500" spc="3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period</a:t>
            </a:r>
            <a:r>
              <a:rPr sz="1500" spc="3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500" dirty="0"/>
          </a:p>
        </p:txBody>
      </p:sp>
      <p:sp>
        <p:nvSpPr>
          <p:cNvPr id="158" name="textbox 158"/>
          <p:cNvSpPr/>
          <p:nvPr/>
        </p:nvSpPr>
        <p:spPr>
          <a:xfrm>
            <a:off x="800637" y="324901"/>
            <a:ext cx="385572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3300" spc="6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Demography</a:t>
            </a:r>
            <a:endParaRPr lang="en-US" altLang="en-US" sz="3300" dirty="0"/>
          </a:p>
        </p:txBody>
      </p:sp>
      <p:sp>
        <p:nvSpPr>
          <p:cNvPr id="159" name="textbox 159"/>
          <p:cNvSpPr/>
          <p:nvPr/>
        </p:nvSpPr>
        <p:spPr>
          <a:xfrm>
            <a:off x="9679766" y="324901"/>
            <a:ext cx="181610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Ethnicit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endParaRPr lang="en-US" altLang="en-US" sz="3300" dirty="0"/>
          </a:p>
        </p:txBody>
      </p:sp>
      <p:sp>
        <p:nvSpPr>
          <p:cNvPr id="160" name="textbox 160"/>
          <p:cNvSpPr/>
          <p:nvPr/>
        </p:nvSpPr>
        <p:spPr>
          <a:xfrm>
            <a:off x="4396949" y="6535038"/>
            <a:ext cx="3412490" cy="301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75"/>
              </a:lnSpc>
            </a:pP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Science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Bulletin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(2020)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22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1924-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1934</a:t>
            </a:r>
            <a:endParaRPr lang="en-US" altLang="en-US" sz="1500" dirty="0"/>
          </a:p>
        </p:txBody>
      </p:sp>
      <p:pic>
        <p:nvPicPr>
          <p:cNvPr id="161" name="picture 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90422" y="1003973"/>
            <a:ext cx="10835995" cy="25400"/>
          </a:xfrm>
          <a:prstGeom prst="rect">
            <a:avLst/>
          </a:prstGeom>
        </p:spPr>
      </p:pic>
      <p:sp>
        <p:nvSpPr>
          <p:cNvPr id="162" name="rect"/>
          <p:cNvSpPr/>
          <p:nvPr/>
        </p:nvSpPr>
        <p:spPr>
          <a:xfrm>
            <a:off x="2769107" y="3051047"/>
            <a:ext cx="717804" cy="187452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3" name="textbox 163"/>
          <p:cNvSpPr/>
          <p:nvPr/>
        </p:nvSpPr>
        <p:spPr>
          <a:xfrm>
            <a:off x="2712217" y="3027956"/>
            <a:ext cx="770890" cy="3390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425"/>
              </a:lnSpc>
            </a:pPr>
            <a:r>
              <a:rPr sz="9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Default</a:t>
            </a:r>
            <a:r>
              <a:rPr sz="90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PFC</a:t>
            </a:r>
            <a:endParaRPr lang="en-US" altLang="en-US" sz="900" dirty="0"/>
          </a:p>
          <a:p>
            <a:pPr marL="385445" algn="l" rtl="0" eaLnBrk="0">
              <a:lnSpc>
                <a:spcPct val="87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endParaRPr lang="en-US" altLang="en-US" sz="900" dirty="0"/>
          </a:p>
        </p:txBody>
      </p:sp>
      <p:grpSp>
        <p:nvGrpSpPr>
          <p:cNvPr id="4" name="group 4"/>
          <p:cNvGrpSpPr/>
          <p:nvPr/>
        </p:nvGrpSpPr>
        <p:grpSpPr>
          <a:xfrm rot="21600000">
            <a:off x="5343144" y="3051047"/>
            <a:ext cx="541020" cy="187452"/>
            <a:chOff x="0" y="0"/>
            <a:chExt cx="541020" cy="187452"/>
          </a:xfrm>
        </p:grpSpPr>
        <p:sp>
          <p:nvSpPr>
            <p:cNvPr id="164" name="textbox 164"/>
            <p:cNvSpPr/>
            <p:nvPr/>
          </p:nvSpPr>
          <p:spPr>
            <a:xfrm>
              <a:off x="0" y="0"/>
              <a:ext cx="541655" cy="187960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/>
            <a:lstStyle/>
            <a:p>
              <a:pPr marL="167005" algn="l" rtl="0" eaLnBrk="0">
                <a:lnSpc>
                  <a:spcPts val="1340"/>
                </a:lnSpc>
              </a:pPr>
              <a:r>
                <a:rPr sz="900" b="1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Vis</a:t>
              </a:r>
              <a:r>
                <a:rPr sz="900" spc="3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</a:t>
              </a:r>
              <a:r>
                <a:rPr sz="900" b="1" spc="3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1</a:t>
              </a:r>
              <a:r>
                <a:rPr sz="900" b="1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9</a:t>
              </a:r>
              <a:endParaRPr lang="en-US" altLang="en-US" sz="900" dirty="0"/>
            </a:p>
          </p:txBody>
        </p:sp>
        <p:sp>
          <p:nvSpPr>
            <p:cNvPr id="165" name="textbox 165"/>
            <p:cNvSpPr/>
            <p:nvPr/>
          </p:nvSpPr>
          <p:spPr>
            <a:xfrm>
              <a:off x="344060" y="110223"/>
              <a:ext cx="97789" cy="5524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ts val="235"/>
                </a:lnSpc>
              </a:pPr>
              <a:r>
                <a:rPr sz="900" b="1" spc="6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_</a:t>
              </a:r>
              <a:endParaRPr lang="en-US" altLang="en-US" sz="900" dirty="0"/>
            </a:p>
          </p:txBody>
        </p:sp>
      </p:grpSp>
      <p:pic>
        <p:nvPicPr>
          <p:cNvPr id="166" name="picture 1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172726" y="3306876"/>
            <a:ext cx="262203" cy="266509"/>
          </a:xfrm>
          <a:prstGeom prst="rect">
            <a:avLst/>
          </a:prstGeom>
        </p:spPr>
      </p:pic>
      <p:pic>
        <p:nvPicPr>
          <p:cNvPr id="167" name="picture 1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962933" y="3496449"/>
            <a:ext cx="262203" cy="266509"/>
          </a:xfrm>
          <a:prstGeom prst="rect">
            <a:avLst/>
          </a:prstGeom>
        </p:spPr>
      </p:pic>
      <p:sp>
        <p:nvSpPr>
          <p:cNvPr id="168" name="textbox 168"/>
          <p:cNvSpPr/>
          <p:nvPr/>
        </p:nvSpPr>
        <p:spPr>
          <a:xfrm>
            <a:off x="3132637" y="3161271"/>
            <a:ext cx="421640" cy="552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35"/>
              </a:lnSpc>
            </a:pPr>
            <a:r>
              <a:rPr sz="900" b="1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_</a:t>
            </a:r>
            <a:r>
              <a:rPr sz="9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90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_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82623" y="1338071"/>
            <a:ext cx="5100828" cy="4940808"/>
          </a:xfrm>
          <a:prstGeom prst="rect">
            <a:avLst/>
          </a:prstGeom>
        </p:spPr>
      </p:pic>
      <p:pic>
        <p:nvPicPr>
          <p:cNvPr id="170" name="picture 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007352" y="1344167"/>
            <a:ext cx="3974591" cy="4853940"/>
          </a:xfrm>
          <a:prstGeom prst="rect">
            <a:avLst/>
          </a:prstGeom>
        </p:spPr>
      </p:pic>
      <p:sp>
        <p:nvSpPr>
          <p:cNvPr id="171" name="textbox 171"/>
          <p:cNvSpPr/>
          <p:nvPr/>
        </p:nvSpPr>
        <p:spPr>
          <a:xfrm>
            <a:off x="800637" y="324901"/>
            <a:ext cx="385572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3300" spc="6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Demography</a:t>
            </a:r>
            <a:endParaRPr lang="en-US" altLang="en-US" sz="3300" dirty="0"/>
          </a:p>
        </p:txBody>
      </p:sp>
      <p:sp>
        <p:nvSpPr>
          <p:cNvPr id="172" name="textbox 172"/>
          <p:cNvSpPr/>
          <p:nvPr/>
        </p:nvSpPr>
        <p:spPr>
          <a:xfrm>
            <a:off x="9679766" y="324901"/>
            <a:ext cx="181610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Ethnicit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endParaRPr lang="en-US" altLang="en-US" sz="3300" dirty="0"/>
          </a:p>
        </p:txBody>
      </p:sp>
      <p:sp>
        <p:nvSpPr>
          <p:cNvPr id="173" name="textbox 173"/>
          <p:cNvSpPr/>
          <p:nvPr/>
        </p:nvSpPr>
        <p:spPr>
          <a:xfrm>
            <a:off x="4279665" y="6531796"/>
            <a:ext cx="3641725" cy="315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280"/>
              </a:lnSpc>
            </a:pP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Nature</a:t>
            </a:r>
            <a:r>
              <a:rPr sz="150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Neuroscience</a:t>
            </a:r>
            <a:r>
              <a:rPr sz="150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(2022)</a:t>
            </a:r>
            <a:r>
              <a:rPr sz="150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5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revision</a:t>
            </a:r>
            <a:endParaRPr lang="en-US" altLang="en-US" sz="1500" dirty="0"/>
          </a:p>
        </p:txBody>
      </p:sp>
      <p:sp>
        <p:nvSpPr>
          <p:cNvPr id="174" name="rect"/>
          <p:cNvSpPr/>
          <p:nvPr/>
        </p:nvSpPr>
        <p:spPr>
          <a:xfrm>
            <a:off x="690422" y="1003973"/>
            <a:ext cx="10835995" cy="25400"/>
          </a:xfrm>
          <a:prstGeom prst="rect">
            <a:avLst/>
          </a:pr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1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3103" y="1292351"/>
            <a:ext cx="6502906" cy="5010911"/>
          </a:xfrm>
          <a:prstGeom prst="rect">
            <a:avLst/>
          </a:prstGeom>
        </p:spPr>
      </p:pic>
      <p:pic>
        <p:nvPicPr>
          <p:cNvPr id="176" name="picture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90372" y="1232916"/>
            <a:ext cx="4277868" cy="3410711"/>
          </a:xfrm>
          <a:prstGeom prst="rect">
            <a:avLst/>
          </a:prstGeom>
        </p:spPr>
      </p:pic>
      <p:pic>
        <p:nvPicPr>
          <p:cNvPr id="177" name="picture 1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90372" y="4707635"/>
            <a:ext cx="4279391" cy="1595627"/>
          </a:xfrm>
          <a:prstGeom prst="rect">
            <a:avLst/>
          </a:prstGeom>
        </p:spPr>
      </p:pic>
      <p:sp>
        <p:nvSpPr>
          <p:cNvPr id="178" name="textbox 178"/>
          <p:cNvSpPr/>
          <p:nvPr/>
        </p:nvSpPr>
        <p:spPr>
          <a:xfrm>
            <a:off x="800637" y="324901"/>
            <a:ext cx="10694669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33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Demography</a:t>
            </a:r>
            <a:r>
              <a:rPr sz="33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</a:t>
            </a:r>
            <a:r>
              <a:rPr sz="30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Socioeconomic</a:t>
            </a:r>
            <a:r>
              <a:rPr sz="300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Status</a:t>
            </a:r>
            <a:endParaRPr lang="en-US" altLang="en-US" sz="3000" dirty="0"/>
          </a:p>
        </p:txBody>
      </p:sp>
      <p:sp>
        <p:nvSpPr>
          <p:cNvPr id="179" name="textbox 179"/>
          <p:cNvSpPr/>
          <p:nvPr/>
        </p:nvSpPr>
        <p:spPr>
          <a:xfrm>
            <a:off x="1617165" y="6535038"/>
            <a:ext cx="8965565" cy="301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75"/>
              </a:lnSpc>
            </a:pP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Behavioral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Sciences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(2010)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33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:61-83;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Nature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Reviews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Neurosciences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(2021)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22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:372-3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endParaRPr lang="en-US" altLang="en-US" sz="1500" dirty="0"/>
          </a:p>
        </p:txBody>
      </p:sp>
      <p:pic>
        <p:nvPicPr>
          <p:cNvPr id="180" name="picture 1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90422" y="1003973"/>
            <a:ext cx="10835995" cy="25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18031" y="1690115"/>
            <a:ext cx="6268211" cy="42519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045196" y="1344168"/>
            <a:ext cx="3130295" cy="5167883"/>
          </a:xfrm>
          <a:prstGeom prst="rect">
            <a:avLst/>
          </a:prstGeom>
        </p:spPr>
      </p:pic>
      <p:sp>
        <p:nvSpPr>
          <p:cNvPr id="12" name="textbox 12"/>
          <p:cNvSpPr/>
          <p:nvPr/>
        </p:nvSpPr>
        <p:spPr>
          <a:xfrm>
            <a:off x="950139" y="324901"/>
            <a:ext cx="10040619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Lifespan</a:t>
            </a:r>
            <a:r>
              <a:rPr sz="3300" spc="5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Development</a:t>
            </a:r>
            <a:r>
              <a:rPr sz="3300" b="1" spc="5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3300" spc="5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Population</a:t>
            </a:r>
            <a:r>
              <a:rPr sz="3300" spc="4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Neuroscience</a:t>
            </a:r>
            <a:endParaRPr lang="en-US" altLang="en-US" sz="3300" dirty="0"/>
          </a:p>
        </p:txBody>
      </p:sp>
      <p:sp>
        <p:nvSpPr>
          <p:cNvPr id="13" name="textbox 13"/>
          <p:cNvSpPr/>
          <p:nvPr/>
        </p:nvSpPr>
        <p:spPr>
          <a:xfrm>
            <a:off x="2045457" y="6227191"/>
            <a:ext cx="4203700" cy="2139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480"/>
              </a:lnSpc>
            </a:pPr>
            <a:r>
              <a:rPr sz="1200" b="1" i="1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JAMA</a:t>
            </a:r>
            <a:r>
              <a:rPr sz="12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i="1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Psychiatry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(2014);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i="1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Natur</a:t>
            </a:r>
            <a:r>
              <a:rPr sz="1200" b="1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eReviewsNeuroscience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(2009)</a:t>
            </a:r>
            <a:endParaRPr lang="en-US" altLang="en-US" sz="11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90422" y="1003973"/>
            <a:ext cx="10835995" cy="25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1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35597" y="414654"/>
            <a:ext cx="11558637" cy="63112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94231" y="1495044"/>
            <a:ext cx="10003535" cy="4849367"/>
          </a:xfrm>
          <a:prstGeom prst="rect">
            <a:avLst/>
          </a:prstGeom>
        </p:spPr>
      </p:pic>
      <p:sp>
        <p:nvSpPr>
          <p:cNvPr id="16" name="textbox 16"/>
          <p:cNvSpPr/>
          <p:nvPr/>
        </p:nvSpPr>
        <p:spPr>
          <a:xfrm>
            <a:off x="950139" y="324901"/>
            <a:ext cx="9681209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Lifespan</a:t>
            </a:r>
            <a:r>
              <a:rPr sz="3300" spc="3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Development</a:t>
            </a:r>
            <a:r>
              <a:rPr sz="3300" b="1" spc="3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3300" spc="3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Multi</a:t>
            </a:r>
            <a:r>
              <a:rPr sz="3300" b="1" spc="3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level</a:t>
            </a:r>
            <a:r>
              <a:rPr sz="3300" spc="3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Mechanisms</a:t>
            </a:r>
            <a:endParaRPr lang="en-US" altLang="en-US" sz="3300" dirty="0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94231" y="2066544"/>
            <a:ext cx="3183635" cy="309371"/>
          </a:xfrm>
          <a:prstGeom prst="rect">
            <a:avLst/>
          </a:prstGeom>
        </p:spPr>
      </p:pic>
      <p:sp>
        <p:nvSpPr>
          <p:cNvPr id="18" name="textbox 18"/>
          <p:cNvSpPr/>
          <p:nvPr/>
        </p:nvSpPr>
        <p:spPr>
          <a:xfrm>
            <a:off x="8487068" y="1544268"/>
            <a:ext cx="2517775" cy="2139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480"/>
              </a:lnSpc>
            </a:pPr>
            <a:r>
              <a:rPr sz="1200" b="1" i="1" spc="0" dirty="0">
                <a:solidFill>
                  <a:srgbClr val="FFFF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NatureReviewsNeuroscience</a:t>
            </a:r>
            <a:r>
              <a:rPr sz="1100" spc="-10" dirty="0">
                <a:solidFill>
                  <a:srgbClr val="FFFF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</a:t>
            </a:r>
            <a:r>
              <a:rPr sz="1100" spc="0" dirty="0">
                <a:solidFill>
                  <a:srgbClr val="FFFF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009)</a:t>
            </a:r>
            <a:endParaRPr lang="en-US" altLang="en-US" sz="1100" dirty="0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90422" y="1003973"/>
            <a:ext cx="10835995" cy="25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59180" y="1597152"/>
            <a:ext cx="9950196" cy="4783835"/>
          </a:xfrm>
          <a:prstGeom prst="rect">
            <a:avLst/>
          </a:prstGeom>
        </p:spPr>
      </p:pic>
      <p:sp>
        <p:nvSpPr>
          <p:cNvPr id="21" name="textbox 21"/>
          <p:cNvSpPr/>
          <p:nvPr/>
        </p:nvSpPr>
        <p:spPr>
          <a:xfrm>
            <a:off x="950139" y="324901"/>
            <a:ext cx="9681209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Lifespan</a:t>
            </a:r>
            <a:r>
              <a:rPr sz="3300" spc="3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Development</a:t>
            </a:r>
            <a:r>
              <a:rPr sz="3300" b="1" spc="3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3300" spc="3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Multi</a:t>
            </a:r>
            <a:r>
              <a:rPr sz="3300" b="1" spc="3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level</a:t>
            </a:r>
            <a:r>
              <a:rPr sz="3300" spc="3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Mechanisms</a:t>
            </a:r>
            <a:endParaRPr lang="en-US" altLang="en-US" sz="3300" dirty="0"/>
          </a:p>
        </p:txBody>
      </p:sp>
      <p:sp>
        <p:nvSpPr>
          <p:cNvPr id="22" name="textbox 22"/>
          <p:cNvSpPr/>
          <p:nvPr/>
        </p:nvSpPr>
        <p:spPr>
          <a:xfrm>
            <a:off x="1199769" y="5883376"/>
            <a:ext cx="856614" cy="209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445"/>
              </a:lnSpc>
            </a:pPr>
            <a:r>
              <a:rPr sz="1200" b="1" i="1" spc="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PNAS</a:t>
            </a:r>
            <a:r>
              <a:rPr sz="1100" spc="1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(201</a:t>
            </a:r>
            <a:r>
              <a:rPr sz="1100" spc="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2)</a:t>
            </a:r>
            <a:endParaRPr lang="en-US" altLang="en-US" sz="1100" dirty="0"/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82623" y="5780532"/>
            <a:ext cx="3069335" cy="50139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90422" y="1003973"/>
            <a:ext cx="10835995" cy="25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376172"/>
            <a:ext cx="12192000" cy="5411723"/>
          </a:xfrm>
          <a:prstGeom prst="rect">
            <a:avLst/>
          </a:prstGeom>
        </p:spPr>
      </p:pic>
      <p:sp>
        <p:nvSpPr>
          <p:cNvPr id="26" name="textbox 26"/>
          <p:cNvSpPr/>
          <p:nvPr/>
        </p:nvSpPr>
        <p:spPr>
          <a:xfrm>
            <a:off x="776020" y="1387576"/>
            <a:ext cx="4603115" cy="8197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3970" indent="15240" algn="l" rtl="0" eaLnBrk="0">
              <a:lnSpc>
                <a:spcPct val="100000"/>
              </a:lnSpc>
            </a:pPr>
            <a:r>
              <a:rPr sz="1700" spc="-10" dirty="0">
                <a:ln w="653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四十</a:t>
            </a:r>
            <a:r>
              <a:rPr sz="1700" spc="-1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处处吃香、</a:t>
            </a:r>
            <a:r>
              <a:rPr sz="1700" spc="-10" dirty="0">
                <a:solidFill>
                  <a:srgbClr val="00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  </a:t>
            </a:r>
            <a:r>
              <a:rPr sz="1700" spc="-10" dirty="0">
                <a:ln w="653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五</a:t>
            </a:r>
            <a:r>
              <a:rPr sz="1700" spc="0" dirty="0">
                <a:ln w="653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十</a:t>
            </a:r>
            <a:r>
              <a:rPr sz="1700" spc="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奋发图强、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  </a:t>
            </a:r>
            <a:r>
              <a:rPr sz="1700" spc="0" dirty="0">
                <a:ln w="653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六十</a:t>
            </a:r>
            <a:r>
              <a:rPr sz="1700" spc="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告老还乡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 </a:t>
            </a:r>
            <a:r>
              <a:rPr sz="1700" spc="20" dirty="0">
                <a:ln w="653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七十</a:t>
            </a:r>
            <a:r>
              <a:rPr sz="1700" spc="2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打打麻将、</a:t>
            </a:r>
            <a:r>
              <a:rPr sz="1700" spc="20" dirty="0">
                <a:solidFill>
                  <a:srgbClr val="00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  </a:t>
            </a:r>
            <a:r>
              <a:rPr sz="1700" spc="20" dirty="0">
                <a:ln w="653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八十</a:t>
            </a:r>
            <a:r>
              <a:rPr sz="1700" spc="2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晒晒太</a:t>
            </a:r>
            <a:r>
              <a:rPr sz="1700" spc="1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阳</a:t>
            </a:r>
            <a:endParaRPr lang="en-US" altLang="en-US" sz="1700" dirty="0"/>
          </a:p>
          <a:p>
            <a:pPr marL="12700" algn="l" rtl="0" eaLnBrk="0">
              <a:lnSpc>
                <a:spcPct val="95000"/>
              </a:lnSpc>
              <a:spcBef>
                <a:spcPts val="220"/>
              </a:spcBef>
            </a:pPr>
            <a:r>
              <a:rPr sz="1700" spc="20" dirty="0">
                <a:ln w="653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九十</a:t>
            </a:r>
            <a:r>
              <a:rPr sz="1700" spc="2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躺在床上、</a:t>
            </a:r>
            <a:r>
              <a:rPr sz="1700" spc="20" dirty="0">
                <a:solidFill>
                  <a:srgbClr val="00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  </a:t>
            </a:r>
            <a:r>
              <a:rPr sz="1700" spc="20" dirty="0">
                <a:ln w="653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百岁</a:t>
            </a:r>
            <a:r>
              <a:rPr sz="1700" spc="2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挂在墙</a:t>
            </a:r>
            <a:r>
              <a:rPr sz="1700" spc="1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上</a:t>
            </a:r>
            <a:endParaRPr lang="en-US" altLang="en-US" sz="1700" dirty="0"/>
          </a:p>
        </p:txBody>
      </p:sp>
      <p:sp>
        <p:nvSpPr>
          <p:cNvPr id="27" name="textbox 27"/>
          <p:cNvSpPr/>
          <p:nvPr/>
        </p:nvSpPr>
        <p:spPr>
          <a:xfrm>
            <a:off x="800637" y="324901"/>
            <a:ext cx="385572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3300" spc="6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Demography</a:t>
            </a:r>
            <a:endParaRPr lang="en-US" altLang="en-US" sz="3300" dirty="0"/>
          </a:p>
        </p:txBody>
      </p:sp>
      <p:sp>
        <p:nvSpPr>
          <p:cNvPr id="28" name="textbox 28"/>
          <p:cNvSpPr/>
          <p:nvPr/>
        </p:nvSpPr>
        <p:spPr>
          <a:xfrm>
            <a:off x="775106" y="1114170"/>
            <a:ext cx="6208395" cy="2705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700" spc="-10" dirty="0">
                <a:ln w="653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零岁</a:t>
            </a:r>
            <a:r>
              <a:rPr sz="1700" spc="-1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出场亮相、</a:t>
            </a:r>
            <a:r>
              <a:rPr sz="1700" spc="-10" dirty="0">
                <a:solidFill>
                  <a:srgbClr val="00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  </a:t>
            </a:r>
            <a:r>
              <a:rPr sz="1700" spc="-10" dirty="0">
                <a:ln w="653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十岁</a:t>
            </a:r>
            <a:r>
              <a:rPr sz="1700" spc="-1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天天向上、</a:t>
            </a:r>
            <a:r>
              <a:rPr sz="1700" spc="-10" dirty="0">
                <a:solidFill>
                  <a:srgbClr val="00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  </a:t>
            </a:r>
            <a:r>
              <a:rPr sz="1700" spc="-10" dirty="0">
                <a:ln w="653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二十</a:t>
            </a:r>
            <a:r>
              <a:rPr sz="1700" spc="-1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远大理想</a:t>
            </a:r>
            <a:r>
              <a:rPr sz="1700" spc="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、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  </a:t>
            </a:r>
            <a:r>
              <a:rPr sz="1700" spc="0" dirty="0">
                <a:ln w="653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三十</a:t>
            </a:r>
            <a:r>
              <a:rPr sz="1700" spc="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Microsoft YaHei Light"/>
                <a:ea typeface="Microsoft YaHei Light"/>
                <a:cs typeface="Microsoft YaHei Light"/>
              </a:rPr>
              <a:t>基本定向</a:t>
            </a:r>
            <a:endParaRPr lang="en-US" altLang="en-US" sz="1700" dirty="0"/>
          </a:p>
        </p:txBody>
      </p:sp>
      <p:sp>
        <p:nvSpPr>
          <p:cNvPr id="29" name="textbox 29"/>
          <p:cNvSpPr/>
          <p:nvPr/>
        </p:nvSpPr>
        <p:spPr>
          <a:xfrm>
            <a:off x="10655401" y="324901"/>
            <a:ext cx="840739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</a:t>
            </a:r>
            <a:r>
              <a:rPr sz="3300" b="1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lang="en-US" altLang="en-US" sz="3300" dirty="0"/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90422" y="1003973"/>
            <a:ext cx="10835995" cy="25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90372" y="1313688"/>
            <a:ext cx="10969752" cy="5343143"/>
          </a:xfrm>
          <a:prstGeom prst="rect">
            <a:avLst/>
          </a:prstGeom>
        </p:spPr>
      </p:pic>
      <p:sp>
        <p:nvSpPr>
          <p:cNvPr id="32" name="textbox 32"/>
          <p:cNvSpPr/>
          <p:nvPr/>
        </p:nvSpPr>
        <p:spPr>
          <a:xfrm>
            <a:off x="800637" y="324901"/>
            <a:ext cx="385572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3300" spc="6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Demography</a:t>
            </a:r>
            <a:endParaRPr lang="en-US" altLang="en-US" sz="3300" dirty="0"/>
          </a:p>
        </p:txBody>
      </p:sp>
      <p:sp>
        <p:nvSpPr>
          <p:cNvPr id="33" name="textbox 33"/>
          <p:cNvSpPr/>
          <p:nvPr/>
        </p:nvSpPr>
        <p:spPr>
          <a:xfrm>
            <a:off x="10655401" y="324901"/>
            <a:ext cx="840739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</a:t>
            </a:r>
            <a:r>
              <a:rPr sz="3300" b="1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lang="en-US" altLang="en-US" sz="3300" dirty="0"/>
          </a:p>
        </p:txBody>
      </p:sp>
      <p:sp>
        <p:nvSpPr>
          <p:cNvPr id="34" name="rect"/>
          <p:cNvSpPr/>
          <p:nvPr/>
        </p:nvSpPr>
        <p:spPr>
          <a:xfrm>
            <a:off x="690422" y="1003973"/>
            <a:ext cx="10835995" cy="25400"/>
          </a:xfrm>
          <a:prstGeom prst="rect">
            <a:avLst/>
          </a:pr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096000" y="1054608"/>
            <a:ext cx="5475732" cy="5489448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90372" y="1498091"/>
            <a:ext cx="5359908" cy="4856988"/>
          </a:xfrm>
          <a:prstGeom prst="rect">
            <a:avLst/>
          </a:prstGeom>
        </p:spPr>
      </p:pic>
      <p:sp>
        <p:nvSpPr>
          <p:cNvPr id="37" name="textbox 37"/>
          <p:cNvSpPr/>
          <p:nvPr/>
        </p:nvSpPr>
        <p:spPr>
          <a:xfrm>
            <a:off x="800637" y="324901"/>
            <a:ext cx="385572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3300" spc="6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Demography</a:t>
            </a:r>
            <a:endParaRPr lang="en-US" altLang="en-US" sz="3300" dirty="0"/>
          </a:p>
        </p:txBody>
      </p:sp>
      <p:sp>
        <p:nvSpPr>
          <p:cNvPr id="38" name="textbox 38"/>
          <p:cNvSpPr/>
          <p:nvPr/>
        </p:nvSpPr>
        <p:spPr>
          <a:xfrm>
            <a:off x="10655401" y="324901"/>
            <a:ext cx="840739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</a:t>
            </a:r>
            <a:r>
              <a:rPr sz="3300" b="1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lang="en-US" altLang="en-US" sz="3300" dirty="0"/>
          </a:p>
        </p:txBody>
      </p:sp>
      <p:sp>
        <p:nvSpPr>
          <p:cNvPr id="39" name="rect"/>
          <p:cNvSpPr/>
          <p:nvPr/>
        </p:nvSpPr>
        <p:spPr>
          <a:xfrm>
            <a:off x="690422" y="1003973"/>
            <a:ext cx="10835995" cy="25400"/>
          </a:xfrm>
          <a:prstGeom prst="rect">
            <a:avLst/>
          </a:pr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5033771" y="1409700"/>
            <a:ext cx="6541007" cy="5021579"/>
            <a:chOff x="0" y="0"/>
            <a:chExt cx="6541007" cy="5021579"/>
          </a:xfrm>
        </p:grpSpPr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6541007" cy="5021579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4744212" y="2019300"/>
              <a:ext cx="1417319" cy="1810511"/>
            </a:xfrm>
            <a:prstGeom prst="rect">
              <a:avLst/>
            </a:prstGeom>
          </p:spPr>
        </p:pic>
        <p:sp>
          <p:nvSpPr>
            <p:cNvPr id="42" name="textbox 42"/>
            <p:cNvSpPr/>
            <p:nvPr/>
          </p:nvSpPr>
          <p:spPr>
            <a:xfrm>
              <a:off x="5045050" y="1752104"/>
              <a:ext cx="782955" cy="1968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ts val="1345"/>
                </a:lnSpc>
              </a:pPr>
              <a:r>
                <a:rPr sz="1100" spc="-80" dirty="0">
                  <a:ln w="4358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bevel/>
                  </a:ln>
                  <a:solidFill>
                    <a:srgbClr val="FF0000">
                      <a:alpha val="100000"/>
                    </a:srgbClr>
                  </a:solidFill>
                  <a:latin typeface="宋体"/>
                  <a:ea typeface="宋体"/>
                  <a:cs typeface="宋体"/>
                </a:rPr>
                <a:t>参</a:t>
              </a:r>
              <a:r>
                <a:rPr sz="1100" spc="-80" dirty="0">
                  <a:solidFill>
                    <a:srgbClr val="FF0000">
                      <a:alpha val="100000"/>
                    </a:srgbClr>
                  </a:solidFill>
                  <a:latin typeface="宋体"/>
                  <a:ea typeface="宋体"/>
                  <a:cs typeface="宋体"/>
                </a:rPr>
                <a:t> </a:t>
              </a:r>
              <a:r>
                <a:rPr sz="1100" spc="-80" dirty="0">
                  <a:ln w="4358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bevel/>
                  </a:ln>
                  <a:solidFill>
                    <a:srgbClr val="FF0000">
                      <a:alpha val="100000"/>
                    </a:srgbClr>
                  </a:solidFill>
                  <a:latin typeface="宋体"/>
                  <a:ea typeface="宋体"/>
                  <a:cs typeface="宋体"/>
                </a:rPr>
                <a:t>考</a:t>
              </a:r>
              <a:r>
                <a:rPr sz="1100" spc="-80" dirty="0">
                  <a:solidFill>
                    <a:srgbClr val="FF0000">
                      <a:alpha val="100000"/>
                    </a:srgbClr>
                  </a:solidFill>
                  <a:latin typeface="宋体"/>
                  <a:ea typeface="宋体"/>
                  <a:cs typeface="宋体"/>
                </a:rPr>
                <a:t> </a:t>
              </a:r>
              <a:r>
                <a:rPr sz="1100" spc="-80" dirty="0">
                  <a:ln w="4358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bevel/>
                  </a:ln>
                  <a:solidFill>
                    <a:srgbClr val="FF0000">
                      <a:alpha val="100000"/>
                    </a:srgbClr>
                  </a:solidFill>
                  <a:latin typeface="宋体"/>
                  <a:ea typeface="宋体"/>
                  <a:cs typeface="宋体"/>
                </a:rPr>
                <a:t>书</a:t>
              </a:r>
              <a:r>
                <a:rPr sz="1100" spc="-80" dirty="0">
                  <a:solidFill>
                    <a:srgbClr val="FF0000">
                      <a:alpha val="100000"/>
                    </a:srgbClr>
                  </a:solidFill>
                  <a:latin typeface="宋体"/>
                  <a:ea typeface="宋体"/>
                  <a:cs typeface="宋体"/>
                </a:rPr>
                <a:t> </a:t>
              </a:r>
              <a:r>
                <a:rPr sz="1100" spc="-80" dirty="0">
                  <a:ln w="4358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bevel/>
                  </a:ln>
                  <a:solidFill>
                    <a:srgbClr val="FF0000">
                      <a:alpha val="100000"/>
                    </a:srgbClr>
                  </a:solidFill>
                  <a:latin typeface="宋体"/>
                  <a:ea typeface="宋体"/>
                  <a:cs typeface="宋体"/>
                </a:rPr>
                <a:t>-</a:t>
              </a:r>
              <a:r>
                <a:rPr sz="1100" spc="-80" dirty="0">
                  <a:solidFill>
                    <a:srgbClr val="FF0000">
                      <a:alpha val="100000"/>
                    </a:srgbClr>
                  </a:solidFill>
                  <a:latin typeface="宋体"/>
                  <a:ea typeface="宋体"/>
                  <a:cs typeface="宋体"/>
                </a:rPr>
                <a:t> </a:t>
              </a:r>
              <a:r>
                <a:rPr sz="1100" spc="0" dirty="0">
                  <a:ln w="4358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bevel/>
                  </a:ln>
                  <a:solidFill>
                    <a:srgbClr val="FF0000">
                      <a:alpha val="100000"/>
                    </a:srgbClr>
                  </a:solidFill>
                  <a:latin typeface="宋体"/>
                  <a:ea typeface="宋体"/>
                  <a:cs typeface="宋体"/>
                </a:rPr>
                <a:t>6</a:t>
              </a:r>
              <a:endParaRPr lang="en-US" altLang="en-US" sz="1100" dirty="0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90372" y="1335023"/>
            <a:ext cx="4146804" cy="5228844"/>
          </a:xfrm>
          <a:prstGeom prst="rect">
            <a:avLst/>
          </a:prstGeom>
        </p:spPr>
      </p:pic>
      <p:sp>
        <p:nvSpPr>
          <p:cNvPr id="44" name="textbox 44"/>
          <p:cNvSpPr/>
          <p:nvPr/>
        </p:nvSpPr>
        <p:spPr>
          <a:xfrm>
            <a:off x="800637" y="324901"/>
            <a:ext cx="3855720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3300" spc="6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Demography</a:t>
            </a:r>
            <a:endParaRPr lang="en-US" altLang="en-US" sz="3300" dirty="0"/>
          </a:p>
        </p:txBody>
      </p:sp>
      <p:sp>
        <p:nvSpPr>
          <p:cNvPr id="45" name="textbox 45"/>
          <p:cNvSpPr/>
          <p:nvPr/>
        </p:nvSpPr>
        <p:spPr>
          <a:xfrm>
            <a:off x="10655401" y="324901"/>
            <a:ext cx="840739" cy="642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860"/>
              </a:lnSpc>
            </a:pPr>
            <a:r>
              <a:rPr sz="3300" b="1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</a:t>
            </a:r>
            <a:r>
              <a:rPr sz="3300" b="1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lang="en-US" altLang="en-US" sz="3300" dirty="0"/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90422" y="1003973"/>
            <a:ext cx="10835995" cy="25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3139</Words>
  <Application>WPS Presentation</Application>
  <PresentationFormat/>
  <Paragraphs>212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7" baseType="lpstr">
      <vt:lpstr>Arial</vt:lpstr>
      <vt:lpstr>宋体</vt:lpstr>
      <vt:lpstr>Wingdings</vt:lpstr>
      <vt:lpstr>Arial</vt:lpstr>
      <vt:lpstr>微软雅黑</vt:lpstr>
      <vt:lpstr>汉仪旗黑</vt:lpstr>
      <vt:lpstr>Microsoft YaHei Light</vt:lpstr>
      <vt:lpstr>Thonburi</vt:lpstr>
      <vt:lpstr>宋体</vt:lpstr>
      <vt:lpstr>汉仪书宋二KW</vt:lpstr>
      <vt:lpstr>微软雅黑</vt:lpstr>
      <vt:lpstr>宋体</vt:lpstr>
      <vt:lpstr>Arial Unicode MS</vt:lpstr>
      <vt:lpstr>Calibri</vt:lpstr>
      <vt:lpstr>Helvetica Neue</vt:lpstr>
      <vt:lpstr>Heiti SC Medium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yanzhixiong</cp:lastModifiedBy>
  <cp:revision>1</cp:revision>
  <dcterms:created xsi:type="dcterms:W3CDTF">2022-10-29T05:46:30Z</dcterms:created>
  <dcterms:modified xsi:type="dcterms:W3CDTF">2022-10-29T05:46:30Z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wqlLaW5nc29mdCBQREYgdG8gV1BTIDgw</vt:lpwstr>
  </property>
  <property fmtid="{D5CDD505-2E9C-101B-9397-08002B2CF9AE}" pid="3" name="Created">
    <vt:filetime>2022-10-29T13:35:18Z</vt:filetime>
  </property>
  <property fmtid="{D5CDD505-2E9C-101B-9397-08002B2CF9AE}" pid="4" name="ICV">
    <vt:lpwstr>D19A74E668569E1A35BE5C63DD2F20A6</vt:lpwstr>
  </property>
  <property fmtid="{D5CDD505-2E9C-101B-9397-08002B2CF9AE}" pid="5" name="KSOProductBuildVer">
    <vt:lpwstr>1033-4.6.1.7451</vt:lpwstr>
  </property>
</Properties>
</file>