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hyperlink" Target="https://zuoxinian.github.io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jpeg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://deepneuro.bnu.edu.cn/?p=43&amp;page=2" TargetMode="External"/><Relationship Id="rId2" Type="http://schemas.openxmlformats.org/officeDocument/2006/relationships/image" Target="../media/image46.jpeg"/><Relationship Id="rId1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hyperlink" Target="https://fluxsociety.org" TargetMode="Externa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6541135" y="2305050"/>
            <a:ext cx="4935855" cy="40773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2000" b="1" spc="-10" dirty="0">
                <a:solidFill>
                  <a:srgbClr val="D6132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Development</a:t>
            </a:r>
            <a:r>
              <a:rPr sz="2000" b="1" spc="0" dirty="0">
                <a:solidFill>
                  <a:srgbClr val="D6132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</a:t>
            </a:r>
            <a:r>
              <a:rPr sz="2000" spc="-10" dirty="0">
                <a:solidFill>
                  <a:srgbClr val="D6132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b="1" spc="0" dirty="0">
                <a:solidFill>
                  <a:srgbClr val="D6132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Population</a:t>
            </a:r>
            <a:r>
              <a:rPr sz="2000" spc="-10" dirty="0">
                <a:solidFill>
                  <a:srgbClr val="D6132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b="1" spc="0" dirty="0">
                <a:solidFill>
                  <a:srgbClr val="D6132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Neuroscience</a:t>
            </a:r>
            <a:endParaRPr lang="en-US" altLang="en-US" sz="2000" dirty="0"/>
          </a:p>
          <a:p>
            <a:pPr marL="703580" algn="l" rtl="0" eaLnBrk="0">
              <a:lnSpc>
                <a:spcPct val="94000"/>
              </a:lnSpc>
              <a:spcBef>
                <a:spcPts val="1700"/>
              </a:spcBef>
            </a:pPr>
            <a:r>
              <a:rPr sz="1800" spc="9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发展人口神经科学(学科史简</a:t>
            </a:r>
            <a:r>
              <a:rPr sz="1800" spc="6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介</a:t>
            </a:r>
            <a:r>
              <a:rPr sz="1800" spc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)</a:t>
            </a:r>
            <a:endParaRPr lang="en-US" altLang="en-US" sz="18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marL="1308735" algn="l" rtl="0" eaLnBrk="0">
              <a:lnSpc>
                <a:spcPct val="95000"/>
              </a:lnSpc>
              <a:spcBef>
                <a:spcPts val="520"/>
              </a:spcBef>
            </a:pPr>
            <a:r>
              <a:rPr sz="1700" spc="9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左西年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spc="9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(</a:t>
            </a:r>
            <a:r>
              <a:rPr sz="1700" spc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Xi</a:t>
            </a:r>
            <a:r>
              <a:rPr sz="1700" spc="9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-</a:t>
            </a:r>
            <a:r>
              <a:rPr sz="1700" spc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Nian</a:t>
            </a:r>
            <a:r>
              <a:rPr sz="1700" spc="9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700" spc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Zuo</a:t>
            </a:r>
            <a:r>
              <a:rPr sz="1700" spc="1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)</a:t>
            </a:r>
            <a:endParaRPr lang="en-US" altLang="en-US" sz="17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marL="891540" algn="l" rtl="0" eaLnBrk="0">
              <a:lnSpc>
                <a:spcPct val="87000"/>
              </a:lnSpc>
              <a:spcBef>
                <a:spcPts val="425"/>
              </a:spcBef>
            </a:pPr>
            <a:endParaRPr lang="en-US" alt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14172" y="563880"/>
            <a:ext cx="5254752" cy="3326891"/>
          </a:xfrm>
          <a:prstGeom prst="rect">
            <a:avLst/>
          </a:prstGeom>
        </p:spPr>
      </p:pic>
      <p:grpSp>
        <p:nvGrpSpPr>
          <p:cNvPr id="4" name="group 2"/>
          <p:cNvGrpSpPr/>
          <p:nvPr/>
        </p:nvGrpSpPr>
        <p:grpSpPr>
          <a:xfrm rot="21600000">
            <a:off x="614172" y="4122420"/>
            <a:ext cx="5254752" cy="2189987"/>
            <a:chOff x="0" y="0"/>
            <a:chExt cx="5254752" cy="2189987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254752" cy="2189987"/>
            </a:xfrm>
            <a:prstGeom prst="rect">
              <a:avLst/>
            </a:prstGeom>
          </p:spPr>
        </p:pic>
        <p:sp>
          <p:nvSpPr>
            <p:cNvPr id="6" name="textbox 4"/>
            <p:cNvSpPr/>
            <p:nvPr/>
          </p:nvSpPr>
          <p:spPr>
            <a:xfrm>
              <a:off x="-12700" y="-12700"/>
              <a:ext cx="5280659" cy="22193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marL="814705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900" b="1" spc="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hlinkClick r:id="rId3">
                    <a:extLst>
                      <a:ext uri="{DAF060AB-1E55-43B9-8AAB-6FB025537F2F}">
                        <wpsdc:hlinkClr xmlns:wpsdc="http://www.wps.cn/officeDocument/2017/drawingmlCustomData" val="FFFF00"/>
                        <wpsdc:folHlinkClr xmlns:wpsdc="http://www.wps.cn/officeDocument/2017/drawingmlCustomData" val="FFFF00"/>
                        <wpsdc:hlinkUnderline xmlns:wpsdc="http://www.wps.cn/officeDocument/2017/drawingmlCustomData" val="0"/>
                      </a:ext>
                    </a:extLst>
                  </a:hlinkClick>
                </a:rPr>
                <a:t>https</a:t>
              </a:r>
              <a:r>
                <a:rPr sz="900" b="1" spc="15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://</a:t>
              </a:r>
              <a:r>
                <a:rPr sz="900" b="1" spc="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zuoxinian</a:t>
              </a:r>
              <a:r>
                <a:rPr sz="900" b="1" spc="15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.</a:t>
              </a:r>
              <a:r>
                <a:rPr sz="900" b="1" spc="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github</a:t>
              </a:r>
              <a:r>
                <a:rPr sz="900" b="1" spc="15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.</a:t>
              </a:r>
              <a:r>
                <a:rPr sz="900" b="1" spc="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io</a:t>
              </a:r>
              <a:r>
                <a:rPr sz="900" spc="15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   </a:t>
              </a:r>
              <a:r>
                <a:rPr sz="900" b="1" spc="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http</a:t>
              </a:r>
              <a:r>
                <a:rPr sz="900" b="1" spc="15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://</a:t>
              </a:r>
              <a:r>
                <a:rPr sz="900" b="1" spc="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deepneuro</a:t>
              </a:r>
              <a:r>
                <a:rPr sz="900" b="1" spc="15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.</a:t>
              </a:r>
              <a:r>
                <a:rPr sz="900" b="1" spc="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bnu</a:t>
              </a:r>
              <a:r>
                <a:rPr sz="900" b="1" spc="15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.</a:t>
              </a:r>
              <a:r>
                <a:rPr sz="900" b="1" spc="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edu</a:t>
              </a:r>
              <a:r>
                <a:rPr sz="900" b="1" spc="6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.</a:t>
              </a:r>
              <a:r>
                <a:rPr sz="900" b="1" spc="0" dirty="0">
                  <a:solidFill>
                    <a:srgbClr val="FFFF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cn</a:t>
              </a:r>
              <a:endParaRPr lang="en-US" altLang="en-US" sz="900" dirty="0"/>
            </a:p>
          </p:txBody>
        </p:sp>
      </p:grpSp>
      <p:sp>
        <p:nvSpPr>
          <p:cNvPr id="8" name="textbox 4"/>
          <p:cNvSpPr/>
          <p:nvPr/>
        </p:nvSpPr>
        <p:spPr>
          <a:xfrm>
            <a:off x="6736752" y="5567363"/>
            <a:ext cx="4545965" cy="54736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704215" algn="l" rtl="0" eaLnBrk="0">
              <a:lnSpc>
                <a:spcPts val="1855"/>
              </a:lnSpc>
            </a:pPr>
            <a:r>
              <a:rPr lang="en-US" sz="1400" spc="0" dirty="0">
                <a:ln w="317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     Nanning Normal University</a:t>
            </a:r>
            <a:endParaRPr lang="en-US" altLang="en-US" sz="1400" dirty="0"/>
          </a:p>
          <a:p>
            <a:pPr algn="l" rtl="0" eaLnBrk="0">
              <a:lnSpc>
                <a:spcPct val="111000"/>
              </a:lnSpc>
            </a:pPr>
            <a:endParaRPr lang="en-US" altLang="en-US" sz="500" dirty="0"/>
          </a:p>
          <a:p>
            <a:pPr marL="12700" algn="ctr" rtl="0" eaLnBrk="0">
              <a:lnSpc>
                <a:spcPts val="1580"/>
              </a:lnSpc>
              <a:spcBef>
                <a:spcPts val="5"/>
              </a:spcBef>
            </a:pPr>
            <a:r>
              <a:rPr lang="en-US" sz="1100" spc="0" dirty="0">
                <a:ln w="3175" cap="flat" cmpd="sng">
                  <a:solidFill>
                    <a:srgbClr val="0000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Key Lab of Cognitive Neuroscience &amp; Educaiton</a:t>
            </a:r>
            <a:endParaRPr lang="en-US" sz="1100" spc="0" dirty="0">
              <a:ln w="3175" cap="flat" cmpd="sng">
                <a:solidFill>
                  <a:srgbClr val="0000FF">
                    <a:alpha val="100000"/>
                  </a:srgbClr>
                </a:solidFill>
                <a:prstDash val="solid"/>
                <a:miter lim="0"/>
              </a:ln>
              <a:solidFill>
                <a:srgbClr val="0000FF">
                  <a:alpha val="100000"/>
                </a:srgbClr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9" name="Picture 8" descr="校徽与校旗-1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560" y="608965"/>
            <a:ext cx="713105" cy="708660"/>
          </a:xfrm>
          <a:prstGeom prst="rect">
            <a:avLst/>
          </a:prstGeom>
        </p:spPr>
      </p:pic>
      <p:pic>
        <p:nvPicPr>
          <p:cNvPr id="10" name="Picture 9" descr="南宁师范大学校牌（PNG格式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525" y="617220"/>
            <a:ext cx="2720340" cy="60388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9763760" y="633095"/>
            <a:ext cx="15582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latin typeface="Heiti SC Medium" panose="02000000000000000000" charset="-122"/>
                <a:ea typeface="Heiti SC Medium" panose="02000000000000000000" charset="-122"/>
              </a:rPr>
              <a:t>认知神经科学</a:t>
            </a:r>
            <a:endParaRPr lang="zh-CN" altLang="en-US" b="1">
              <a:latin typeface="Heiti SC Medium" panose="02000000000000000000" charset="-122"/>
              <a:ea typeface="Heiti SC Medium" panose="02000000000000000000" charset="-122"/>
            </a:endParaRPr>
          </a:p>
          <a:p>
            <a:r>
              <a:rPr lang="zh-CN" altLang="en-US" b="1">
                <a:latin typeface="Heiti SC Medium" panose="02000000000000000000" charset="-122"/>
                <a:ea typeface="Heiti SC Medium" panose="02000000000000000000" charset="-122"/>
              </a:rPr>
              <a:t>与教育实验室</a:t>
            </a:r>
            <a:endParaRPr lang="zh-CN" altLang="en-US" b="1">
              <a:latin typeface="Heiti SC Medium" panose="02000000000000000000" charset="-122"/>
              <a:ea typeface="Heiti SC Medium" panose="020000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99872" y="701039"/>
            <a:ext cx="4811268" cy="545592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32932" y="2235707"/>
            <a:ext cx="5298948" cy="3921252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851904" y="701040"/>
            <a:ext cx="4840223" cy="1380744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402579" y="701040"/>
            <a:ext cx="1359408" cy="1380744"/>
          </a:xfrm>
          <a:prstGeom prst="rect">
            <a:avLst/>
          </a:prstGeom>
        </p:spPr>
      </p:pic>
      <p:sp>
        <p:nvSpPr>
          <p:cNvPr id="50" name="path"/>
          <p:cNvSpPr/>
          <p:nvPr/>
        </p:nvSpPr>
        <p:spPr>
          <a:xfrm>
            <a:off x="5466588" y="5647944"/>
            <a:ext cx="310895" cy="344424"/>
          </a:xfrm>
          <a:custGeom>
            <a:avLst/>
            <a:gdLst/>
            <a:ahLst/>
            <a:cxnLst/>
            <a:rect l="0" t="0" r="0" b="0"/>
            <a:pathLst>
              <a:path w="489" h="542">
                <a:moveTo>
                  <a:pt x="0" y="135"/>
                </a:moveTo>
                <a:lnTo>
                  <a:pt x="244" y="135"/>
                </a:lnTo>
                <a:lnTo>
                  <a:pt x="244" y="0"/>
                </a:lnTo>
                <a:lnTo>
                  <a:pt x="489" y="271"/>
                </a:lnTo>
                <a:lnTo>
                  <a:pt x="244" y="542"/>
                </a:lnTo>
                <a:lnTo>
                  <a:pt x="244" y="406"/>
                </a:lnTo>
                <a:lnTo>
                  <a:pt x="0" y="406"/>
                </a:lnTo>
                <a:lnTo>
                  <a:pt x="0" y="135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799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21600000">
            <a:off x="1013460" y="3827017"/>
            <a:ext cx="5873496" cy="2058670"/>
            <a:chOff x="0" y="0"/>
            <a:chExt cx="5873496" cy="2058670"/>
          </a:xfrm>
        </p:grpSpPr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476758"/>
              <a:ext cx="5873496" cy="1581911"/>
            </a:xfrm>
            <a:prstGeom prst="rect">
              <a:avLst/>
            </a:prstGeom>
          </p:spPr>
        </p:pic>
        <p:sp>
          <p:nvSpPr>
            <p:cNvPr id="53" name="rect"/>
            <p:cNvSpPr/>
            <p:nvPr/>
          </p:nvSpPr>
          <p:spPr>
            <a:xfrm>
              <a:off x="2669285" y="0"/>
              <a:ext cx="3168015" cy="25400"/>
            </a:xfrm>
            <a:prstGeom prst="rect">
              <a:avLst/>
            </a:prstGeom>
            <a:solidFill>
              <a:srgbClr val="FF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" name="rect"/>
            <p:cNvSpPr/>
            <p:nvPr/>
          </p:nvSpPr>
          <p:spPr>
            <a:xfrm>
              <a:off x="8381" y="144780"/>
              <a:ext cx="2628010" cy="25400"/>
            </a:xfrm>
            <a:prstGeom prst="rect">
              <a:avLst/>
            </a:prstGeom>
            <a:solidFill>
              <a:srgbClr val="FF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5" name="rect"/>
            <p:cNvSpPr/>
            <p:nvPr/>
          </p:nvSpPr>
          <p:spPr>
            <a:xfrm>
              <a:off x="8381" y="461772"/>
              <a:ext cx="1080008" cy="25400"/>
            </a:xfrm>
            <a:prstGeom prst="rect">
              <a:avLst/>
            </a:prstGeom>
            <a:solidFill>
              <a:srgbClr val="FF0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402067" y="1057655"/>
            <a:ext cx="4152900" cy="2781300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160764" y="4486655"/>
            <a:ext cx="2636520" cy="1894332"/>
          </a:xfrm>
          <a:prstGeom prst="rect">
            <a:avLst/>
          </a:prstGeom>
        </p:spPr>
      </p:pic>
      <p:sp>
        <p:nvSpPr>
          <p:cNvPr id="58" name="textbox 58"/>
          <p:cNvSpPr/>
          <p:nvPr/>
        </p:nvSpPr>
        <p:spPr>
          <a:xfrm>
            <a:off x="1626455" y="325583"/>
            <a:ext cx="2880995" cy="915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sz="2700" spc="35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遗传学</a:t>
            </a:r>
            <a:r>
              <a:rPr sz="2700" spc="35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2700" spc="35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流行病</a:t>
            </a:r>
            <a:r>
              <a:rPr sz="2700" spc="33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学</a:t>
            </a:r>
            <a:endParaRPr lang="en-US" altLang="en-US" sz="2700" dirty="0"/>
          </a:p>
          <a:p>
            <a:pPr marL="281940" algn="l" rtl="0" eaLnBrk="0">
              <a:lnSpc>
                <a:spcPts val="3920"/>
              </a:lnSpc>
              <a:spcBef>
                <a:spcPts val="110"/>
              </a:spcBef>
            </a:pPr>
            <a:r>
              <a:rPr sz="2700" spc="34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认知神经科</a:t>
            </a:r>
            <a:r>
              <a:rPr sz="2700" spc="31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学</a:t>
            </a:r>
            <a:endParaRPr lang="en-US" altLang="en-US" sz="2700" dirty="0"/>
          </a:p>
        </p:txBody>
      </p:sp>
      <p:pic>
        <p:nvPicPr>
          <p:cNvPr id="59" name="picture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37673" y="438129"/>
            <a:ext cx="790351" cy="6775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 rot="21600000">
            <a:off x="871727" y="813816"/>
            <a:ext cx="5879591" cy="5500115"/>
            <a:chOff x="0" y="0"/>
            <a:chExt cx="5879591" cy="5500115"/>
          </a:xfrm>
        </p:grpSpPr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5879591" cy="5500115"/>
            </a:xfrm>
            <a:prstGeom prst="rect">
              <a:avLst/>
            </a:prstGeom>
          </p:spPr>
        </p:pic>
        <p:sp>
          <p:nvSpPr>
            <p:cNvPr id="61" name="textbox 61"/>
            <p:cNvSpPr/>
            <p:nvPr/>
          </p:nvSpPr>
          <p:spPr>
            <a:xfrm>
              <a:off x="-12700" y="-12700"/>
              <a:ext cx="5905500" cy="555815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7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28000"/>
                </a:lnSpc>
              </a:pPr>
              <a:endParaRPr lang="en-US" altLang="en-US" sz="1000" dirty="0"/>
            </a:p>
            <a:p>
              <a:pPr algn="r" rtl="0" eaLnBrk="0">
                <a:lnSpc>
                  <a:spcPct val="98000"/>
                </a:lnSpc>
                <a:spcBef>
                  <a:spcPts val="0"/>
                </a:spcBef>
              </a:pPr>
              <a:r>
                <a:rPr sz="2400" spc="280" dirty="0">
                  <a:ln w="6350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人口神经科学联姻发展科</a:t>
              </a:r>
              <a:r>
                <a:rPr sz="2400" spc="200" dirty="0">
                  <a:ln w="6350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学</a:t>
              </a:r>
              <a:endParaRPr lang="en-US" altLang="en-US" sz="2400" dirty="0"/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7592567" y="813815"/>
            <a:ext cx="3727704" cy="5521452"/>
            <a:chOff x="0" y="0"/>
            <a:chExt cx="3727704" cy="5521452"/>
          </a:xfrm>
        </p:grpSpPr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727704" cy="5521452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542544" y="2805684"/>
              <a:ext cx="2642616" cy="2220467"/>
            </a:xfrm>
            <a:prstGeom prst="rect">
              <a:avLst/>
            </a:prstGeom>
          </p:spPr>
        </p:pic>
        <p:sp>
          <p:nvSpPr>
            <p:cNvPr id="64" name="textbox 64"/>
            <p:cNvSpPr/>
            <p:nvPr/>
          </p:nvSpPr>
          <p:spPr>
            <a:xfrm>
              <a:off x="2770378" y="232359"/>
              <a:ext cx="795019" cy="20320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7000"/>
                </a:lnSpc>
              </a:pPr>
              <a:r>
                <a:rPr sz="1200" spc="-2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参</a:t>
              </a:r>
              <a:r>
                <a:rPr sz="1200" spc="-2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-2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考</a:t>
              </a:r>
              <a:r>
                <a:rPr sz="1200" spc="-2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-2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书</a:t>
              </a:r>
              <a:r>
                <a:rPr sz="1200" spc="-2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-2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-</a:t>
              </a:r>
              <a:r>
                <a:rPr sz="1200" spc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3</a:t>
              </a:r>
              <a:endParaRPr lang="en-US" altLang="en-US" sz="12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table 65"/>
          <p:cNvGraphicFramePr>
            <a:graphicFrameLocks noGrp="1"/>
          </p:cNvGraphicFramePr>
          <p:nvPr/>
        </p:nvGraphicFramePr>
        <p:xfrm>
          <a:off x="7012431" y="469899"/>
          <a:ext cx="4693919" cy="5920740"/>
        </p:xfrm>
        <a:graphic>
          <a:graphicData uri="http://schemas.openxmlformats.org/drawingml/2006/table">
            <a:tbl>
              <a:tblPr/>
              <a:tblGrid>
                <a:gridCol w="4693919"/>
              </a:tblGrid>
              <a:tr h="58953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6" name="picture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037831" y="495299"/>
            <a:ext cx="4643628" cy="5870448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0540" y="3657600"/>
            <a:ext cx="5553455" cy="2708147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58952" y="454152"/>
            <a:ext cx="4777740" cy="30754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7047"/>
            <a:ext cx="12192000" cy="3589020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2044" y="403860"/>
            <a:ext cx="4500371" cy="6050279"/>
          </a:xfrm>
          <a:prstGeom prst="rect">
            <a:avLst/>
          </a:prstGeom>
        </p:spPr>
      </p:pic>
      <p:sp>
        <p:nvSpPr>
          <p:cNvPr id="71" name="textbox 71"/>
          <p:cNvSpPr/>
          <p:nvPr/>
        </p:nvSpPr>
        <p:spPr>
          <a:xfrm>
            <a:off x="5364014" y="5455070"/>
            <a:ext cx="6368415" cy="600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43815" algn="l" rtl="0" eaLnBrk="0">
              <a:lnSpc>
                <a:spcPct val="86000"/>
              </a:lnSpc>
            </a:pPr>
            <a:r>
              <a:rPr sz="15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Developmental</a:t>
            </a:r>
            <a:r>
              <a:rPr sz="1500" spc="4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Population</a:t>
            </a:r>
            <a:r>
              <a:rPr sz="1500" spc="4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Neuroscience</a:t>
            </a:r>
            <a:r>
              <a:rPr sz="1500" b="1" spc="4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500" spc="4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Emerging</a:t>
            </a:r>
            <a:r>
              <a:rPr sz="1500" spc="4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</a:t>
            </a:r>
            <a:r>
              <a:rPr sz="1500" spc="4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ICHBD</a:t>
            </a:r>
            <a:endParaRPr lang="en-US" altLang="en-US" sz="1500" dirty="0"/>
          </a:p>
          <a:p>
            <a:pPr algn="l" rtl="0" eaLnBrk="0">
              <a:lnSpc>
                <a:spcPct val="108000"/>
              </a:lnSpc>
            </a:pPr>
            <a:endParaRPr lang="en-US" altLang="en-US" sz="11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DPN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i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Course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(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since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2021)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hlinkClick r:id="rId3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://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deepneuro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bnu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edu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cn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/?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=43&amp;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page</a:t>
            </a:r>
            <a:r>
              <a:rPr sz="150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=</a:t>
            </a:r>
            <a:r>
              <a:rPr sz="15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lang="en-US" altLang="en-US" sz="1500" dirty="0"/>
          </a:p>
        </p:txBody>
      </p:sp>
      <p:sp>
        <p:nvSpPr>
          <p:cNvPr id="72" name="textbox 72"/>
          <p:cNvSpPr/>
          <p:nvPr/>
        </p:nvSpPr>
        <p:spPr>
          <a:xfrm>
            <a:off x="5240115" y="869060"/>
            <a:ext cx="6669405" cy="4514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  <a:spcBef>
                <a:spcPts val="0"/>
              </a:spcBef>
            </a:pPr>
            <a:r>
              <a:rPr sz="2700" spc="38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解码脑智生命时空、架构学科知识体</a:t>
            </a:r>
            <a:r>
              <a:rPr sz="2700" spc="33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系</a:t>
            </a:r>
            <a:endParaRPr lang="en-US" alt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62728" y="364235"/>
            <a:ext cx="6713219" cy="612952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556259" y="690372"/>
            <a:ext cx="4093463" cy="5698235"/>
            <a:chOff x="0" y="0"/>
            <a:chExt cx="4093463" cy="5698235"/>
          </a:xfrm>
        </p:grpSpPr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093463" cy="5698235"/>
            </a:xfrm>
            <a:prstGeom prst="rect">
              <a:avLst/>
            </a:prstGeom>
          </p:spPr>
        </p:pic>
        <p:sp>
          <p:nvSpPr>
            <p:cNvPr id="75" name="textbox 75"/>
            <p:cNvSpPr/>
            <p:nvPr/>
          </p:nvSpPr>
          <p:spPr>
            <a:xfrm>
              <a:off x="-12700" y="-12700"/>
              <a:ext cx="4119245" cy="57213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87000"/>
                </a:lnSpc>
              </a:pPr>
              <a:endParaRPr lang="en-US" altLang="en-US" sz="1000" dirty="0"/>
            </a:p>
            <a:p>
              <a:pPr marL="201930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1400" spc="10" dirty="0">
                  <a:ln w="317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2022</a:t>
              </a:r>
              <a:r>
                <a:rPr sz="1400" spc="1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400" spc="10" dirty="0">
                  <a:ln w="317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|</a:t>
              </a:r>
              <a:r>
                <a:rPr sz="1400" spc="10" dirty="0"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400" spc="10" dirty="0">
                  <a:ln w="317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准备中【十四五认知神经科学书系</a:t>
              </a:r>
              <a:r>
                <a:rPr sz="1400" spc="0" dirty="0">
                  <a:ln w="3175" cap="flat" cmpd="sng">
                    <a:solidFill>
                      <a:srgbClr val="FFFFFF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FFFF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】</a:t>
              </a:r>
              <a:endParaRPr lang="en-US" altLang="en-US" sz="14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21600000">
            <a:off x="701040" y="370332"/>
            <a:ext cx="4506467" cy="6117335"/>
            <a:chOff x="0" y="0"/>
            <a:chExt cx="4506467" cy="611733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506467" cy="6117335"/>
            </a:xfrm>
            <a:prstGeom prst="rect">
              <a:avLst/>
            </a:prstGeom>
          </p:spPr>
        </p:pic>
        <p:sp>
          <p:nvSpPr>
            <p:cNvPr id="7" name="textbox 7"/>
            <p:cNvSpPr/>
            <p:nvPr/>
          </p:nvSpPr>
          <p:spPr>
            <a:xfrm>
              <a:off x="-12700" y="-12700"/>
              <a:ext cx="4531995" cy="615822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700" dirty="0"/>
            </a:p>
            <a:p>
              <a:pPr marL="113665" algn="l" rtl="0" eaLnBrk="0">
                <a:lnSpc>
                  <a:spcPct val="97000"/>
                </a:lnSpc>
                <a:spcBef>
                  <a:spcPts val="0"/>
                </a:spcBef>
              </a:pPr>
              <a:r>
                <a:rPr sz="1200" spc="-2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参</a:t>
              </a:r>
              <a:r>
                <a:rPr sz="1200" spc="-2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-2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考</a:t>
              </a:r>
              <a:r>
                <a:rPr sz="1200" spc="-2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-2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书</a:t>
              </a:r>
              <a:r>
                <a:rPr sz="1200" spc="-2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-</a:t>
              </a:r>
              <a:r>
                <a:rPr sz="1200" spc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1</a:t>
              </a:r>
              <a:endParaRPr lang="en-US" altLang="en-US" sz="1200" dirty="0"/>
            </a:p>
          </p:txBody>
        </p:sp>
      </p:grpSp>
      <p:sp>
        <p:nvSpPr>
          <p:cNvPr id="8" name="textbox 8"/>
          <p:cNvSpPr/>
          <p:nvPr/>
        </p:nvSpPr>
        <p:spPr>
          <a:xfrm>
            <a:off x="5668035" y="2608021"/>
            <a:ext cx="5787390" cy="38138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</a:pPr>
            <a:endParaRPr lang="en-US" altLang="en-US" sz="200" dirty="0"/>
          </a:p>
          <a:p>
            <a:pPr marL="12700" indent="8890" algn="l" rtl="0" eaLnBrk="0">
              <a:lnSpc>
                <a:spcPct val="98000"/>
              </a:lnSpc>
              <a:spcBef>
                <a:spcPts val="0"/>
              </a:spcBef>
            </a:pPr>
            <a:r>
              <a:rPr sz="1800" b="1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Cogniti</a:t>
            </a:r>
            <a:r>
              <a:rPr sz="18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neuroscience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subfield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neuroscience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hat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studies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biological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processes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underlie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1800" i="1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human</a:t>
            </a:r>
            <a:r>
              <a:rPr sz="1800" spc="-1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i="1" spc="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cognition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especially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regarding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relation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between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structures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activity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cognitive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functions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purpose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determine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how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brain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unctions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achieves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performance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Cognitive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neuroscience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considered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branch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both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psychology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neuroscience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because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combines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biological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sciences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behavioral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sciences,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such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psychiatry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psychology.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Technologi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brai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activity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like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functional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neuroimaging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provi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insight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into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behavioral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observations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when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behavioral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insufficient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Decision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making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example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biological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process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180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influences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cognition.</a:t>
            </a:r>
            <a:endParaRPr lang="en-US" altLang="en-US" sz="1800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586983" y="370332"/>
            <a:ext cx="5903975" cy="8961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201155" y="1306068"/>
            <a:ext cx="3358896" cy="11719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971531" y="1306068"/>
            <a:ext cx="888492" cy="11719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26719" y="701039"/>
            <a:ext cx="4642103" cy="57226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894832" y="2176271"/>
            <a:ext cx="5870448" cy="424738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21600000">
            <a:off x="5894832" y="490728"/>
            <a:ext cx="5870448" cy="1470659"/>
            <a:chOff x="0" y="0"/>
            <a:chExt cx="5870448" cy="147065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5870448" cy="147065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3617975" y="1036319"/>
              <a:ext cx="2194559" cy="367284"/>
            </a:xfrm>
            <a:prstGeom prst="rect">
              <a:avLst/>
            </a:prstGeom>
          </p:spPr>
        </p:pic>
        <p:sp>
          <p:nvSpPr>
            <p:cNvPr id="16" name="textbox 16"/>
            <p:cNvSpPr/>
            <p:nvPr/>
          </p:nvSpPr>
          <p:spPr>
            <a:xfrm>
              <a:off x="3646474" y="240766"/>
              <a:ext cx="2020570" cy="21018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8000"/>
                </a:lnSpc>
              </a:pPr>
              <a:r>
                <a:rPr sz="1200" spc="-3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1</a:t>
              </a:r>
              <a:r>
                <a:rPr sz="1200" spc="-3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-3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9</a:t>
              </a:r>
              <a:r>
                <a:rPr sz="1200" spc="-3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-3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7</a:t>
              </a:r>
              <a:r>
                <a:rPr sz="1200" spc="-3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x</a:t>
              </a:r>
              <a:r>
                <a:rPr sz="1200" spc="-3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-3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提</a:t>
              </a:r>
              <a:r>
                <a:rPr sz="1200" spc="-3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-3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出</a:t>
              </a:r>
              <a:r>
                <a:rPr sz="1200" spc="-3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-3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认</a:t>
              </a:r>
              <a:r>
                <a:rPr sz="1200" spc="-3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-3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知</a:t>
              </a:r>
              <a:r>
                <a:rPr sz="1200" spc="-3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-3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神</a:t>
              </a:r>
              <a:r>
                <a:rPr sz="1200" spc="-1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经</a:t>
              </a:r>
              <a:r>
                <a:rPr sz="1200" spc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科</a:t>
              </a:r>
              <a:r>
                <a:rPr sz="1200" spc="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学</a:t>
              </a:r>
              <a:endParaRPr lang="en-US" altLang="en-US" sz="1200" dirty="0"/>
            </a:p>
          </p:txBody>
        </p:sp>
      </p:grpSp>
      <p:sp>
        <p:nvSpPr>
          <p:cNvPr id="17" name="path"/>
          <p:cNvSpPr/>
          <p:nvPr/>
        </p:nvSpPr>
        <p:spPr>
          <a:xfrm>
            <a:off x="5247132" y="5215128"/>
            <a:ext cx="310896" cy="345948"/>
          </a:xfrm>
          <a:custGeom>
            <a:avLst/>
            <a:gdLst/>
            <a:ahLst/>
            <a:cxnLst/>
            <a:rect l="0" t="0" r="0" b="0"/>
            <a:pathLst>
              <a:path w="489" h="544">
                <a:moveTo>
                  <a:pt x="0" y="136"/>
                </a:moveTo>
                <a:lnTo>
                  <a:pt x="244" y="136"/>
                </a:lnTo>
                <a:lnTo>
                  <a:pt x="244" y="0"/>
                </a:lnTo>
                <a:lnTo>
                  <a:pt x="489" y="272"/>
                </a:lnTo>
                <a:lnTo>
                  <a:pt x="244" y="544"/>
                </a:lnTo>
                <a:lnTo>
                  <a:pt x="244" y="408"/>
                </a:lnTo>
                <a:lnTo>
                  <a:pt x="0" y="408"/>
                </a:lnTo>
                <a:lnTo>
                  <a:pt x="0" y="136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861303" y="3622547"/>
            <a:ext cx="5750052" cy="307847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5862828" y="220979"/>
            <a:ext cx="5750052" cy="3014472"/>
            <a:chOff x="0" y="0"/>
            <a:chExt cx="5750052" cy="301447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750052" cy="3014472"/>
            </a:xfrm>
            <a:prstGeom prst="rect">
              <a:avLst/>
            </a:prstGeom>
          </p:spPr>
        </p:pic>
        <p:sp>
          <p:nvSpPr>
            <p:cNvPr id="20" name="textbox 20"/>
            <p:cNvSpPr/>
            <p:nvPr/>
          </p:nvSpPr>
          <p:spPr>
            <a:xfrm>
              <a:off x="-12700" y="-12700"/>
              <a:ext cx="5775959" cy="305562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1000" dirty="0"/>
            </a:p>
            <a:p>
              <a:pPr marL="177800" algn="l" rtl="0" eaLnBrk="0">
                <a:lnSpc>
                  <a:spcPct val="97000"/>
                </a:lnSpc>
                <a:spcBef>
                  <a:spcPts val="5"/>
                </a:spcBef>
              </a:pPr>
              <a:r>
                <a:rPr sz="1200" spc="-2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参</a:t>
              </a:r>
              <a:r>
                <a:rPr sz="1200" spc="-2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-2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考</a:t>
              </a:r>
              <a:r>
                <a:rPr sz="1200" spc="-2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-2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书</a:t>
              </a:r>
              <a:r>
                <a:rPr sz="1200" spc="-2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-2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-</a:t>
              </a:r>
              <a:r>
                <a:rPr sz="1200" spc="-20" dirty="0"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 </a:t>
              </a:r>
              <a:r>
                <a:rPr sz="1200" spc="0" dirty="0">
                  <a:ln w="3175" cap="flat" cmpd="sng">
                    <a:solidFill>
                      <a:srgbClr val="FF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FF0000">
                      <a:alpha val="100000"/>
                    </a:srgbClr>
                  </a:solidFill>
                  <a:latin typeface="微软雅黑"/>
                  <a:ea typeface="微软雅黑"/>
                  <a:cs typeface="微软雅黑"/>
                </a:rPr>
                <a:t>2</a:t>
              </a:r>
              <a:endParaRPr lang="en-US" altLang="en-US" sz="1200" dirty="0"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19044" y="147828"/>
            <a:ext cx="2208276" cy="31744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17520" y="3547871"/>
            <a:ext cx="2209800" cy="31623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9119" y="3546347"/>
            <a:ext cx="2208276" cy="316382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79119" y="147828"/>
            <a:ext cx="2208276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349240" y="864107"/>
            <a:ext cx="6390131" cy="522732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2627" y="534923"/>
            <a:ext cx="4411979" cy="57881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 rot="21600000">
            <a:off x="6038088" y="801623"/>
            <a:ext cx="5484875" cy="5254752"/>
            <a:chOff x="0" y="0"/>
            <a:chExt cx="5484875" cy="5254752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5484875" cy="5254752"/>
            </a:xfrm>
            <a:prstGeom prst="rect">
              <a:avLst/>
            </a:prstGeom>
          </p:spPr>
        </p:pic>
        <p:sp>
          <p:nvSpPr>
            <p:cNvPr id="28" name="textbox 28"/>
            <p:cNvSpPr/>
            <p:nvPr/>
          </p:nvSpPr>
          <p:spPr>
            <a:xfrm>
              <a:off x="-12700" y="-12700"/>
              <a:ext cx="5510529" cy="52870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r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1800" spc="-20" dirty="0">
                  <a:solidFill>
                    <a:srgbClr val="0000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hlinkClick r:id="rId2">
                    <a:extLst>
                      <a:ext uri="{DAF060AB-1E55-43B9-8AAB-6FB025537F2F}">
                        <wpsdc:hlinkClr xmlns:wpsdc="http://www.wps.cn/officeDocument/2017/drawingmlCustomData" val="0000FF"/>
                        <wpsdc:folHlinkClr xmlns:wpsdc="http://www.wps.cn/officeDocument/2017/drawingmlCustomData" val="0000FF"/>
                        <wpsdc:hlinkUnderline xmlns:wpsdc="http://www.wps.cn/officeDocument/2017/drawingmlCustomData" val="0"/>
                      </a:ext>
                    </a:extLst>
                  </a:hlinkClick>
                </a:rPr>
                <a:t>https://flux</a:t>
              </a:r>
              <a:r>
                <a:rPr sz="1800" spc="-10" dirty="0">
                  <a:solidFill>
                    <a:srgbClr val="0000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s</a:t>
              </a:r>
              <a:r>
                <a:rPr sz="1800" spc="0" dirty="0">
                  <a:solidFill>
                    <a:srgbClr val="0000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ociety</a:t>
              </a:r>
              <a:r>
                <a:rPr sz="1800" spc="-20" dirty="0">
                  <a:solidFill>
                    <a:srgbClr val="0000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.</a:t>
              </a:r>
              <a:r>
                <a:rPr sz="1800" spc="0" dirty="0">
                  <a:solidFill>
                    <a:srgbClr val="0000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org</a:t>
              </a:r>
              <a:endParaRPr lang="en-US" altLang="en-US" sz="1800" dirty="0"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9036" y="726948"/>
            <a:ext cx="5160263" cy="54041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043683" y="643128"/>
            <a:ext cx="8104631" cy="5571743"/>
          </a:xfrm>
          <a:prstGeom prst="rect">
            <a:avLst/>
          </a:prstGeom>
        </p:spPr>
      </p:pic>
      <p:sp>
        <p:nvSpPr>
          <p:cNvPr id="31" name="textbox 31"/>
          <p:cNvSpPr/>
          <p:nvPr/>
        </p:nvSpPr>
        <p:spPr>
          <a:xfrm>
            <a:off x="3243046" y="1357884"/>
            <a:ext cx="1937385" cy="3162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5000"/>
              </a:lnSpc>
            </a:pPr>
            <a:endParaRPr lang="en-US" altLang="en-US" sz="200" dirty="0"/>
          </a:p>
          <a:p>
            <a:pPr marL="12700" algn="l" rtl="0" eaLnBrk="0">
              <a:lnSpc>
                <a:spcPct val="79000"/>
              </a:lnSpc>
              <a:spcBef>
                <a:spcPts val="0"/>
              </a:spcBef>
            </a:pPr>
            <a:r>
              <a:rPr sz="1800" b="1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Publication</a:t>
            </a:r>
            <a:r>
              <a:rPr sz="1800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800" b="1" spc="-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Tren</a:t>
            </a:r>
            <a:r>
              <a:rPr sz="1800" b="1" spc="-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r>
              <a:rPr sz="1800" b="1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7998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477258" y="1062418"/>
            <a:ext cx="7239254" cy="5470969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79832" y="1024128"/>
            <a:ext cx="4189475" cy="5567171"/>
          </a:xfrm>
          <a:prstGeom prst="rect">
            <a:avLst/>
          </a:prstGeom>
        </p:spPr>
      </p:pic>
      <p:sp>
        <p:nvSpPr>
          <p:cNvPr id="35" name="textbox 35"/>
          <p:cNvSpPr/>
          <p:nvPr/>
        </p:nvSpPr>
        <p:spPr>
          <a:xfrm>
            <a:off x="4786144" y="543648"/>
            <a:ext cx="6673850" cy="4387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2700" spc="380" dirty="0">
                <a:ln w="6350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人口学因素是脑智关系建模的关键变</a:t>
            </a:r>
            <a:r>
              <a:rPr sz="2700" spc="360" dirty="0">
                <a:ln w="6350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量</a:t>
            </a:r>
            <a:endParaRPr lang="en-US" altLang="en-US" sz="2700" dirty="0"/>
          </a:p>
        </p:txBody>
      </p:sp>
      <p:sp>
        <p:nvSpPr>
          <p:cNvPr id="36" name="textbox 36"/>
          <p:cNvSpPr/>
          <p:nvPr/>
        </p:nvSpPr>
        <p:spPr>
          <a:xfrm>
            <a:off x="497582" y="529788"/>
            <a:ext cx="3519804" cy="454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74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265"/>
              </a:lnSpc>
            </a:pPr>
            <a:r>
              <a:rPr sz="2700" spc="36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认知神经科学转折</a:t>
            </a:r>
            <a:r>
              <a:rPr sz="2700" spc="330" dirty="0">
                <a:ln w="6350" cap="flat" cmpd="sng">
                  <a:solidFill>
                    <a:srgbClr val="00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点</a:t>
            </a:r>
            <a:endParaRPr lang="en-US" alt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34112" y="498347"/>
            <a:ext cx="11923776" cy="6092952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69607" y="2286000"/>
            <a:ext cx="1949195" cy="36271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219315" y="4298822"/>
            <a:ext cx="737869" cy="915670"/>
          </a:xfrm>
          <a:prstGeom prst="rect">
            <a:avLst/>
          </a:prstGeom>
        </p:spPr>
      </p:pic>
      <p:sp>
        <p:nvSpPr>
          <p:cNvPr id="40" name="textbox 40"/>
          <p:cNvSpPr/>
          <p:nvPr/>
        </p:nvSpPr>
        <p:spPr>
          <a:xfrm rot="5400000">
            <a:off x="5640259" y="5333404"/>
            <a:ext cx="1553844" cy="4718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2700" spc="310" dirty="0">
                <a:ln w="6350" cap="flat" cmpd="sng">
                  <a:solidFill>
                    <a:srgbClr val="0000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开放科</a:t>
            </a:r>
            <a:r>
              <a:rPr sz="2700" spc="300" dirty="0">
                <a:ln w="6350" cap="flat" cmpd="sng">
                  <a:solidFill>
                    <a:srgbClr val="0000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学</a:t>
            </a:r>
            <a:endParaRPr lang="en-US" altLang="en-US" sz="2700" dirty="0"/>
          </a:p>
        </p:txBody>
      </p:sp>
      <p:sp>
        <p:nvSpPr>
          <p:cNvPr id="41" name="textbox 41"/>
          <p:cNvSpPr/>
          <p:nvPr/>
        </p:nvSpPr>
        <p:spPr>
          <a:xfrm rot="5400000">
            <a:off x="5646989" y="3038617"/>
            <a:ext cx="1552575" cy="4749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255"/>
              </a:lnSpc>
            </a:pPr>
            <a:r>
              <a:rPr sz="2700" spc="310" dirty="0">
                <a:ln w="6350" cap="flat" cmpd="sng">
                  <a:solidFill>
                    <a:srgbClr val="0000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可重复</a:t>
            </a:r>
            <a:r>
              <a:rPr sz="2700" spc="290" dirty="0">
                <a:ln w="6350" cap="flat" cmpd="sng">
                  <a:solidFill>
                    <a:srgbClr val="0000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0000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性</a:t>
            </a:r>
            <a:endParaRPr lang="en-US" altLang="en-US" sz="2700" dirty="0"/>
          </a:p>
        </p:txBody>
      </p:sp>
      <p:sp>
        <p:nvSpPr>
          <p:cNvPr id="42" name="textbox 42"/>
          <p:cNvSpPr/>
          <p:nvPr/>
        </p:nvSpPr>
        <p:spPr>
          <a:xfrm>
            <a:off x="4440758" y="2115515"/>
            <a:ext cx="1592580" cy="2082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2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直</a:t>
            </a:r>
            <a:r>
              <a:rPr sz="1200" spc="-1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2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接</a:t>
            </a:r>
            <a:r>
              <a:rPr sz="1200" spc="-1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2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投</a:t>
            </a:r>
            <a:r>
              <a:rPr sz="1200" spc="-1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200" spc="-1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递</a:t>
            </a:r>
            <a:r>
              <a:rPr sz="1200" spc="-1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 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预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派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编</a:t>
            </a:r>
            <a:r>
              <a:rPr sz="1200" spc="0" dirty="0"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sz="1200" spc="0" dirty="0">
                <a:ln w="3175" cap="flat" cmpd="sng">
                  <a:solidFill>
                    <a:srgbClr val="FF0000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0000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委</a:t>
            </a:r>
            <a:endParaRPr lang="en-US" altLang="en-US" sz="1200" dirty="0"/>
          </a:p>
        </p:txBody>
      </p:sp>
      <p:sp>
        <p:nvSpPr>
          <p:cNvPr id="43" name="path"/>
          <p:cNvSpPr/>
          <p:nvPr/>
        </p:nvSpPr>
        <p:spPr>
          <a:xfrm>
            <a:off x="6300215" y="4256532"/>
            <a:ext cx="339851" cy="361188"/>
          </a:xfrm>
          <a:custGeom>
            <a:avLst/>
            <a:gdLst/>
            <a:ahLst/>
            <a:cxnLst/>
            <a:rect l="0" t="0" r="0" b="0"/>
            <a:pathLst>
              <a:path w="535" h="568">
                <a:moveTo>
                  <a:pt x="0" y="142"/>
                </a:moveTo>
                <a:lnTo>
                  <a:pt x="267" y="142"/>
                </a:lnTo>
                <a:lnTo>
                  <a:pt x="267" y="0"/>
                </a:lnTo>
                <a:lnTo>
                  <a:pt x="535" y="284"/>
                </a:lnTo>
                <a:lnTo>
                  <a:pt x="267" y="568"/>
                </a:lnTo>
                <a:lnTo>
                  <a:pt x="267" y="426"/>
                </a:lnTo>
                <a:lnTo>
                  <a:pt x="0" y="426"/>
                </a:lnTo>
                <a:lnTo>
                  <a:pt x="0" y="142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" name="rect"/>
          <p:cNvSpPr/>
          <p:nvPr/>
        </p:nvSpPr>
        <p:spPr>
          <a:xfrm>
            <a:off x="9143238" y="2132329"/>
            <a:ext cx="1080008" cy="25400"/>
          </a:xfrm>
          <a:prstGeom prst="rect">
            <a:avLst/>
          </a:prstGeom>
          <a:solidFill>
            <a:srgbClr val="FF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" name="path"/>
          <p:cNvSpPr/>
          <p:nvPr/>
        </p:nvSpPr>
        <p:spPr>
          <a:xfrm>
            <a:off x="1520189" y="1545590"/>
            <a:ext cx="1007999" cy="25400"/>
          </a:xfrm>
          <a:custGeom>
            <a:avLst/>
            <a:gdLst/>
            <a:ahLst/>
            <a:cxnLst/>
            <a:rect l="0" t="0" r="0" b="0"/>
            <a:pathLst>
              <a:path w="1587" h="40">
                <a:moveTo>
                  <a:pt x="0" y="20"/>
                </a:moveTo>
                <a:lnTo>
                  <a:pt x="1587" y="20"/>
                </a:lnTo>
              </a:path>
            </a:pathLst>
          </a:custGeom>
          <a:noFill/>
          <a:ln w="25400" cap="flat">
            <a:solidFill>
              <a:srgbClr val="FF0000">
                <a:alpha val="100000"/>
              </a:srgbClr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1407</Words>
  <Application>WPS Presentation</Application>
  <PresentationFormat/>
  <Paragraphs>96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Arial</vt:lpstr>
      <vt:lpstr>微软雅黑</vt:lpstr>
      <vt:lpstr>汉仪旗黑</vt:lpstr>
      <vt:lpstr>微软雅黑</vt:lpstr>
      <vt:lpstr>Calibri</vt:lpstr>
      <vt:lpstr>Helvetica Neue</vt:lpstr>
      <vt:lpstr>汉仪书宋二KW</vt:lpstr>
      <vt:lpstr>宋体</vt:lpstr>
      <vt:lpstr>Arial Unicode MS</vt:lpstr>
      <vt:lpstr>Heiti SC Medium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yanzhixiong</cp:lastModifiedBy>
  <cp:revision>2</cp:revision>
  <dcterms:created xsi:type="dcterms:W3CDTF">2022-10-29T05:44:14Z</dcterms:created>
  <dcterms:modified xsi:type="dcterms:W3CDTF">2022-10-29T05:44:14Z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2022-10-29T13:35:20Z</vt:filetime>
  </property>
  <property fmtid="{D5CDD505-2E9C-101B-9397-08002B2CF9AE}" pid="4" name="ICV">
    <vt:lpwstr>672E71202E1BCE9692BC5C631C1B7C6C</vt:lpwstr>
  </property>
  <property fmtid="{D5CDD505-2E9C-101B-9397-08002B2CF9AE}" pid="5" name="KSOProductBuildVer">
    <vt:lpwstr>1033-4.6.1.7451</vt:lpwstr>
  </property>
</Properties>
</file>